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67" r:id="rId3"/>
    <p:sldId id="268" r:id="rId4"/>
    <p:sldId id="269" r:id="rId5"/>
    <p:sldId id="270" r:id="rId6"/>
    <p:sldId id="286" r:id="rId7"/>
    <p:sldId id="287" r:id="rId8"/>
    <p:sldId id="271" r:id="rId9"/>
    <p:sldId id="272" r:id="rId10"/>
    <p:sldId id="273" r:id="rId11"/>
    <p:sldId id="274" r:id="rId12"/>
    <p:sldId id="275" r:id="rId13"/>
    <p:sldId id="276" r:id="rId14"/>
    <p:sldId id="27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rebuchet MS" panose="020B0603020202020204" pitchFamily="34" charset="0"/>
        <a:ea typeface="+mn-ea"/>
        <a:cs typeface="+mn-cs"/>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mn-cs"/>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mn-cs"/>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mn-cs"/>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3" autoAdjust="0"/>
    <p:restoredTop sz="68774" autoAdjust="0"/>
  </p:normalViewPr>
  <p:slideViewPr>
    <p:cSldViewPr>
      <p:cViewPr varScale="1">
        <p:scale>
          <a:sx n="51" d="100"/>
          <a:sy n="51" d="100"/>
        </p:scale>
        <p:origin x="22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4B1B4E-FCD3-4F7E-A85F-118EB9859978}" type="datetimeFigureOut">
              <a:rPr lang="pt-BR"/>
              <a:pPr>
                <a:defRPr/>
              </a:pPr>
              <a:t>22/02/2015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3D77FE-E09D-4C3D-A5F3-C35016E3E4DF}" type="slidenum">
              <a:rPr lang="pt-BR" altLang="pt-BR"/>
              <a:pPr/>
              <a:t>‹nº›</a:t>
            </a:fld>
            <a:endParaRPr lang="pt-BR" altLang="pt-BR"/>
          </a:p>
        </p:txBody>
      </p:sp>
    </p:spTree>
    <p:extLst>
      <p:ext uri="{BB962C8B-B14F-4D97-AF65-F5344CB8AC3E}">
        <p14:creationId xmlns:p14="http://schemas.microsoft.com/office/powerpoint/2010/main" val="3992834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pt-BR" altLang="pt-BR" b="1" smtClean="0">
                <a:latin typeface="Berlin Sans FB Demi" panose="020E0802020502020306" pitchFamily="34" charset="0"/>
              </a:rPr>
              <a:t>www.4tons.com</a:t>
            </a:r>
          </a:p>
          <a:p>
            <a:pPr algn="ctr" eaLnBrk="1" hangingPunct="1"/>
            <a:r>
              <a:rPr lang="pt-BR" altLang="pt-BR" b="1" smtClean="0">
                <a:latin typeface="Berlin Sans FB Demi" panose="020E0802020502020306" pitchFamily="34" charset="0"/>
              </a:rPr>
              <a:t>Prof. Marcos Falchetti  &amp;  Pr. Marcelo Augusto de Carvalho  </a:t>
            </a:r>
          </a:p>
          <a:p>
            <a:pPr algn="ctr" eaLnBrk="1" hangingPunct="1"/>
            <a:r>
              <a:rPr lang="pt-BR" altLang="pt-BR" b="1" smtClean="0">
                <a:latin typeface="Berlin Sans FB Demi" panose="020E0802020502020306" pitchFamily="34" charset="0"/>
              </a:rPr>
              <a:t>Jacareí  6 de fevereiro de 2012.</a:t>
            </a:r>
          </a:p>
        </p:txBody>
      </p:sp>
      <p:sp>
        <p:nvSpPr>
          <p:cNvPr id="337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01842C5-42C9-4A2E-AEAD-169DB53F061D}" type="slidenum">
              <a:rPr lang="pt-BR" altLang="pt-BR"/>
              <a:pPr eaLnBrk="1" hangingPunct="1"/>
              <a:t>1</a:t>
            </a:fld>
            <a:endParaRPr lang="pt-BR" altLang="pt-BR"/>
          </a:p>
        </p:txBody>
      </p:sp>
    </p:spTree>
    <p:extLst>
      <p:ext uri="{BB962C8B-B14F-4D97-AF65-F5344CB8AC3E}">
        <p14:creationId xmlns:p14="http://schemas.microsoft.com/office/powerpoint/2010/main" val="362735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2 - Comece devagar.</a:t>
            </a:r>
            <a:endParaRPr lang="pt-BR" altLang="pt-BR" smtClean="0"/>
          </a:p>
          <a:p>
            <a:r>
              <a:rPr lang="pt-BR" altLang="pt-BR" smtClean="0"/>
              <a:t>Nenhum campeão de halterofilismo começou levantando 200 quilos. Nem você vai se transformar no que quer ser em um dia. Você também não irá conseguir ser um exemplo de disciplina em apenas um dia.</a:t>
            </a:r>
          </a:p>
          <a:p>
            <a:r>
              <a:rPr lang="pt-BR" altLang="pt-BR" smtClean="0"/>
              <a:t>Mirar alto é bom e é necessário. Mas o sucesso é a soma de pequenos passos. Como um atleta em treinamento, você começará andando, depois andando depressa, depois correndo.</a:t>
            </a:r>
          </a:p>
        </p:txBody>
      </p:sp>
      <p:sp>
        <p:nvSpPr>
          <p:cNvPr id="43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9D8D8C8-DF88-4758-8F4B-8E177D46A22D}" type="slidenum">
              <a:rPr lang="pt-BR" altLang="pt-BR"/>
              <a:pPr eaLnBrk="1" hangingPunct="1"/>
              <a:t>10</a:t>
            </a:fld>
            <a:endParaRPr lang="pt-BR" altLang="pt-BR"/>
          </a:p>
        </p:txBody>
      </p:sp>
    </p:spTree>
    <p:extLst>
      <p:ext uri="{BB962C8B-B14F-4D97-AF65-F5344CB8AC3E}">
        <p14:creationId xmlns:p14="http://schemas.microsoft.com/office/powerpoint/2010/main" val="65066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3 - Não há exceções</a:t>
            </a:r>
            <a:endParaRPr lang="pt-BR" altLang="pt-BR" smtClean="0"/>
          </a:p>
          <a:p>
            <a:r>
              <a:rPr lang="pt-BR" altLang="pt-BR" smtClean="0"/>
              <a:t>Uma vez que tenha estabelecido sua meta inicial de disciplina, não faça exceções. Quando começamos a fazer exceções, as exceções se tornam a nova regra. E o seu objetivo vai por água abaixo. Por isso que é preciso começar aos poucos, com coisas que você seja efetivamente capaz de fazer.</a:t>
            </a:r>
          </a:p>
        </p:txBody>
      </p:sp>
      <p:sp>
        <p:nvSpPr>
          <p:cNvPr id="440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77140696-CF74-4349-9725-33C94DB981D0}" type="slidenum">
              <a:rPr lang="pt-BR" altLang="pt-BR"/>
              <a:pPr eaLnBrk="1" hangingPunct="1"/>
              <a:t>11</a:t>
            </a:fld>
            <a:endParaRPr lang="pt-BR" altLang="pt-BR"/>
          </a:p>
        </p:txBody>
      </p:sp>
    </p:spTree>
    <p:extLst>
      <p:ext uri="{BB962C8B-B14F-4D97-AF65-F5344CB8AC3E}">
        <p14:creationId xmlns:p14="http://schemas.microsoft.com/office/powerpoint/2010/main" val="346918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4 - Não se considere um mártir</a:t>
            </a:r>
            <a:endParaRPr lang="pt-BR" altLang="pt-BR" smtClean="0"/>
          </a:p>
          <a:p>
            <a:r>
              <a:rPr lang="pt-BR" altLang="pt-BR" smtClean="0"/>
              <a:t>O fato de você ter optado por ser uma pessoa disciplinada - e portanto vencedora - não significa que, a partir de agora, você irá exigir que todos ao seu redor vivam pelos seus novos parâmetros.</a:t>
            </a:r>
          </a:p>
          <a:p>
            <a:r>
              <a:rPr lang="pt-BR" altLang="pt-BR" smtClean="0"/>
              <a:t>Também não significa que você irá cumprir as tarefas que se impôs como se fossem um fardo que carrega. Afinal, se você mantiver os olhos no horizonte, verá sempre a meta que tem à frente. E a disciplina diária será apenas um hábito que incorporou para chegar a essa meta. Portanto, faça um favor a si e aos que vivem com você - faça também da alegria uma nova disciplina.</a:t>
            </a:r>
          </a:p>
        </p:txBody>
      </p:sp>
      <p:sp>
        <p:nvSpPr>
          <p:cNvPr id="45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36C8AB9-8090-47F4-A789-A41133D31239}" type="slidenum">
              <a:rPr lang="pt-BR" altLang="pt-BR"/>
              <a:pPr eaLnBrk="1" hangingPunct="1"/>
              <a:t>12</a:t>
            </a:fld>
            <a:endParaRPr lang="pt-BR" altLang="pt-BR"/>
          </a:p>
        </p:txBody>
      </p:sp>
    </p:spTree>
    <p:extLst>
      <p:ext uri="{BB962C8B-B14F-4D97-AF65-F5344CB8AC3E}">
        <p14:creationId xmlns:p14="http://schemas.microsoft.com/office/powerpoint/2010/main" val="425546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REGRAS</a:t>
            </a:r>
          </a:p>
        </p:txBody>
      </p:sp>
      <p:sp>
        <p:nvSpPr>
          <p:cNvPr id="460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A69B18D-6125-4D23-B13F-B8E28273BD8E}" type="slidenum">
              <a:rPr lang="pt-BR" altLang="pt-BR"/>
              <a:pPr eaLnBrk="1" hangingPunct="1"/>
              <a:t>13</a:t>
            </a:fld>
            <a:endParaRPr lang="pt-BR" altLang="pt-BR"/>
          </a:p>
        </p:txBody>
      </p:sp>
    </p:spTree>
    <p:extLst>
      <p:ext uri="{BB962C8B-B14F-4D97-AF65-F5344CB8AC3E}">
        <p14:creationId xmlns:p14="http://schemas.microsoft.com/office/powerpoint/2010/main" val="87558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47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45FD239-66C7-4397-8AD1-E46DD8A94366}" type="slidenum">
              <a:rPr lang="pt-BR" altLang="pt-BR"/>
              <a:pPr eaLnBrk="1" hangingPunct="1"/>
              <a:t>14</a:t>
            </a:fld>
            <a:endParaRPr lang="pt-BR" altLang="pt-BR"/>
          </a:p>
        </p:txBody>
      </p:sp>
    </p:spTree>
    <p:extLst>
      <p:ext uri="{BB962C8B-B14F-4D97-AF65-F5344CB8AC3E}">
        <p14:creationId xmlns:p14="http://schemas.microsoft.com/office/powerpoint/2010/main" val="429288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481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6A7C21A-2E83-440B-88F5-F534D9F777B6}" type="slidenum">
              <a:rPr lang="pt-BR" altLang="pt-BR"/>
              <a:pPr eaLnBrk="1" hangingPunct="1"/>
              <a:t>15</a:t>
            </a:fld>
            <a:endParaRPr lang="pt-BR" altLang="pt-BR"/>
          </a:p>
        </p:txBody>
      </p:sp>
    </p:spTree>
    <p:extLst>
      <p:ext uri="{BB962C8B-B14F-4D97-AF65-F5344CB8AC3E}">
        <p14:creationId xmlns:p14="http://schemas.microsoft.com/office/powerpoint/2010/main" val="160399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D4C394C-6192-486A-94BC-1EB937D2ED20}" type="slidenum">
              <a:rPr lang="pt-BR" altLang="pt-BR"/>
              <a:pPr eaLnBrk="1" hangingPunct="1"/>
              <a:t>16</a:t>
            </a:fld>
            <a:endParaRPr lang="pt-BR" altLang="pt-BR"/>
          </a:p>
        </p:txBody>
      </p:sp>
    </p:spTree>
    <p:extLst>
      <p:ext uri="{BB962C8B-B14F-4D97-AF65-F5344CB8AC3E}">
        <p14:creationId xmlns:p14="http://schemas.microsoft.com/office/powerpoint/2010/main" val="15099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01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5925425-4C14-488F-909D-28F1C2E8D436}" type="slidenum">
              <a:rPr lang="pt-BR" altLang="pt-BR"/>
              <a:pPr eaLnBrk="1" hangingPunct="1"/>
              <a:t>17</a:t>
            </a:fld>
            <a:endParaRPr lang="pt-BR" altLang="pt-BR"/>
          </a:p>
        </p:txBody>
      </p:sp>
    </p:spTree>
    <p:extLst>
      <p:ext uri="{BB962C8B-B14F-4D97-AF65-F5344CB8AC3E}">
        <p14:creationId xmlns:p14="http://schemas.microsoft.com/office/powerpoint/2010/main" val="394321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1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6F6EDCED-7E2A-4CCF-A3E6-6E6025B49A06}" type="slidenum">
              <a:rPr lang="pt-BR" altLang="pt-BR"/>
              <a:pPr eaLnBrk="1" hangingPunct="1"/>
              <a:t>18</a:t>
            </a:fld>
            <a:endParaRPr lang="pt-BR" altLang="pt-BR"/>
          </a:p>
        </p:txBody>
      </p:sp>
    </p:spTree>
    <p:extLst>
      <p:ext uri="{BB962C8B-B14F-4D97-AF65-F5344CB8AC3E}">
        <p14:creationId xmlns:p14="http://schemas.microsoft.com/office/powerpoint/2010/main" val="201918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22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804DADE4-B2A1-4BBA-9898-9DD2FC29A22C}" type="slidenum">
              <a:rPr lang="pt-BR" altLang="pt-BR"/>
              <a:pPr eaLnBrk="1" hangingPunct="1"/>
              <a:t>19</a:t>
            </a:fld>
            <a:endParaRPr lang="pt-BR" altLang="pt-BR"/>
          </a:p>
        </p:txBody>
      </p:sp>
    </p:spTree>
    <p:extLst>
      <p:ext uri="{BB962C8B-B14F-4D97-AF65-F5344CB8AC3E}">
        <p14:creationId xmlns:p14="http://schemas.microsoft.com/office/powerpoint/2010/main" val="231742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O fato é que todos nós somos, potencialmente, seres excepcionais. Mas não realizamos esse potencial. Por que? A resposta, também neste caso, é simples: não queremos aceitar o fato de que, para alcançarmos o que desejamos, temos que ser disciplinados.</a:t>
            </a:r>
          </a:p>
        </p:txBody>
      </p:sp>
      <p:sp>
        <p:nvSpPr>
          <p:cNvPr id="34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6A5CB47D-205A-411B-9FFF-622EDA9D2B26}" type="slidenum">
              <a:rPr lang="pt-BR" altLang="pt-BR"/>
              <a:pPr eaLnBrk="1" hangingPunct="1"/>
              <a:t>2</a:t>
            </a:fld>
            <a:endParaRPr lang="pt-BR" altLang="pt-BR"/>
          </a:p>
        </p:txBody>
      </p:sp>
    </p:spTree>
    <p:extLst>
      <p:ext uri="{BB962C8B-B14F-4D97-AF65-F5344CB8AC3E}">
        <p14:creationId xmlns:p14="http://schemas.microsoft.com/office/powerpoint/2010/main" val="339678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32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D7001C9-355C-4CC5-A4F2-6D78DE5B4C4B}" type="slidenum">
              <a:rPr lang="pt-BR" altLang="pt-BR"/>
              <a:pPr eaLnBrk="1" hangingPunct="1"/>
              <a:t>20</a:t>
            </a:fld>
            <a:endParaRPr lang="pt-BR" altLang="pt-BR"/>
          </a:p>
        </p:txBody>
      </p:sp>
    </p:spTree>
    <p:extLst>
      <p:ext uri="{BB962C8B-B14F-4D97-AF65-F5344CB8AC3E}">
        <p14:creationId xmlns:p14="http://schemas.microsoft.com/office/powerpoint/2010/main" val="1050132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42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B7B1BF4-F20D-4D3B-92CE-39D80BB6E57C}" type="slidenum">
              <a:rPr lang="pt-BR" altLang="pt-BR"/>
              <a:pPr eaLnBrk="1" hangingPunct="1"/>
              <a:t>21</a:t>
            </a:fld>
            <a:endParaRPr lang="pt-BR" altLang="pt-BR"/>
          </a:p>
        </p:txBody>
      </p:sp>
    </p:spTree>
    <p:extLst>
      <p:ext uri="{BB962C8B-B14F-4D97-AF65-F5344CB8AC3E}">
        <p14:creationId xmlns:p14="http://schemas.microsoft.com/office/powerpoint/2010/main" val="1105350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53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77D1F05-A596-4CAA-A36F-4F6DE12938E8}" type="slidenum">
              <a:rPr lang="pt-BR" altLang="pt-BR"/>
              <a:pPr eaLnBrk="1" hangingPunct="1"/>
              <a:t>22</a:t>
            </a:fld>
            <a:endParaRPr lang="pt-BR" altLang="pt-BR"/>
          </a:p>
        </p:txBody>
      </p:sp>
    </p:spTree>
    <p:extLst>
      <p:ext uri="{BB962C8B-B14F-4D97-AF65-F5344CB8AC3E}">
        <p14:creationId xmlns:p14="http://schemas.microsoft.com/office/powerpoint/2010/main" val="2373453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63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B36599AE-8073-4D43-84FA-5B3E17D795ED}" type="slidenum">
              <a:rPr lang="pt-BR" altLang="pt-BR"/>
              <a:pPr eaLnBrk="1" hangingPunct="1"/>
              <a:t>23</a:t>
            </a:fld>
            <a:endParaRPr lang="pt-BR" altLang="pt-BR"/>
          </a:p>
        </p:txBody>
      </p:sp>
    </p:spTree>
    <p:extLst>
      <p:ext uri="{BB962C8B-B14F-4D97-AF65-F5344CB8AC3E}">
        <p14:creationId xmlns:p14="http://schemas.microsoft.com/office/powerpoint/2010/main" val="582043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73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70318D8-DCC8-44FA-963E-7FEF76AD8D3B}" type="slidenum">
              <a:rPr lang="pt-BR" altLang="pt-BR"/>
              <a:pPr eaLnBrk="1" hangingPunct="1"/>
              <a:t>24</a:t>
            </a:fld>
            <a:endParaRPr lang="pt-BR" altLang="pt-BR"/>
          </a:p>
        </p:txBody>
      </p:sp>
    </p:spTree>
    <p:extLst>
      <p:ext uri="{BB962C8B-B14F-4D97-AF65-F5344CB8AC3E}">
        <p14:creationId xmlns:p14="http://schemas.microsoft.com/office/powerpoint/2010/main" val="370024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83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E0EA7B8-98A2-421F-83BD-CE8FED7D1E9A}" type="slidenum">
              <a:rPr lang="pt-BR" altLang="pt-BR"/>
              <a:pPr eaLnBrk="1" hangingPunct="1"/>
              <a:t>25</a:t>
            </a:fld>
            <a:endParaRPr lang="pt-BR" altLang="pt-BR"/>
          </a:p>
        </p:txBody>
      </p:sp>
    </p:spTree>
    <p:extLst>
      <p:ext uri="{BB962C8B-B14F-4D97-AF65-F5344CB8AC3E}">
        <p14:creationId xmlns:p14="http://schemas.microsoft.com/office/powerpoint/2010/main" val="136967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59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9132D5DF-FDCC-4BEE-B1FE-85BDA7126DA3}" type="slidenum">
              <a:rPr lang="pt-BR" altLang="pt-BR"/>
              <a:pPr eaLnBrk="1" hangingPunct="1"/>
              <a:t>26</a:t>
            </a:fld>
            <a:endParaRPr lang="pt-BR" altLang="pt-BR"/>
          </a:p>
        </p:txBody>
      </p:sp>
    </p:spTree>
    <p:extLst>
      <p:ext uri="{BB962C8B-B14F-4D97-AF65-F5344CB8AC3E}">
        <p14:creationId xmlns:p14="http://schemas.microsoft.com/office/powerpoint/2010/main" val="3713145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604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B2D46FC-E3C6-4F34-BABA-F85352618326}" type="slidenum">
              <a:rPr lang="pt-BR" altLang="pt-BR"/>
              <a:pPr eaLnBrk="1" hangingPunct="1"/>
              <a:t>27</a:t>
            </a:fld>
            <a:endParaRPr lang="pt-BR" altLang="pt-BR"/>
          </a:p>
        </p:txBody>
      </p:sp>
    </p:spTree>
    <p:extLst>
      <p:ext uri="{BB962C8B-B14F-4D97-AF65-F5344CB8AC3E}">
        <p14:creationId xmlns:p14="http://schemas.microsoft.com/office/powerpoint/2010/main" val="70279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61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9D09102-9ADE-491A-9450-909405C57216}" type="slidenum">
              <a:rPr lang="pt-BR" altLang="pt-BR"/>
              <a:pPr eaLnBrk="1" hangingPunct="1"/>
              <a:t>28</a:t>
            </a:fld>
            <a:endParaRPr lang="pt-BR" altLang="pt-BR"/>
          </a:p>
        </p:txBody>
      </p:sp>
    </p:spTree>
    <p:extLst>
      <p:ext uri="{BB962C8B-B14F-4D97-AF65-F5344CB8AC3E}">
        <p14:creationId xmlns:p14="http://schemas.microsoft.com/office/powerpoint/2010/main" val="1087676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62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B47A23C-64EC-4CE4-BB04-506C6E8DFAD1}" type="slidenum">
              <a:rPr lang="pt-BR" altLang="pt-BR"/>
              <a:pPr eaLnBrk="1" hangingPunct="1"/>
              <a:t>29</a:t>
            </a:fld>
            <a:endParaRPr lang="pt-BR" altLang="pt-BR"/>
          </a:p>
        </p:txBody>
      </p:sp>
    </p:spTree>
    <p:extLst>
      <p:ext uri="{BB962C8B-B14F-4D97-AF65-F5344CB8AC3E}">
        <p14:creationId xmlns:p14="http://schemas.microsoft.com/office/powerpoint/2010/main" val="335744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Quantos de nós sonhamos em ocupar uma melhor posição na vida? Muitos, não? Mas quantos desenvolvem uma estratégia para isso e, mais importante, executam essa estratégia? Poucos, não é mesmo?</a:t>
            </a:r>
          </a:p>
        </p:txBody>
      </p:sp>
      <p:sp>
        <p:nvSpPr>
          <p:cNvPr id="358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B27D7162-E368-45BE-9E85-8243C7E15A92}" type="slidenum">
              <a:rPr lang="pt-BR" altLang="pt-BR"/>
              <a:pPr eaLnBrk="1" hangingPunct="1"/>
              <a:t>3</a:t>
            </a:fld>
            <a:endParaRPr lang="pt-BR" altLang="pt-BR"/>
          </a:p>
        </p:txBody>
      </p:sp>
    </p:spTree>
    <p:extLst>
      <p:ext uri="{BB962C8B-B14F-4D97-AF65-F5344CB8AC3E}">
        <p14:creationId xmlns:p14="http://schemas.microsoft.com/office/powerpoint/2010/main" val="690478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São inaceitáveis</a:t>
            </a:r>
          </a:p>
          <a:p>
            <a:r>
              <a:rPr lang="pt-BR" altLang="pt-BR" smtClean="0"/>
              <a:t>Entrada e saída de sala e do colégio, sem devida autorização. (</a:t>
            </a:r>
            <a:r>
              <a:rPr lang="pt-BR" altLang="pt-BR" b="1" smtClean="0"/>
              <a:t>atrasos</a:t>
            </a:r>
            <a:r>
              <a:rPr lang="pt-BR" altLang="pt-BR" smtClean="0"/>
              <a:t>)       </a:t>
            </a:r>
          </a:p>
          <a:p>
            <a:r>
              <a:rPr lang="pt-BR" altLang="pt-BR" smtClean="0"/>
              <a:t>Promover sem autorização: festas, rifas, vendas e eventos.</a:t>
            </a:r>
          </a:p>
          <a:p>
            <a:r>
              <a:rPr lang="pt-BR" altLang="pt-BR" smtClean="0"/>
              <a:t>Promoção de algazarras, vaias e distúrbios.</a:t>
            </a:r>
          </a:p>
          <a:p>
            <a:r>
              <a:rPr lang="pt-BR" altLang="pt-BR" smtClean="0"/>
              <a:t>Participação em movimentos de indisciplina coletiva.</a:t>
            </a:r>
          </a:p>
          <a:p>
            <a:r>
              <a:rPr lang="pt-BR" altLang="pt-BR" smtClean="0"/>
              <a:t>O uso de armas e estiletes, livros e revistas, imorais.</a:t>
            </a:r>
          </a:p>
          <a:p>
            <a:r>
              <a:rPr lang="pt-BR" altLang="pt-BR" smtClean="0"/>
              <a:t>O uso de fumo, bebida alcoólica ou narcóticos.</a:t>
            </a:r>
          </a:p>
          <a:p>
            <a:r>
              <a:rPr lang="pt-BR" altLang="pt-BR" smtClean="0"/>
              <a:t>Uso de piercing, brincos, colares, anéis, pulseiras.</a:t>
            </a:r>
          </a:p>
          <a:p>
            <a:r>
              <a:rPr lang="pt-BR" altLang="pt-BR" smtClean="0"/>
              <a:t>Descaracterização do</a:t>
            </a:r>
            <a:r>
              <a:rPr lang="pt-BR" altLang="pt-BR" b="1" smtClean="0"/>
              <a:t> uniforme</a:t>
            </a:r>
            <a:r>
              <a:rPr lang="pt-BR" altLang="pt-BR" smtClean="0"/>
              <a:t>. </a:t>
            </a:r>
          </a:p>
          <a:p>
            <a:r>
              <a:rPr lang="pt-BR" altLang="pt-BR" smtClean="0"/>
              <a:t>Utilização de celulares em sala de aula ou em atividades extraclasses.</a:t>
            </a:r>
          </a:p>
          <a:p>
            <a:r>
              <a:rPr lang="pt-BR" altLang="pt-BR" smtClean="0"/>
              <a:t>Cabelos com cortes, comprimento e cores extravagantes.</a:t>
            </a:r>
          </a:p>
          <a:p>
            <a:r>
              <a:rPr lang="pt-BR" altLang="pt-BR" smtClean="0"/>
              <a:t>Uso de esmaltes coloridos.</a:t>
            </a:r>
          </a:p>
          <a:p>
            <a:r>
              <a:rPr lang="pt-BR" altLang="pt-BR" smtClean="0"/>
              <a:t>Manifestações ofensivas, físicas ou verbais.</a:t>
            </a:r>
          </a:p>
          <a:p>
            <a:r>
              <a:rPr lang="pt-BR" altLang="pt-BR" smtClean="0"/>
              <a:t> Namorar, ficar, manter contatos físicos.</a:t>
            </a:r>
          </a:p>
          <a:p>
            <a:r>
              <a:rPr lang="pt-BR" altLang="pt-BR" smtClean="0"/>
              <a:t>Palavras de baixo calão, gestos obscenos, apelidos, desenhos e inscrições nas dependências do colégio.</a:t>
            </a:r>
          </a:p>
          <a:p>
            <a:r>
              <a:rPr lang="pt-BR" altLang="pt-BR" smtClean="0"/>
              <a:t>Distribuição e/ou veiculação de qualquer tipo de publicação, dentro ou fora do colégio, mesmo via internet, que envolva a instituição, aluno ou professor, sem autorização da administração.</a:t>
            </a:r>
          </a:p>
          <a:p>
            <a:r>
              <a:rPr lang="pt-BR" altLang="pt-BR" smtClean="0"/>
              <a:t>Apropriação dos pertences dos colegas, sem o consentimento.</a:t>
            </a:r>
          </a:p>
          <a:p>
            <a:r>
              <a:rPr lang="pt-BR" altLang="pt-BR" smtClean="0"/>
              <a:t>Manter atitudes inadequadas fora do colégio, estando uniformizados.</a:t>
            </a:r>
          </a:p>
          <a:p>
            <a:r>
              <a:rPr lang="pt-BR" altLang="pt-BR" smtClean="0"/>
              <a:t>Cabular aulas.</a:t>
            </a:r>
          </a:p>
        </p:txBody>
      </p:sp>
      <p:sp>
        <p:nvSpPr>
          <p:cNvPr id="634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F37CEC3-55B5-475E-A474-4E05E2362FA4}" type="slidenum">
              <a:rPr lang="pt-BR" altLang="pt-BR"/>
              <a:pPr eaLnBrk="1" hangingPunct="1"/>
              <a:t>30</a:t>
            </a:fld>
            <a:endParaRPr lang="pt-BR" altLang="pt-BR"/>
          </a:p>
        </p:txBody>
      </p:sp>
    </p:spTree>
    <p:extLst>
      <p:ext uri="{BB962C8B-B14F-4D97-AF65-F5344CB8AC3E}">
        <p14:creationId xmlns:p14="http://schemas.microsoft.com/office/powerpoint/2010/main" val="51717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E esse é o ponto básico da nossa pagina de hoje: sem disciplina, você nunca irá a lugar nenhum. O atleta de músculos perfeitos tem que encarar horas e horas de exercício, disciplinadamente. O cientista que descobrir a vacina contra a AIDS terá passado horas e horas trancafiado em um laboratório, disciplinadamente. Todos os que chegaram, estão chegando ou chegarão ao sucesso terão que, de alguma forma, exercer uma enorme força de vontade, e impor uma disciplina rígida a si mesmos.</a:t>
            </a:r>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FBE2548C-0E49-4BEC-B962-687CA3E2CFF2}" type="slidenum">
              <a:rPr lang="pt-BR" altLang="pt-BR"/>
              <a:pPr eaLnBrk="1" hangingPunct="1"/>
              <a:t>4</a:t>
            </a:fld>
            <a:endParaRPr lang="pt-BR" altLang="pt-BR"/>
          </a:p>
        </p:txBody>
      </p:sp>
    </p:spTree>
    <p:extLst>
      <p:ext uri="{BB962C8B-B14F-4D97-AF65-F5344CB8AC3E}">
        <p14:creationId xmlns:p14="http://schemas.microsoft.com/office/powerpoint/2010/main" val="387207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solidFill>
                  <a:srgbClr val="000066"/>
                </a:solidFill>
              </a:rPr>
              <a:t>FRASES</a:t>
            </a:r>
          </a:p>
        </p:txBody>
      </p:sp>
      <p:sp>
        <p:nvSpPr>
          <p:cNvPr id="378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F9269174-A571-46EF-849B-705E4C7D01DC}" type="slidenum">
              <a:rPr lang="pt-BR" altLang="pt-BR"/>
              <a:pPr eaLnBrk="1" hangingPunct="1"/>
              <a:t>5</a:t>
            </a:fld>
            <a:endParaRPr lang="pt-BR" altLang="pt-BR"/>
          </a:p>
        </p:txBody>
      </p:sp>
    </p:spTree>
    <p:extLst>
      <p:ext uri="{BB962C8B-B14F-4D97-AF65-F5344CB8AC3E}">
        <p14:creationId xmlns:p14="http://schemas.microsoft.com/office/powerpoint/2010/main" val="206621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solidFill>
                  <a:srgbClr val="000066"/>
                </a:solidFill>
              </a:rPr>
              <a:t>FRASES</a:t>
            </a:r>
          </a:p>
          <a:p>
            <a:r>
              <a:rPr lang="pt-BR" altLang="pt-BR" b="1" smtClean="0">
                <a:solidFill>
                  <a:srgbClr val="000066"/>
                </a:solidFill>
              </a:rPr>
              <a:t>"A disciplina é a mãe do sucesso."- Ésquilo</a:t>
            </a:r>
          </a:p>
          <a:p>
            <a:r>
              <a:rPr lang="pt-BR" altLang="pt-BR" b="1" smtClean="0">
                <a:solidFill>
                  <a:srgbClr val="000066"/>
                </a:solidFill>
              </a:rPr>
              <a:t>"Agarra-te à disciplina e não a soltes, conserva-a, porque é a tua vida.“ - Provérbios 4,13</a:t>
            </a:r>
          </a:p>
          <a:p>
            <a:r>
              <a:rPr lang="pt-BR" altLang="pt-BR" b="1" smtClean="0">
                <a:solidFill>
                  <a:srgbClr val="000066"/>
                </a:solidFill>
              </a:rPr>
              <a:t>"Quem rejeita a disciplina odeia-se a si mesmo.“ - Provérbios 15,32</a:t>
            </a:r>
          </a:p>
          <a:p>
            <a:r>
              <a:rPr lang="pt-BR" altLang="pt-BR" b="1" smtClean="0">
                <a:solidFill>
                  <a:srgbClr val="000066"/>
                </a:solidFill>
              </a:rPr>
              <a:t>"A disciplina, para o estulto, é como peias nos pés, como algemas na mão direita.“  - Eclesiástico 21,19</a:t>
            </a:r>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3164613A-6B09-4579-B1FE-98BE9832FD70}" type="slidenum">
              <a:rPr lang="pt-BR" altLang="pt-BR"/>
              <a:pPr eaLnBrk="1" hangingPunct="1"/>
              <a:t>6</a:t>
            </a:fld>
            <a:endParaRPr lang="pt-BR" altLang="pt-BR"/>
          </a:p>
        </p:txBody>
      </p:sp>
    </p:spTree>
    <p:extLst>
      <p:ext uri="{BB962C8B-B14F-4D97-AF65-F5344CB8AC3E}">
        <p14:creationId xmlns:p14="http://schemas.microsoft.com/office/powerpoint/2010/main" val="314278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solidFill>
                  <a:srgbClr val="000066"/>
                </a:solidFill>
              </a:rPr>
              <a:t>FRASES</a:t>
            </a:r>
          </a:p>
          <a:p>
            <a:r>
              <a:rPr lang="pt-BR" altLang="pt-BR" b="1" smtClean="0">
                <a:solidFill>
                  <a:srgbClr val="000066"/>
                </a:solidFill>
              </a:rPr>
              <a:t>"Impor a disciplina a si mesmo é uma das grandes vitórias do homem, contra si mesmo."Fonte - Pensamento rabínico</a:t>
            </a:r>
          </a:p>
          <a:p>
            <a:r>
              <a:rPr lang="pt-BR" altLang="pt-BR" b="1" smtClean="0">
                <a:solidFill>
                  <a:srgbClr val="000066"/>
                </a:solidFill>
              </a:rPr>
              <a:t>"A disciplina é a alma de um exército; torna grandes os pequenos contingentes, proporciona êxito aos fracos, e estima toda a gente." – George Washington </a:t>
            </a:r>
          </a:p>
          <a:p>
            <a:r>
              <a:rPr lang="pt-BR" altLang="pt-BR" b="1" smtClean="0">
                <a:solidFill>
                  <a:srgbClr val="000066"/>
                </a:solidFill>
              </a:rPr>
              <a:t>“A disciplina é o primeiro passo para o aprendizado”. Dilson de Oliveira Nunes</a:t>
            </a:r>
          </a:p>
          <a:p>
            <a:r>
              <a:rPr lang="pt-BR" altLang="pt-BR" b="1" smtClean="0">
                <a:solidFill>
                  <a:srgbClr val="000066"/>
                </a:solidFill>
              </a:rPr>
              <a:t>“A natureza faz poucas pessoas fortes, mas esforço e disciplina fazem muitas.” - Nicolau Maquiavel</a:t>
            </a:r>
          </a:p>
          <a:p>
            <a:r>
              <a:rPr lang="pt-BR" altLang="pt-BR" b="1" smtClean="0">
                <a:solidFill>
                  <a:srgbClr val="000066"/>
                </a:solidFill>
              </a:rPr>
              <a:t>“Disciplina é liberdade”. Renato Russo</a:t>
            </a:r>
          </a:p>
        </p:txBody>
      </p:sp>
      <p:sp>
        <p:nvSpPr>
          <p:cNvPr id="39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DF348BE-2AD2-4C13-977A-6EBC78DFA0B4}" type="slidenum">
              <a:rPr lang="pt-BR" altLang="pt-BR"/>
              <a:pPr eaLnBrk="1" hangingPunct="1"/>
              <a:t>7</a:t>
            </a:fld>
            <a:endParaRPr lang="pt-BR" altLang="pt-BR"/>
          </a:p>
        </p:txBody>
      </p:sp>
    </p:spTree>
    <p:extLst>
      <p:ext uri="{BB962C8B-B14F-4D97-AF65-F5344CB8AC3E}">
        <p14:creationId xmlns:p14="http://schemas.microsoft.com/office/powerpoint/2010/main" val="145117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COMO FAZER?</a:t>
            </a:r>
            <a:endParaRPr lang="pt-BR" altLang="pt-BR" smtClean="0"/>
          </a:p>
          <a:p>
            <a:r>
              <a:rPr lang="pt-BR" altLang="pt-BR" smtClean="0"/>
              <a:t>No entanto, algumas pessoas acreditam que essa disciplina é, em si mesma, um dom. Quanto a isso, tenho boas notícias. Não é verdade. Disciplina se aprende. E, como um músculo, pode ser treinada. Veja como:</a:t>
            </a:r>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CDE85433-C515-4216-BA35-2E230B7EFADF}" type="slidenum">
              <a:rPr lang="pt-BR" altLang="pt-BR"/>
              <a:pPr eaLnBrk="1" hangingPunct="1"/>
              <a:t>8</a:t>
            </a:fld>
            <a:endParaRPr lang="pt-BR" altLang="pt-BR"/>
          </a:p>
        </p:txBody>
      </p:sp>
    </p:spTree>
    <p:extLst>
      <p:ext uri="{BB962C8B-B14F-4D97-AF65-F5344CB8AC3E}">
        <p14:creationId xmlns:p14="http://schemas.microsoft.com/office/powerpoint/2010/main" val="240081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1 - Acabe com as desculpas.</a:t>
            </a:r>
            <a:endParaRPr lang="pt-BR" altLang="pt-BR" smtClean="0"/>
          </a:p>
          <a:p>
            <a:r>
              <a:rPr lang="pt-BR" altLang="pt-BR" smtClean="0"/>
              <a:t>Seres humanos são especialistas em desculpas. O fato de que a situação não está boa.........</a:t>
            </a:r>
          </a:p>
          <a:p>
            <a:r>
              <a:rPr lang="pt-BR" altLang="pt-BR" smtClean="0"/>
              <a:t>Lembre-se que cada vez que você atribui um dos seus problemas a uma instituição ou a uma pessoa, você abre mão de seu único poder: o poder sobre si mesmo. Algo ou alguém podem realmente ser a origem dos seus problemas. Mas a solução deles só terá uma origem: você. Portanto, deixe de lado "eles" e o possível mal que lhe causam ou causaram. Pense em como você irá evoluir e vencer.</a:t>
            </a:r>
          </a:p>
        </p:txBody>
      </p:sp>
      <p:sp>
        <p:nvSpPr>
          <p:cNvPr id="419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87AEC6BF-04EC-4992-AD42-334157ABD735}" type="slidenum">
              <a:rPr lang="pt-BR" altLang="pt-BR"/>
              <a:pPr eaLnBrk="1" hangingPunct="1"/>
              <a:t>9</a:t>
            </a:fld>
            <a:endParaRPr lang="pt-BR" altLang="pt-BR"/>
          </a:p>
        </p:txBody>
      </p:sp>
    </p:spTree>
    <p:extLst>
      <p:ext uri="{BB962C8B-B14F-4D97-AF65-F5344CB8AC3E}">
        <p14:creationId xmlns:p14="http://schemas.microsoft.com/office/powerpoint/2010/main" val="88353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A70A377E-732C-4385-AD79-077AAA0B0A29}" type="slidenum">
              <a:rPr lang="pt-BR" altLang="pt-BR"/>
              <a:pPr/>
              <a:t>‹nº›</a:t>
            </a:fld>
            <a:endParaRPr lang="pt-BR" altLang="pt-BR"/>
          </a:p>
        </p:txBody>
      </p:sp>
    </p:spTree>
    <p:extLst>
      <p:ext uri="{BB962C8B-B14F-4D97-AF65-F5344CB8AC3E}">
        <p14:creationId xmlns:p14="http://schemas.microsoft.com/office/powerpoint/2010/main" val="158159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F50B2107-E6B1-4C7F-BCF9-03C32B30E9C9}" type="slidenum">
              <a:rPr lang="pt-BR" altLang="pt-BR"/>
              <a:pPr/>
              <a:t>‹nº›</a:t>
            </a:fld>
            <a:endParaRPr lang="pt-BR" altLang="pt-BR"/>
          </a:p>
        </p:txBody>
      </p:sp>
    </p:spTree>
    <p:extLst>
      <p:ext uri="{BB962C8B-B14F-4D97-AF65-F5344CB8AC3E}">
        <p14:creationId xmlns:p14="http://schemas.microsoft.com/office/powerpoint/2010/main" val="97214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746EB700-10EF-460D-BE24-11832BA90580}" type="slidenum">
              <a:rPr lang="pt-BR" altLang="pt-BR"/>
              <a:pPr/>
              <a:t>‹nº›</a:t>
            </a:fld>
            <a:endParaRPr lang="pt-BR" altLang="pt-BR"/>
          </a:p>
        </p:txBody>
      </p:sp>
    </p:spTree>
    <p:extLst>
      <p:ext uri="{BB962C8B-B14F-4D97-AF65-F5344CB8AC3E}">
        <p14:creationId xmlns:p14="http://schemas.microsoft.com/office/powerpoint/2010/main" val="339068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06053491-0F4E-49D1-8502-DA6BBB053A72}" type="slidenum">
              <a:rPr lang="pt-BR" altLang="pt-BR"/>
              <a:pPr/>
              <a:t>‹nº›</a:t>
            </a:fld>
            <a:endParaRPr lang="pt-BR" altLang="pt-BR"/>
          </a:p>
        </p:txBody>
      </p:sp>
    </p:spTree>
    <p:extLst>
      <p:ext uri="{BB962C8B-B14F-4D97-AF65-F5344CB8AC3E}">
        <p14:creationId xmlns:p14="http://schemas.microsoft.com/office/powerpoint/2010/main" val="414389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C0D350B2-E907-4328-AA13-71095ADC1A46}" type="slidenum">
              <a:rPr lang="pt-BR" altLang="pt-BR"/>
              <a:pPr/>
              <a:t>‹nº›</a:t>
            </a:fld>
            <a:endParaRPr lang="pt-BR" altLang="pt-BR"/>
          </a:p>
        </p:txBody>
      </p:sp>
    </p:spTree>
    <p:extLst>
      <p:ext uri="{BB962C8B-B14F-4D97-AF65-F5344CB8AC3E}">
        <p14:creationId xmlns:p14="http://schemas.microsoft.com/office/powerpoint/2010/main" val="16938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E21A5224-E99F-4DB5-BBAB-5F67D003BE83}" type="slidenum">
              <a:rPr lang="pt-BR" altLang="pt-BR"/>
              <a:pPr/>
              <a:t>‹nº›</a:t>
            </a:fld>
            <a:endParaRPr lang="pt-BR" altLang="pt-BR"/>
          </a:p>
        </p:txBody>
      </p:sp>
    </p:spTree>
    <p:extLst>
      <p:ext uri="{BB962C8B-B14F-4D97-AF65-F5344CB8AC3E}">
        <p14:creationId xmlns:p14="http://schemas.microsoft.com/office/powerpoint/2010/main" val="271299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6AF44FB7-CE5E-408D-829F-D63AA7393BDF}" type="slidenum">
              <a:rPr lang="pt-BR" altLang="pt-BR"/>
              <a:pPr/>
              <a:t>‹nº›</a:t>
            </a:fld>
            <a:endParaRPr lang="pt-BR" altLang="pt-BR"/>
          </a:p>
        </p:txBody>
      </p:sp>
    </p:spTree>
    <p:extLst>
      <p:ext uri="{BB962C8B-B14F-4D97-AF65-F5344CB8AC3E}">
        <p14:creationId xmlns:p14="http://schemas.microsoft.com/office/powerpoint/2010/main" val="314986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44339B9B-8406-4B93-BD93-0009EC68DCF6}" type="slidenum">
              <a:rPr lang="pt-BR" altLang="pt-BR"/>
              <a:pPr/>
              <a:t>‹nº›</a:t>
            </a:fld>
            <a:endParaRPr lang="pt-BR" altLang="pt-BR"/>
          </a:p>
        </p:txBody>
      </p:sp>
    </p:spTree>
    <p:extLst>
      <p:ext uri="{BB962C8B-B14F-4D97-AF65-F5344CB8AC3E}">
        <p14:creationId xmlns:p14="http://schemas.microsoft.com/office/powerpoint/2010/main" val="331561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C28EE9DF-55E0-4358-B083-B3C971F0CD93}" type="slidenum">
              <a:rPr lang="pt-BR" altLang="pt-BR"/>
              <a:pPr/>
              <a:t>‹nº›</a:t>
            </a:fld>
            <a:endParaRPr lang="pt-BR" altLang="pt-BR"/>
          </a:p>
        </p:txBody>
      </p:sp>
    </p:spTree>
    <p:extLst>
      <p:ext uri="{BB962C8B-B14F-4D97-AF65-F5344CB8AC3E}">
        <p14:creationId xmlns:p14="http://schemas.microsoft.com/office/powerpoint/2010/main" val="134172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9786F8EE-7A3E-4115-8841-5718D178EB7F}" type="slidenum">
              <a:rPr lang="pt-BR" altLang="pt-BR"/>
              <a:pPr/>
              <a:t>‹nº›</a:t>
            </a:fld>
            <a:endParaRPr lang="pt-BR" altLang="pt-BR"/>
          </a:p>
        </p:txBody>
      </p:sp>
    </p:spTree>
    <p:extLst>
      <p:ext uri="{BB962C8B-B14F-4D97-AF65-F5344CB8AC3E}">
        <p14:creationId xmlns:p14="http://schemas.microsoft.com/office/powerpoint/2010/main" val="375032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8BCDAEB7-FFEB-40D3-A51C-6BD37014989F}" type="slidenum">
              <a:rPr lang="pt-BR" altLang="pt-BR"/>
              <a:pPr/>
              <a:t>‹nº›</a:t>
            </a:fld>
            <a:endParaRPr lang="pt-BR" altLang="pt-BR"/>
          </a:p>
        </p:txBody>
      </p:sp>
    </p:spTree>
    <p:extLst>
      <p:ext uri="{BB962C8B-B14F-4D97-AF65-F5344CB8AC3E}">
        <p14:creationId xmlns:p14="http://schemas.microsoft.com/office/powerpoint/2010/main" val="176079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E6790B-62DC-4FEB-AC6B-42A56CDDA6DC}"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ttp://images.imagensdeposito.com/fotos/t/trofeus_do_liverpool_fc-380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9063"/>
            <a:ext cx="88931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10" name="Retângulo 9"/>
          <p:cNvSpPr/>
          <p:nvPr/>
        </p:nvSpPr>
        <p:spPr>
          <a:xfrm>
            <a:off x="251520" y="4509120"/>
            <a:ext cx="8586135" cy="200054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800" b="1" spc="50" dirty="0">
                <a:ln w="11430"/>
                <a:effectLst>
                  <a:glow rad="228600">
                    <a:schemeClr val="accent6">
                      <a:satMod val="175000"/>
                      <a:alpha val="40000"/>
                    </a:schemeClr>
                  </a:glow>
                  <a:outerShdw blurRad="76200" dist="50800" dir="5400000" algn="tl" rotWithShape="0">
                    <a:srgbClr val="000000">
                      <a:alpha val="65000"/>
                    </a:srgbClr>
                  </a:outerShdw>
                </a:effectLst>
                <a:latin typeface="Berlin Sans FB Demi" pitchFamily="34" charset="0"/>
              </a:rPr>
              <a:t>A Característica Básica </a:t>
            </a:r>
          </a:p>
          <a:p>
            <a:pPr algn="ctr">
              <a:defRPr/>
            </a:pPr>
            <a:r>
              <a:rPr lang="pt-BR" sz="4800" b="1" spc="50" dirty="0">
                <a:ln w="11430"/>
                <a:effectLst>
                  <a:glow rad="228600">
                    <a:schemeClr val="accent6">
                      <a:satMod val="175000"/>
                      <a:alpha val="40000"/>
                    </a:schemeClr>
                  </a:glow>
                  <a:outerShdw blurRad="76200" dist="50800" dir="5400000" algn="tl" rotWithShape="0">
                    <a:srgbClr val="000000">
                      <a:alpha val="65000"/>
                    </a:srgbClr>
                  </a:outerShdw>
                </a:effectLst>
                <a:latin typeface="Berlin Sans FB Demi" pitchFamily="34" charset="0"/>
              </a:rPr>
              <a:t>dos Vencedores</a:t>
            </a:r>
          </a:p>
          <a:p>
            <a:pPr algn="ctr">
              <a:defRPr/>
            </a:pPr>
            <a:r>
              <a:rPr lang="pt-BR" sz="2800" b="1" spc="50" dirty="0">
                <a:ln w="11430"/>
                <a:effectLst>
                  <a:glow rad="228600">
                    <a:schemeClr val="accent6">
                      <a:satMod val="175000"/>
                      <a:alpha val="40000"/>
                    </a:schemeClr>
                  </a:glow>
                  <a:outerShdw blurRad="76200" dist="50800" dir="5400000" algn="tl" rotWithShape="0">
                    <a:srgbClr val="000000">
                      <a:alpha val="65000"/>
                    </a:srgbClr>
                  </a:outerShdw>
                </a:effectLst>
                <a:latin typeface="Berlin Sans FB Demi" pitchFamily="34" charset="0"/>
              </a:rPr>
              <a:t>Prof. Marcos </a:t>
            </a:r>
            <a:r>
              <a:rPr lang="pt-BR" sz="2800" b="1" spc="50" dirty="0" err="1">
                <a:ln w="11430"/>
                <a:effectLst>
                  <a:glow rad="228600">
                    <a:schemeClr val="accent6">
                      <a:satMod val="175000"/>
                      <a:alpha val="40000"/>
                    </a:schemeClr>
                  </a:glow>
                  <a:outerShdw blurRad="76200" dist="50800" dir="5400000" algn="tl" rotWithShape="0">
                    <a:srgbClr val="000000">
                      <a:alpha val="65000"/>
                    </a:srgbClr>
                  </a:outerShdw>
                </a:effectLst>
                <a:latin typeface="Berlin Sans FB Demi" pitchFamily="34" charset="0"/>
              </a:rPr>
              <a:t>Falchetti</a:t>
            </a:r>
            <a:r>
              <a:rPr lang="pt-BR" sz="2800" b="1" spc="50" dirty="0">
                <a:ln w="11430"/>
                <a:effectLst>
                  <a:glow rad="228600">
                    <a:schemeClr val="accent6">
                      <a:satMod val="175000"/>
                      <a:alpha val="40000"/>
                    </a:schemeClr>
                  </a:glow>
                  <a:outerShdw blurRad="76200" dist="50800" dir="5400000" algn="tl" rotWithShape="0">
                    <a:srgbClr val="000000">
                      <a:alpha val="65000"/>
                    </a:srgbClr>
                  </a:outerShdw>
                </a:effectLst>
                <a:latin typeface="Berlin Sans FB Demi" pitchFamily="34" charset="0"/>
              </a:rPr>
              <a:t> &amp; Pr. Marcelo Carvalho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2- Comece Devagar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856984" cy="769441"/>
          </a:xfrm>
          <a:prstGeom prst="rect">
            <a:avLst/>
          </a:prstGeom>
          <a:solidFill>
            <a:schemeClr val="tx1"/>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3- Não Há Exceções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251520" y="211287"/>
            <a:ext cx="8568952" cy="769441"/>
          </a:xfrm>
          <a:prstGeom prst="rect">
            <a:avLst/>
          </a:prstGeom>
          <a:solidFill>
            <a:schemeClr val="bg1"/>
          </a:solid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4- Não Se Considere Um Mártir</a:t>
            </a:r>
          </a:p>
        </p:txBody>
      </p:sp>
      <p:pic>
        <p:nvPicPr>
          <p:cNvPr id="13316" name="Picture 2" descr="http://www.professorpaulinho.com.br/Atualidades/A_Triste_Histori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989138"/>
            <a:ext cx="42862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769441"/>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Regras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2123658"/>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Entrada e saída de sala e do colégio, sem devida autorização. (atrasos)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Promover sem autorização: festas, rifas, vendas e eventos.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2123658"/>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Algazarras, vaias e distúrbios. Participação em  indisciplina coletiva.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O uso de armas e estiletes. </a:t>
            </a:r>
          </a:p>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Livros e revistas imorais.</a:t>
            </a:r>
          </a:p>
        </p:txBody>
      </p:sp>
      <p:pic>
        <p:nvPicPr>
          <p:cNvPr id="172034" name="Picture 2" descr="http://2pep.com/funny%20pics/crazy%20laughing%20strange%20pictures/funniest_crazy_cool_pictures_of_baby_gun_20090817_1305467216.jpg"/>
          <p:cNvPicPr>
            <a:picLocks noChangeAspect="1" noChangeArrowheads="1"/>
          </p:cNvPicPr>
          <p:nvPr/>
        </p:nvPicPr>
        <p:blipFill>
          <a:blip r:embed="rId3" cstate="print"/>
          <a:srcRect/>
          <a:stretch>
            <a:fillRect/>
          </a:stretch>
        </p:blipFill>
        <p:spPr bwMode="auto">
          <a:xfrm>
            <a:off x="4033589" y="2767160"/>
            <a:ext cx="4714875" cy="3686176"/>
          </a:xfrm>
          <a:prstGeom prst="rect">
            <a:avLst/>
          </a:prstGeom>
          <a:ln>
            <a:noFill/>
          </a:ln>
          <a:effectLst>
            <a:softEdge rad="112500"/>
          </a:effectLst>
        </p:spPr>
      </p:pic>
      <p:pic>
        <p:nvPicPr>
          <p:cNvPr id="18437" name="Picture 4" descr="http://www.modamodamoda.com.br/wp-content/uploads/2011/10/logo-play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1416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O uso de fumo, bebida alcoólica ou narcóticos.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7938" name="Picture 2" descr="http://fugidaescola.com.br/wp-content/uploads/2011/05/piercing-1.jpg"/>
          <p:cNvPicPr>
            <a:picLocks noChangeAspect="1" noChangeArrowheads="1"/>
          </p:cNvPicPr>
          <p:nvPr/>
        </p:nvPicPr>
        <p:blipFill>
          <a:blip r:embed="rId3" cstate="print"/>
          <a:srcRect b="3846"/>
          <a:stretch>
            <a:fillRect/>
          </a:stretch>
        </p:blipFill>
        <p:spPr bwMode="auto">
          <a:xfrm>
            <a:off x="1763688" y="914127"/>
            <a:ext cx="5688632" cy="5943873"/>
          </a:xfrm>
          <a:prstGeom prst="rect">
            <a:avLst/>
          </a:prstGeom>
          <a:ln>
            <a:noFill/>
          </a:ln>
          <a:effectLst>
            <a:softEdge rad="112500"/>
          </a:effectLst>
        </p:spPr>
      </p:pic>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Uso de </a:t>
            </a:r>
            <a:r>
              <a:rPr lang="pt-BR" sz="4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piercing</a:t>
            </a: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 brincos, colares, anéis, pulseiras.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Todos Excepcionais</a:t>
            </a:r>
          </a:p>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Mas pagamos o preço?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769441"/>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Descaracterização do uniforme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79512" y="4365104"/>
            <a:ext cx="8784976" cy="2123658"/>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Utilização de celulares em </a:t>
            </a:r>
          </a:p>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sala de aula ou em atividades extraclasses.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1796" name="Picture 4" descr="http://cheiadecharme.blog.br/wp-content/uploads/2011/03/3_impala_esmalte_spfw.jpg"/>
          <p:cNvPicPr>
            <a:picLocks noChangeAspect="1" noChangeArrowheads="1"/>
          </p:cNvPicPr>
          <p:nvPr/>
        </p:nvPicPr>
        <p:blipFill>
          <a:blip r:embed="rId3" cstate="print"/>
          <a:srcRect l="2360" r="5661" b="8596"/>
          <a:stretch>
            <a:fillRect/>
          </a:stretch>
        </p:blipFill>
        <p:spPr bwMode="auto">
          <a:xfrm>
            <a:off x="3635896" y="3140968"/>
            <a:ext cx="5256584" cy="3456384"/>
          </a:xfrm>
          <a:prstGeom prst="rect">
            <a:avLst/>
          </a:prstGeom>
          <a:ln>
            <a:noFill/>
          </a:ln>
          <a:effectLst>
            <a:softEdge rad="112500"/>
          </a:effectLst>
        </p:spPr>
      </p:pic>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Cabelos com cortes, comprimento e cores extravagantes.</a:t>
            </a:r>
          </a:p>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Uso de esmaltes coloridos.</a:t>
            </a:r>
          </a:p>
        </p:txBody>
      </p:sp>
      <p:pic>
        <p:nvPicPr>
          <p:cNvPr id="161794" name="Picture 2" descr="http://i68.photobucket.com/albums/i27/rslonik/nM/400_emo_cow.jpg"/>
          <p:cNvPicPr>
            <a:picLocks noChangeAspect="1" noChangeArrowheads="1"/>
          </p:cNvPicPr>
          <p:nvPr/>
        </p:nvPicPr>
        <p:blipFill>
          <a:blip r:embed="rId4" cstate="print"/>
          <a:srcRect/>
          <a:stretch>
            <a:fillRect/>
          </a:stretch>
        </p:blipFill>
        <p:spPr bwMode="auto">
          <a:xfrm>
            <a:off x="179512" y="2708920"/>
            <a:ext cx="3810000" cy="2857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Manifestações ofensivas, </a:t>
            </a:r>
          </a:p>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físicas ou verbais.</a:t>
            </a:r>
          </a:p>
        </p:txBody>
      </p:sp>
      <p:pic>
        <p:nvPicPr>
          <p:cNvPr id="24580" name="Picture 4" descr="http://4.bp.blogspot.com/_5dUT0IEQSxg/SnpEbEsHhvI/AAAAAAAAAF0/f1kHE_7GPRI/s320/bullyin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557338"/>
            <a:ext cx="54768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 Namorar, ficar, </a:t>
            </a:r>
          </a:p>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manter contatos físicos.</a:t>
            </a:r>
          </a:p>
        </p:txBody>
      </p:sp>
      <p:pic>
        <p:nvPicPr>
          <p:cNvPr id="157698" name="Picture 2" descr="http://nerdescolado.files.wordpress.com/2009/06/crianca.jpg?w=655"/>
          <p:cNvPicPr>
            <a:picLocks noChangeAspect="1" noChangeArrowheads="1"/>
          </p:cNvPicPr>
          <p:nvPr/>
        </p:nvPicPr>
        <p:blipFill>
          <a:blip r:embed="rId3" cstate="print"/>
          <a:srcRect b="2958"/>
          <a:stretch>
            <a:fillRect/>
          </a:stretch>
        </p:blipFill>
        <p:spPr bwMode="auto">
          <a:xfrm>
            <a:off x="323528" y="2132856"/>
            <a:ext cx="3888432" cy="4364567"/>
          </a:xfrm>
          <a:prstGeom prst="rect">
            <a:avLst/>
          </a:prstGeom>
          <a:ln>
            <a:noFill/>
          </a:ln>
          <a:effectLst>
            <a:softEdge rad="112500"/>
          </a:effectLst>
        </p:spPr>
      </p:pic>
      <p:pic>
        <p:nvPicPr>
          <p:cNvPr id="157700" name="Picture 4" descr="http://1.bp.blogspot.com/-8yQPueTT09E/TyRIJtNzdCI/AAAAAAAAGQY/EAfLF97DUJo/s1600/RAPIDINHAS_JANEIRO_2012.jpg"/>
          <p:cNvPicPr>
            <a:picLocks noChangeAspect="1" noChangeArrowheads="1"/>
          </p:cNvPicPr>
          <p:nvPr/>
        </p:nvPicPr>
        <p:blipFill>
          <a:blip r:embed="rId4" cstate="print"/>
          <a:srcRect/>
          <a:stretch>
            <a:fillRect/>
          </a:stretch>
        </p:blipFill>
        <p:spPr bwMode="auto">
          <a:xfrm>
            <a:off x="4361399" y="2996952"/>
            <a:ext cx="4459073" cy="26642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280076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Palavras de baixo calão, gestos obscenos, apelidos, desenhos e inscrições nas dependências do colégio.</a:t>
            </a:r>
          </a:p>
        </p:txBody>
      </p:sp>
      <p:pic>
        <p:nvPicPr>
          <p:cNvPr id="155650" name="Picture 2" descr="http://trivela.uol.com.br/media/images/large/2011/11/14/img-16487-jonas-manda-o-recado-estou-na-briga-por-um-lugar-na-selecao.jpg"/>
          <p:cNvPicPr>
            <a:picLocks noChangeAspect="1" noChangeArrowheads="1"/>
          </p:cNvPicPr>
          <p:nvPr/>
        </p:nvPicPr>
        <p:blipFill>
          <a:blip r:embed="rId3" cstate="print"/>
          <a:srcRect/>
          <a:stretch>
            <a:fillRect/>
          </a:stretch>
        </p:blipFill>
        <p:spPr bwMode="auto">
          <a:xfrm>
            <a:off x="1907704" y="2931368"/>
            <a:ext cx="5514975"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44624"/>
            <a:ext cx="8784976" cy="67403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Distribuição e/ou veiculação de qualquer tipo de publicação, dentro ou fora do colégio, mesmo via internet, que envolva a instituição, aluno ou professor, sem autorização da administração.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Apropriação dos pertences dos colegas, sem o consentimento.</a:t>
            </a:r>
          </a:p>
        </p:txBody>
      </p:sp>
      <p:pic>
        <p:nvPicPr>
          <p:cNvPr id="151554" name="Picture 2" descr="http://lh3.ggpht.com/_XSAQSM6JnPI/TNqTXZlzDDI/AAAAAAAAIKk/81UjkU9s-kE/gatinho%20roubando%20um%20peda%C3%A7o%20de%20pizza%5B2%5D.jpg"/>
          <p:cNvPicPr>
            <a:picLocks noChangeAspect="1" noChangeArrowheads="1"/>
          </p:cNvPicPr>
          <p:nvPr/>
        </p:nvPicPr>
        <p:blipFill>
          <a:blip r:embed="rId3" cstate="print"/>
          <a:srcRect/>
          <a:stretch>
            <a:fillRect/>
          </a:stretch>
        </p:blipFill>
        <p:spPr bwMode="auto">
          <a:xfrm>
            <a:off x="1115616" y="1613048"/>
            <a:ext cx="6912768" cy="50765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79512" y="4862770"/>
            <a:ext cx="8784976" cy="1446550"/>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Manter atitudes inadequadas fora do colégio, estando uniformizados.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211287"/>
            <a:ext cx="8784976" cy="769441"/>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Cabular aulas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5229200"/>
            <a:ext cx="8784976" cy="1446550"/>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Posição Melhor?</a:t>
            </a:r>
          </a:p>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Estratégias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Amamos Vocês!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769441"/>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Sem Disciplina...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211287"/>
            <a:ext cx="8784976" cy="769441"/>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Frases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6247864"/>
          </a:xfrm>
          <a:prstGeom prst="rect">
            <a:avLst/>
          </a:prstGeom>
          <a:solidFill>
            <a:schemeClr val="tx1"/>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 disciplina é a mãe do sucesso."- Ésquilo</a:t>
            </a:r>
          </a:p>
          <a:p>
            <a:pPr algn="r">
              <a:defRPr/>
            </a:pPr>
            <a:r>
              <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"Agarra-te à disciplina e não a soltes, conserva-a, porque é a tua vida.“ - Provérbios 4,13</a:t>
            </a:r>
          </a:p>
          <a:p>
            <a:pPr algn="r">
              <a:defRPr/>
            </a:pPr>
            <a:r>
              <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"Quem rejeita a disciplina odeia-se a si mesmo.“ - Provérbios 15,32</a:t>
            </a:r>
          </a:p>
          <a:p>
            <a:pPr algn="r">
              <a:defRPr/>
            </a:pPr>
            <a:r>
              <a:rPr lang="pt-B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 disciplina, para o estulto, é como peias nos pés, como algemas na mão direita.“  - Eclesiástico 21.19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44624"/>
            <a:ext cx="8784976" cy="6894195"/>
          </a:xfrm>
          <a:prstGeom prst="rect">
            <a:avLst/>
          </a:prstGeom>
          <a:solidFill>
            <a:schemeClr val="tx1"/>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pt-B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"Impor a disciplina a si mesmo é uma das grandes vitórias do homem, contra si mesmo." - Pensamento rabínico</a:t>
            </a:r>
          </a:p>
          <a:p>
            <a:pPr>
              <a:defRPr/>
            </a:pPr>
            <a:r>
              <a:rPr lang="pt-B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 disciplina é a alma de um exército; torna grandes os pequenos contingentes, proporciona êxito aos fracos, e estima toda a gente." – George Washington </a:t>
            </a:r>
          </a:p>
          <a:p>
            <a:pPr>
              <a:defRPr/>
            </a:pPr>
            <a:r>
              <a:rPr lang="pt-B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 disciplina é o primeiro passo para o aprendizado”. </a:t>
            </a:r>
            <a:r>
              <a:rPr lang="pt-BR"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Dilson</a:t>
            </a:r>
            <a:r>
              <a:rPr lang="pt-B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 de Oliveira Nunes</a:t>
            </a:r>
          </a:p>
          <a:p>
            <a:pPr>
              <a:defRPr/>
            </a:pPr>
            <a:r>
              <a:rPr lang="pt-B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“A natureza faz poucas pessoas fortes, mas esforço e disciplina fazem muitas.” Maquiavel</a:t>
            </a:r>
          </a:p>
          <a:p>
            <a:pPr>
              <a:defRPr/>
            </a:pPr>
            <a:r>
              <a:rPr lang="pt-B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“Disciplina é liberdade”. Renato Russo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0" y="5805264"/>
            <a:ext cx="8784976" cy="769441"/>
          </a:xfrm>
          <a:prstGeom prst="rect">
            <a:avLst/>
          </a:prstGeom>
          <a:noFill/>
        </p:spPr>
        <p:txBody>
          <a:bodyPr>
            <a:spAutoFit/>
          </a:bodyPr>
          <a:lstStyle/>
          <a:p>
            <a:pPr algn="ctr">
              <a:defRPr/>
            </a:pPr>
            <a:r>
              <a:rPr lang="pt-BR"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Berlin Sans FB Demi" pitchFamily="34" charset="0"/>
              </a:rPr>
              <a:t>Como Fazer?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tângulo 5"/>
          <p:cNvSpPr/>
          <p:nvPr/>
        </p:nvSpPr>
        <p:spPr>
          <a:xfrm>
            <a:off x="73025" y="46038"/>
            <a:ext cx="8963025" cy="6767512"/>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latin typeface="Calibri" pitchFamily="34" charset="0"/>
            </a:endParaRPr>
          </a:p>
        </p:txBody>
      </p:sp>
      <p:sp>
        <p:nvSpPr>
          <p:cNvPr id="8" name="Retângulo 7"/>
          <p:cNvSpPr/>
          <p:nvPr/>
        </p:nvSpPr>
        <p:spPr>
          <a:xfrm>
            <a:off x="107504" y="116632"/>
            <a:ext cx="8784976" cy="769441"/>
          </a:xfrm>
          <a:prstGeom prst="rect">
            <a:avLst/>
          </a:prstGeom>
          <a:solidFill>
            <a:schemeClr val="tx1"/>
          </a:solid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1- Acabe Com As Desculpas</a:t>
            </a:r>
          </a:p>
        </p:txBody>
      </p:sp>
      <p:pic>
        <p:nvPicPr>
          <p:cNvPr id="10244" name="Picture 2" descr="http://3.bp.blogspot.com/_Fp22K8AFUqM/TUv5IbhGhzI/AAAAAAAAAFg/wdclPWZ-BRc/s1600/cul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1484313"/>
            <a:ext cx="78581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573</TotalTime>
  <Words>4535</Words>
  <Application>Microsoft Office PowerPoint</Application>
  <PresentationFormat>Apresentação na tela (4:3)</PresentationFormat>
  <Paragraphs>431</Paragraphs>
  <Slides>30</Slides>
  <Notes>30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30</vt:i4>
      </vt:variant>
    </vt:vector>
  </HeadingPairs>
  <TitlesOfParts>
    <vt:vector size="35" baseType="lpstr">
      <vt:lpstr>Trebuchet MS</vt:lpstr>
      <vt:lpstr>Arial</vt:lpstr>
      <vt:lpstr>Calibri</vt:lpstr>
      <vt:lpstr>Berlin Sans FB Demi</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PE2013-C01-A CARACTERISTICA BASICA DOS VENCEDORES</dc:title>
  <dc:subject>PASTOR DE ESCOLA</dc:subject>
  <dc:creator>Pr. MARCELO AUGUSTO DE CARVALHO</dc:creator>
  <cp:keywords>www.4tons.com</cp:keywords>
  <dc:description>COMÉRCIO PROIBIDO. USO PESSOAL</dc:description>
  <cp:lastModifiedBy>pr. marcelo carvalho</cp:lastModifiedBy>
  <cp:revision>93</cp:revision>
  <dcterms:created xsi:type="dcterms:W3CDTF">2009-09-20T23:13:24Z</dcterms:created>
  <dcterms:modified xsi:type="dcterms:W3CDTF">2015-02-22T16:15:22Z</dcterms:modified>
  <cp:category>CAPELAS 2012</cp:category>
</cp:coreProperties>
</file>