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267" r:id="rId3"/>
    <p:sldId id="268" r:id="rId4"/>
    <p:sldId id="269" r:id="rId5"/>
    <p:sldId id="270" r:id="rId6"/>
    <p:sldId id="272" r:id="rId7"/>
    <p:sldId id="273" r:id="rId8"/>
    <p:sldId id="286" r:id="rId9"/>
    <p:sldId id="274" r:id="rId10"/>
    <p:sldId id="275" r:id="rId11"/>
    <p:sldId id="276" r:id="rId12"/>
    <p:sldId id="277" r:id="rId13"/>
    <p:sldId id="290" r:id="rId14"/>
    <p:sldId id="278" r:id="rId15"/>
    <p:sldId id="279" r:id="rId16"/>
    <p:sldId id="287" r:id="rId17"/>
    <p:sldId id="280" r:id="rId18"/>
    <p:sldId id="281" r:id="rId19"/>
    <p:sldId id="282" r:id="rId20"/>
    <p:sldId id="288" r:id="rId21"/>
    <p:sldId id="283" r:id="rId22"/>
    <p:sldId id="284" r:id="rId23"/>
    <p:sldId id="285" r:id="rId24"/>
    <p:sldId id="289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66"/>
    <a:srgbClr val="000099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3" autoAdjust="0"/>
    <p:restoredTop sz="68774" autoAdjust="0"/>
  </p:normalViewPr>
  <p:slideViewPr>
    <p:cSldViewPr>
      <p:cViewPr varScale="1">
        <p:scale>
          <a:sx n="51" d="100"/>
          <a:sy n="51" d="100"/>
        </p:scale>
        <p:origin x="22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3F4669-E82E-44E8-82BF-A8CAB5DE4BB7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A42FCE-DE9C-44EC-AF52-8BB26A0CCC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4263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de.com.br/?id_bonde=1-27--156-20110225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Folclore" TargetMode="External"/><Relationship Id="rId3" Type="http://schemas.openxmlformats.org/officeDocument/2006/relationships/hyperlink" Target="http://pt.wikipedia.org/wiki/Primeira_Guerra_Mundial" TargetMode="External"/><Relationship Id="rId7" Type="http://schemas.openxmlformats.org/officeDocument/2006/relationships/hyperlink" Target="http://pt.wikipedia.org/wiki/Escolas_de_samb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Samba" TargetMode="External"/><Relationship Id="rId5" Type="http://schemas.openxmlformats.org/officeDocument/2006/relationships/hyperlink" Target="http://pt.wikipedia.org/wiki/Jazz" TargetMode="External"/><Relationship Id="rId4" Type="http://schemas.openxmlformats.org/officeDocument/2006/relationships/hyperlink" Target="http://pt.wikipedia.org/wiki/Arte_de_%C3%81frica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Folclore" TargetMode="External"/><Relationship Id="rId3" Type="http://schemas.openxmlformats.org/officeDocument/2006/relationships/hyperlink" Target="http://pt.wikipedia.org/wiki/Primeira_Guerra_Mundial" TargetMode="External"/><Relationship Id="rId7" Type="http://schemas.openxmlformats.org/officeDocument/2006/relationships/hyperlink" Target="http://pt.wikipedia.org/wiki/Escolas_de_samb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Samba" TargetMode="External"/><Relationship Id="rId5" Type="http://schemas.openxmlformats.org/officeDocument/2006/relationships/hyperlink" Target="http://pt.wikipedia.org/wiki/Jazz" TargetMode="External"/><Relationship Id="rId4" Type="http://schemas.openxmlformats.org/officeDocument/2006/relationships/hyperlink" Target="http://pt.wikipedia.org/wiki/Arte_de_%C3%81frica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altLang="pt-BR" b="1" smtClean="0">
                <a:latin typeface="Berlin Sans FB Demi" panose="020E0802020502020306" pitchFamily="34" charset="0"/>
              </a:rPr>
              <a:t>www.4tons.com</a:t>
            </a:r>
          </a:p>
          <a:p>
            <a:pPr algn="ctr" eaLnBrk="1" hangingPunct="1"/>
            <a:r>
              <a:rPr lang="pt-BR" altLang="pt-BR" b="1" smtClean="0">
                <a:latin typeface="Berlin Sans FB Demi" panose="020E0802020502020306" pitchFamily="34" charset="0"/>
              </a:rPr>
              <a:t>Pr. Marcelo Augusto de Carvalho  - Jacareí  11 de fevereiro de 2012.</a:t>
            </a: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15F05964-91F3-4EC1-BC9C-220D84D75067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2324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Ninguém discorda que o desfile é um ESPETÁCULO SEM IGUAL.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Cores, luzes, roupas, fantasias, é uma perfeição, e tudo isto apresentado em plena rua!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7AE4497-0204-48C3-9AF7-0B28D8FED7F1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882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As músicas geralmente são criativas, no sentido de contar a história de uma pessoa ou de uma entidade, resgatando algo interessante para a memória nacional.</a:t>
            </a: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B753B64-213D-4143-846F-D8A93638E59C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9509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As COEROGRAFIAS  são ensaiadas á exaustão. E ficam tão perfeitas que qualquer pessoa pode entender da arquibancada o que está se passando na avenida, e qual é o assunto, o tema e a intenção daquela apresentação.</a:t>
            </a: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DAF9F65-08EB-42F1-A02D-22BEEE0EB7EC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4030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Da Folha de S. Paulo 2011</a:t>
            </a:r>
          </a:p>
          <a:p>
            <a:pPr algn="just"/>
            <a:r>
              <a:rPr lang="pt-BR" altLang="pt-BR" b="1" smtClean="0"/>
              <a:t>“O setor de turismo no Rio de Janeiro nunca faturou tanto como neste Carnaval: a cidade recebeu 1 milhão de pessoas, que geraram uma receita de R$ 1,2 bilhão (US$ 740 milhões), gasto em hotéis, restaurantes e passeios, entre outras despesas. O cálculo foi feito pela Prefeitura do Rio. Em 2010, o Carnaval atraiu 730 mil visitantes, que deixaram US$ 528 milhões na cidade. Ou seja, o número de turistas cresceu 37% e a receita teve alta de 40% neste ano. Boa parte do êxito deve-se ao Carnaval de rua, retomado no início dos anos 2000 e que ganha força a cada ano. Os mais de 400 blocos atraíram 4,9 milhões de foliões. “Muitos blocos em datas diferentes permitiram ao visitante prorrogar sua permanência”, disse Michel Chertou, vice-presidente da ABIH-RJ (associação dos hotéis do Rio de Janeiro). A grande publicidade em torno dos blocos e de outros eventos -como a volta dos bailes de gala e os desfiles das escolas de samba- ajudou a rede hoteleira a registrar ocupação de 95,4%. “A procura por reservas foi muito grande, e os hotéis conseguiram aumentar o preço”, relata Chertou. A cidade também recebeu mais cruzeiros. Oito transatlânticos aportaram no Rio, com 22 mil passageiros -81% acima de 2010. Segundo a prefeitura, 40% dos turistas eram estrangeiros -o dobro do percentual de 2010. Para Chertou, o noticiário favorável gerado pela instalação de Unidades de Polícia Pacificadora em favelas atraiu mais visitantes”.</a:t>
            </a: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DBFD9A8-0BB8-4834-BC77-4751023AE3B7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9782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Mas, é claro: todas essas luzes ESCONDEM a realidade de quem delas participa.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Qual é o resultado para quem vai pular o carnaval?</a:t>
            </a: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0FE0441-33CE-418C-8ACF-CFD198E34F32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8703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SÃO PAULO - O carnaval 2011 foi considerado o mais violento da história, segundo a Polícia Rodoviária Federal, devido ao aumento no número de acidentes, feridos e principalmente no número de mortes, que chegou a ser quase 50% superior em relação ao ano passado.</a:t>
            </a:r>
          </a:p>
          <a:p>
            <a:pPr algn="just"/>
            <a:r>
              <a:rPr lang="pt-BR" altLang="pt-BR" b="1" smtClean="0"/>
              <a:t>Segundo balanço final da PRF, divulgado nesta quinta-feira, 10, foram registrados 4.165 acidentes (28,7%), deixando 2.441 feridos (27,4%) e 213 mortos (47,9%). No ano passado, o balanço da Polícia Rodoviária Federal mostrou que 143 pessoas morreram em 3.233 acidentes. Outras 1.912 ficaram feridas.</a:t>
            </a:r>
          </a:p>
          <a:p>
            <a:pPr algn="just"/>
            <a:r>
              <a:rPr lang="pt-BR" altLang="pt-BR" b="1" smtClean="0"/>
              <a:t>O Estado de Minas foi onde foram registrados mais acidentes, totalizando 880, e o segundo em número de mortes, com 29 vítimas. Santa Catarina, o primeiro no ranking de óbitos, registrou 36 mortos em suas estradas neste carnaval.</a:t>
            </a:r>
          </a:p>
          <a:p>
            <a:pPr algn="just"/>
            <a:endParaRPr lang="pt-BR" altLang="pt-BR" b="1" smtClean="0"/>
          </a:p>
          <a:p>
            <a:pPr algn="just"/>
            <a:endParaRPr lang="pt-BR" altLang="pt-BR" b="1" smtClean="0"/>
          </a:p>
          <a:p>
            <a:pPr algn="just"/>
            <a:r>
              <a:rPr lang="pt-BR" altLang="pt-BR" b="1" smtClean="0"/>
              <a:t>4.165 acidentes (28,7%), deixando 2.441 feridos (27,4%) e 213 mortos (47,9%). Segundo a Associação Brasileira de Medicina de Trânsito, o número de acidentes cresce em torno de 20% durante o carnaval. De acordo com a mesma entidade, as bebidas alcóolicas estão presentes em 61% dos acidentes.</a:t>
            </a:r>
          </a:p>
          <a:p>
            <a:pPr algn="just"/>
            <a:r>
              <a:rPr lang="pt-BR" altLang="pt-BR" b="1" smtClean="0"/>
              <a:t>No estado de São Paulo,  durante os seis dias de feriado, a Polícia Rodoviária Federal realizou 3.292 testes com o etilômetro e prendeu em flagrante 23 motoristas por dirigirem bêbados nas rodovias. A PRF, em São Paulo, fiscalizou 5.932 veículos durante o carnaval e aplicou 3.627 multas a motoristas que desrespeitaram as legislações de trânsito.</a:t>
            </a:r>
          </a:p>
          <a:p>
            <a:pPr algn="just"/>
            <a:r>
              <a:rPr lang="pt-BR" altLang="pt-BR" b="1" smtClean="0"/>
              <a:t>No ano passado, o balanço mostrou que 143 pessoas morreram em 3.233 acidentes. Outras 1.912 ficaram feridas.</a:t>
            </a: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B2559E4-9505-4546-B428-E579406B6AF0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7022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Com o tema “PEGA É CRIME E A PRÓXIMA VÍTIMA PODE SER VOCÊ”, os amigos da estudante Regiane Vitório vão realizar uma passeata para prestar uma homenagem a jovem e alertar a população sobre a prática de “pegas e rachas”.</a:t>
            </a:r>
          </a:p>
          <a:p>
            <a:pPr algn="just"/>
            <a:r>
              <a:rPr lang="pt-BR" altLang="pt-BR" b="1" smtClean="0"/>
              <a:t>Regiane faleceu após uma batida de carro na Avenida Lomanto Júnior, no Pontal, na madrugada de domingo. O carro que ela dirigia chocou-se contra outro veículo que participava de um “pega” no local.</a:t>
            </a:r>
          </a:p>
          <a:p>
            <a:pPr algn="just"/>
            <a:r>
              <a:rPr lang="pt-BR" altLang="pt-BR" b="1" smtClean="0"/>
              <a:t>Os organizadores da passeata informaram que a concentração será amanhã (20), a partir das 09:00 horas da manhã, na Praça Dom Eduardo, em Ilhéus. Os amigos da vítima pediram para que todos se vestissem de branco.</a:t>
            </a:r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1F91F544-4779-4F36-8491-56486264B7EA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5590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O carnaval está chegando, mas toda a animação desta data esconde um sério risco à saúde: os problemas auditivos causados pelo ruído das caixas de som superpotentes de escolas de samba e trios elétricos. 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Segundo dados da </a:t>
            </a:r>
            <a:r>
              <a:rPr lang="pt-BR" altLang="pt-BR" b="1" u="sng" smtClean="0">
                <a:hlinkClick r:id="rId3"/>
              </a:rPr>
              <a:t>Sociedade</a:t>
            </a:r>
            <a:r>
              <a:rPr lang="pt-BR" altLang="pt-BR" b="1" smtClean="0"/>
              <a:t> Brasileira de Otologia (SBO), o ouvido humano suporta até 85 decibéis, mas o som dos equipamentos utilizados durante o carnaval pode ultrapassar os 120 decibéis. "Neste nível de intensidade sonora, o ouvido pode suportar apenas alguns minutos", alerta o Dr. Marcelo Hueb, otorrinolaringologista da SBO. 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De maneira geral, o </a:t>
            </a:r>
            <a:r>
              <a:rPr lang="pt-BR" altLang="pt-BR" b="1" u="sng" smtClean="0">
                <a:hlinkClick r:id="rId3"/>
              </a:rPr>
              <a:t>sistema</a:t>
            </a:r>
            <a:r>
              <a:rPr lang="pt-BR" altLang="pt-BR" b="1" smtClean="0"/>
              <a:t> auditivo humano tolera em média sons de até 85 decibéis por um tempo de até 8 horas. Se o som aumenta para 90 decibéis, este tempo de exposição segura cai para 4 horas. Quando atinge 100 decibéis, a tolerância cai para apenas uma hora, e assim por diante. Isto significa que acima do tempo máximo de exposição para cada intensidade sonora, ocorrerão danos aos ouvidos, e as consequências podem ser as perdas auditivas definitivas e o desconfortável zumbido. 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"A exposição prolongada e contínua a sons de alta intensidade, em ambientes fechados ou muito próximos à fonte sonora, e em pessoas com baixa resistência (provocada por noites mal dormidas, excessos de ingestão de bebidas alcoólicas e desgastes físicos), são fatores agravantes que podem levar a danos permanentes ao sistema auditivo", explica o </a:t>
            </a:r>
            <a:r>
              <a:rPr lang="pt-BR" altLang="pt-BR" b="1" u="sng" smtClean="0">
                <a:hlinkClick r:id="rId3"/>
              </a:rPr>
              <a:t>especialista</a:t>
            </a:r>
            <a:r>
              <a:rPr lang="pt-BR" altLang="pt-BR" b="1" smtClean="0"/>
              <a:t>. Estas exposições acima do limite suportado podem acarretar em lesões ao ouvido muitas vezes irreversíveis. 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Os sintomas de problemas de audição são diversos, como explica o otorrinolaringologista da SBO, Dr. Ektor Onishi: "Sensação de pressão nos ouvidos, zumbido e dificuldade para ouvir podem sugerir abuso do folião. O tempo de exposição e a sensibilidade individual são fatores que influenciam neste resultado." Alguns estudos mostram ainda que a poluição sonora constitui um dos agentes mais nocivos à saúde humana, causando além dos problemas citados, distúrbios do labirinto, ansiedade, nervosismo, hipertensão arterial, gastrites, úlceras e até impotência sexual. 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A fim de alertar a população mostrando a importância dos cuidados com a audição, a Sociedade Brasileira de Otologia </a:t>
            </a:r>
            <a:r>
              <a:rPr lang="pt-BR" altLang="pt-BR" b="1" u="sng" smtClean="0">
                <a:hlinkClick r:id="rId3"/>
              </a:rPr>
              <a:t>lança</a:t>
            </a:r>
            <a:r>
              <a:rPr lang="pt-BR" altLang="pt-BR" b="1" smtClean="0"/>
              <a:t> este ano a 8ª edição da Campanha Nacional da Saúde Auditiva, que tem como objetivo educar sobre a preservação deste sentido tão importante que é a audição. "Não queremos convencer as pessoas para que não brinquem no carnaval, desejamos apenas alertá-las para algumas coisas que parecem sem importância, como a altura do som, mas que podem acarretar conseqüências desastrosas para sua vida", alerta o Dr. Ektor. 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Para curtir a festa sem comprometer a saúde auditiva, é preciso ter cuidado e saber se proteger. "Como conselhos aos foliões, ficam as orientações de não ficar muito próximo à fonte sonora, dar descansos de 20 minutos a cada hora de música alta, hidratar-se bem e se sentirem qualquer alteração na audição ou a presença de zumbidos, procurarem orientação do médico otorrinolaringologista imediatamente", indica o Dr. Marcelo Hueb (</a:t>
            </a:r>
            <a:r>
              <a:rPr lang="pt-BR" altLang="pt-BR" b="1" i="1" smtClean="0"/>
              <a:t>com Sintonia Comunicação Empresarial</a:t>
            </a:r>
            <a:r>
              <a:rPr lang="pt-BR" altLang="pt-BR" b="1" smtClean="0"/>
              <a:t>).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00DDADEF-F461-40A9-BA76-2BC7C6B89169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495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Alcoolizados + Super população + Estímulos Sonoros = BRIGAS!</a:t>
            </a: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F9FAD95A-5C03-4788-91DD-FF03D92F5B65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5753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No meio de tanta gente: imagine o estrago de uma bala perdida!</a:t>
            </a: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49EDADC-7667-43DE-9FF8-F8F27D7B234F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271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O CARNAVAL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"Provavelmente originário dos "Ritos da Fertilidade da Primavera Pagã", o primeiro carnaval que se tem origem foi na Festa de Osiris no Egito, o evento que marca o recuo das águas do Nilo. Os Carnavais alcançaram o pico de distúrbio, desordem, excesso, orgia e desperdício, junto com a Bacchanalia Romana e a Saturnalia. Durante a Idade Média a Igreja tentou controlar as comemorações. Papas algumas vezes serviam de patronos, então os piores excessos eram gradualmente eliminados e o carnaval era assimilado como o último festival antes da ascensão da Quaresma. A tradição do Carnaval ainda é comemorada na Bélgica, Itália, França e Alemanha. No hemisfério Ocidental, o principal carnaval acontece no Rio de Janeiro, Brasil (desde 1840) e a Mardi Gras em New Orleans, E.U.A. (dede 1857). Pré-Cristãos medievais e Carnavais modernos tem um papel temático importante. Eles celebram a morte do inverno e a celebração do renascimento da natureza, ultimamente reunimos o individual ao espiritual e aos códigos sociais da cultura. Ritos antigos de fertilidade, com eles sacrifícios aos deuses, exemplificam esse encontro, assim como fazem os jogos penitenciais Cristãos. Por outro lado, o carnaval permite paródias, e separação temporária de constrangimentos sociais e religiosos. Por exemplo, escravos são iguais aos seus mestres durante a Saturnália Romana; a festa medieval dos idiotas inclui uma missa blasfemiosa; e durante o carnaval fantasias sexuais e tabus sociais são, algumas vezes, temporariamente suspensos." (The Grolier Multimedia Encyclopedia, 1997.Traduzido por Irlan de Alvarenga Cidade)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- Para homenagear o Deus Saturno, havia uma festa na Roma Antiga chamada "Saturnais". As escolas ficavam fechadas, os escravos eram soltos e as pessoas saíam às ruas para dançar. Carros (chamados de "</a:t>
            </a:r>
            <a:r>
              <a:rPr lang="pt-BR" altLang="pt-BR" b="1" i="1" smtClean="0"/>
              <a:t>carrum navalis</a:t>
            </a:r>
            <a:r>
              <a:rPr lang="pt-BR" altLang="pt-BR" b="1" smtClean="0"/>
              <a:t>" por serem semelhantes aos navios) levavam homens e mulheres nus em desfile. Muitos dizem que pode ter sido daí a expressão "</a:t>
            </a:r>
            <a:r>
              <a:rPr lang="pt-BR" altLang="pt-BR" b="1" i="1" smtClean="0"/>
              <a:t>carnavale</a:t>
            </a:r>
            <a:r>
              <a:rPr lang="pt-BR" altLang="pt-BR" b="1" smtClean="0"/>
              <a:t>".</a:t>
            </a: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52C83A9C-96A2-4DAB-B0C5-41053CC24307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1021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A maior promoção do carnaval: LIBERE SUA SEXUALIDADE!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TEMPO:  de perder a virgindade, de ficar com vários parceiros, de curtir o máximo que puder.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O governo distribui CAMISINHA,  e pra quem quiser, não será difícil conseguir ANTICONCEPCIONAL.</a:t>
            </a:r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92121CF-A32F-4FF3-94B6-F8BE851E4088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2981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1985 – O CARNAVAL FOI A PORTA DE ENTRADA DA AIDS NO BRASIL!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Sífilis, Gonorréia, AIDS, Cancro...</a:t>
            </a: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DC56100-FE4C-4593-B9DF-632D8FE7FB3D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1120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Jamie Spears: acabou com sua carreira artística porque, apesar de posar de certinha no seriado ZOEY 101, envolveu-se sexualmente muito cedo. Engravidou, e por isto não pôde mais estrelar seu seriado, sendo dado o espaço para sua colega de cena. Até agora não conseguiu retomar sua carreira!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01DC78CD-059C-4C92-AE4F-51F404F1C15B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4680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CARNAVAL: porta de entrada às drogas.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Álcool, cigarro, maconha, cocaína, heroína...</a:t>
            </a:r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0269460-618B-4CEE-9E46-6D7730C6366C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9553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O que Deus pensa a esse respeito?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GÁLATAS 5.16-21.</a:t>
            </a: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01A0D436-3005-4070-8D90-955114A6C724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568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A Igreja Católica se opunha a estes festejos pagãos, mas, em 590, decidiu reconhecê-los. Exigiu, porém, que o dia seguinte (Quarta-Feira de Cinzas) fosse dedicado à expiação dos pecados e ao arrependimento.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F644974F-2CAF-4887-B721-A5C29E7E8535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622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Por isso, outros especialistas afirmam que o nome da festa vem da expressão latina "</a:t>
            </a:r>
            <a:r>
              <a:rPr lang="pt-BR" altLang="pt-BR" b="1" i="1" smtClean="0"/>
              <a:t>carnem levare</a:t>
            </a:r>
            <a:r>
              <a:rPr lang="pt-BR" altLang="pt-BR" b="1" smtClean="0"/>
              <a:t>", que quer dizer "retirar ou ficar livre da carne", já que representava os últimos dias antes da Quaresma, período em que o consumo de carne era proibido aos cristãos.</a:t>
            </a: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7297584-1F1F-4DC0-AC1D-BA7FEFC058A2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439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De lá para cá, o Carnaval foi mudando aos poucos de cara. Na Idade Média, incluía sátiras aos poderosos. Os foliões se protegiam de possíveis retaliações com a desculpa de que a festa os deixava loucos ("folia", em francês, significa loucura).</a:t>
            </a: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B1C27B6-7A92-4788-B23F-D38AC43EF891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219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No século 17, nossa festa ainda era muito influenciada pelo "entrudo" português, que era um costume de fazer guerras d’água. O problema é que as armas usadas não eram só baldes d’água como lama, ovos e limões-de-cheiro, que eram bolinhas de cera cheias de líquido.</a:t>
            </a: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5254E34A-89BB-480A-90F9-050FE538C055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355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No final dos anos 1920 o Brasil buscava criar uma identidade capaz de diferenciá-lo dentro da nova ordem mundial estabelecida após a </a:t>
            </a:r>
            <a:r>
              <a:rPr lang="pt-BR" altLang="pt-BR" b="1" smtClean="0">
                <a:hlinkClick r:id="rId3" tooltip="Primeira Guerra Mundial"/>
              </a:rPr>
              <a:t>Primeira Grande Guerra</a:t>
            </a:r>
            <a:r>
              <a:rPr lang="pt-BR" altLang="pt-BR" b="1" smtClean="0"/>
              <a:t>. O conceito de negritude se destacava mundialmente valorizando as produções culturais negras como a </a:t>
            </a:r>
            <a:r>
              <a:rPr lang="pt-BR" altLang="pt-BR" b="1" smtClean="0">
                <a:hlinkClick r:id="rId4" tooltip="Arte de África"/>
              </a:rPr>
              <a:t>Arte africana</a:t>
            </a:r>
            <a:r>
              <a:rPr lang="pt-BR" altLang="pt-BR" b="1" smtClean="0"/>
              <a:t> e o </a:t>
            </a:r>
            <a:r>
              <a:rPr lang="pt-BR" altLang="pt-BR" b="1" smtClean="0">
                <a:hlinkClick r:id="rId5" tooltip="Jazz"/>
              </a:rPr>
              <a:t>jazz</a:t>
            </a:r>
            <a:r>
              <a:rPr lang="pt-BR" altLang="pt-BR" b="1" smtClean="0"/>
              <a:t>. A festa carnavalesca e o novo ritmo de base negra recém surgido, o </a:t>
            </a:r>
            <a:r>
              <a:rPr lang="pt-BR" altLang="pt-BR" b="1" smtClean="0">
                <a:hlinkClick r:id="rId6" tooltip="Samba"/>
              </a:rPr>
              <a:t>samba</a:t>
            </a:r>
            <a:r>
              <a:rPr lang="pt-BR" altLang="pt-BR" b="1" smtClean="0"/>
              <a:t>, seriam as bases para a formulação de um sentido de brasilidade. A valorização do samba e da negritude acabariam aumentando o interesse da intelectualidade nos novos "grupos de samba" que surgiam nos morros cariocas. Esse grupos passaria a se apresentar "no asfalto", ou seja, longe dos guetos dos morros, sendo chamados de </a:t>
            </a:r>
            <a:r>
              <a:rPr lang="pt-BR" altLang="pt-BR" b="1" smtClean="0">
                <a:hlinkClick r:id="rId7" tooltip="Escolas de samba"/>
              </a:rPr>
              <a:t>escolas de samba</a:t>
            </a:r>
            <a:r>
              <a:rPr lang="pt-BR" altLang="pt-BR" b="1" smtClean="0"/>
              <a:t>.</a:t>
            </a:r>
          </a:p>
          <a:p>
            <a:pPr algn="just"/>
            <a:r>
              <a:rPr lang="pt-BR" altLang="pt-BR" b="1" smtClean="0"/>
              <a:t>Tratados, inicialmente, como uma espécie de curiosidade "</a:t>
            </a:r>
            <a:r>
              <a:rPr lang="pt-BR" altLang="pt-BR" b="1" smtClean="0">
                <a:hlinkClick r:id="rId8" tooltip="Folclore"/>
              </a:rPr>
              <a:t>folclórica</a:t>
            </a:r>
            <a:r>
              <a:rPr lang="pt-BR" altLang="pt-BR" b="1" smtClean="0"/>
              <a:t>", esses grupos foram, pouco a pouco, cativando a sociedade carioca com seu ritmo marcado, com a sonoridade inesperada de suas cabrochas e com os temas populares de suas letras.</a:t>
            </a:r>
          </a:p>
          <a:p>
            <a:pPr algn="just"/>
            <a:r>
              <a:rPr lang="pt-BR" altLang="pt-BR" b="1" smtClean="0"/>
              <a:t>Mantidas por décadas como elementos secundário da folia carnavalesca carioca, as escolas de samba adquiririam grande proeminência a partir da década de 1950, com a incorporação da classe média aos desfiles, consequência da aproximação entre as escolas e intelectuais de esquerda. A partir daí elas galgariam os degraus do sucesso até se tornarem o grande evento carnavalesco nacional.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A7FB967-90F4-479C-B794-F2811D5B11F3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74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No final dos anos 1920 o Brasil buscava criar uma identidade capaz de diferenciá-lo dentro da nova ordem mundial estabelecida após a </a:t>
            </a:r>
            <a:r>
              <a:rPr lang="pt-BR" altLang="pt-BR" b="1" smtClean="0">
                <a:hlinkClick r:id="rId3" tooltip="Primeira Guerra Mundial"/>
              </a:rPr>
              <a:t>Primeira Grande Guerra</a:t>
            </a:r>
            <a:r>
              <a:rPr lang="pt-BR" altLang="pt-BR" b="1" smtClean="0"/>
              <a:t>. O conceito de negritude se destacava mundialmente valorizando as produções culturais negras como a </a:t>
            </a:r>
            <a:r>
              <a:rPr lang="pt-BR" altLang="pt-BR" b="1" smtClean="0">
                <a:hlinkClick r:id="rId4" tooltip="Arte de África"/>
              </a:rPr>
              <a:t>Arte africana</a:t>
            </a:r>
            <a:r>
              <a:rPr lang="pt-BR" altLang="pt-BR" b="1" smtClean="0"/>
              <a:t> e o </a:t>
            </a:r>
            <a:r>
              <a:rPr lang="pt-BR" altLang="pt-BR" b="1" smtClean="0">
                <a:hlinkClick r:id="rId5" tooltip="Jazz"/>
              </a:rPr>
              <a:t>jazz</a:t>
            </a:r>
            <a:r>
              <a:rPr lang="pt-BR" altLang="pt-BR" b="1" smtClean="0"/>
              <a:t>. A festa carnavalesca e o novo ritmo de base negra recém surgido, o </a:t>
            </a:r>
            <a:r>
              <a:rPr lang="pt-BR" altLang="pt-BR" b="1" smtClean="0">
                <a:hlinkClick r:id="rId6" tooltip="Samba"/>
              </a:rPr>
              <a:t>samba</a:t>
            </a:r>
            <a:r>
              <a:rPr lang="pt-BR" altLang="pt-BR" b="1" smtClean="0"/>
              <a:t>, seriam as bases para a formulação de um sentido de brasilidade. A valorização do samba e da negritude acabariam aumentando o interesse da intelectualidade nos novos "grupos de samba" que surgiam nos morros cariocas. Esse grupos passaria a se apresentar "no asfalto", ou seja, longe dos guetos dos morros, sendo chamados de </a:t>
            </a:r>
            <a:r>
              <a:rPr lang="pt-BR" altLang="pt-BR" b="1" smtClean="0">
                <a:hlinkClick r:id="rId7" tooltip="Escolas de samba"/>
              </a:rPr>
              <a:t>escolas de samba</a:t>
            </a:r>
            <a:r>
              <a:rPr lang="pt-BR" altLang="pt-BR" b="1" smtClean="0"/>
              <a:t>.</a:t>
            </a:r>
          </a:p>
          <a:p>
            <a:pPr algn="just"/>
            <a:r>
              <a:rPr lang="pt-BR" altLang="pt-BR" b="1" smtClean="0"/>
              <a:t>Tratados, inicialmente, como uma espécie de curiosidade "</a:t>
            </a:r>
            <a:r>
              <a:rPr lang="pt-BR" altLang="pt-BR" b="1" smtClean="0">
                <a:hlinkClick r:id="rId8" tooltip="Folclore"/>
              </a:rPr>
              <a:t>folclórica</a:t>
            </a:r>
            <a:r>
              <a:rPr lang="pt-BR" altLang="pt-BR" b="1" smtClean="0"/>
              <a:t>", esses grupos foram, pouco a pouco, cativando a sociedade carioca com seu ritmo marcado, com a sonoridade inesperada de suas cabrochas e com os temas populares de suas letras.</a:t>
            </a:r>
          </a:p>
          <a:p>
            <a:pPr algn="just"/>
            <a:r>
              <a:rPr lang="pt-BR" altLang="pt-BR" b="1" smtClean="0"/>
              <a:t>Mantidas por décadas como elementos secundário da folia carnavalesca carioca, as escolas de samba adquiririam grande proeminência a partir da década de 1950, com a incorporação da classe média aos desfiles, consequência da aproximação entre as escolas e intelectuais de esquerda. A partir daí elas galgariam os degraus do sucesso até se tornarem o grande evento carnavalesco nacional.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FF53B9E-B83E-438C-86C9-D292588FBE9C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600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Projeto de Oscar Neyemaier, é inaugurada em 1984.</a:t>
            </a:r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5E1A2AA-F9F6-4E94-AAE3-9BDCEEB76227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83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6131F-9BC1-43B2-A524-45E46BC9EB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107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E225C-D650-41E2-A824-8E353F29C1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20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2EAC8-DF1F-46F7-B8C6-552DDA9998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918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800A9-7860-4FAC-A8F6-F71A1E1FA2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89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5843-A0C6-48AD-B953-060027F8BC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631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9D135-50F9-4668-BF11-76578A2A80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531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1C7AC-B715-4B8A-88B7-F4DC3CDFCB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616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53055-9C95-4ACD-BEC7-EEDF01E582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624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D4839-6FC8-4AD7-9354-B8E7A06250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385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22CF0-8F02-4573-967A-F9C07A5EAF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744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1D16C-5033-4E06-A408-E97E96E7A9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204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4D59C0-D402-459D-AEE0-FCAF690693D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2708920"/>
            <a:ext cx="4248472" cy="27392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“Eu Quero </a:t>
            </a:r>
          </a:p>
          <a:p>
            <a:pPr algn="ctr">
              <a:defRPr/>
            </a:pPr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Mais do Que </a:t>
            </a:r>
          </a:p>
          <a:p>
            <a:pPr algn="ctr">
              <a:defRPr/>
            </a:pPr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Um Sorriso”!</a:t>
            </a:r>
          </a:p>
          <a:p>
            <a:pPr algn="ctr">
              <a:defRPr/>
            </a:pPr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Pr. Marcelo Carvalho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9113" y="5876925"/>
            <a:ext cx="1657350" cy="576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Desfiles </a:t>
            </a:r>
            <a:r>
              <a:rPr lang="pt-B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Expetaculares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Samba Enredo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Coreografias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Lucro: Rio de Janeiro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2011- 1 milhão 1,2 bilhão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Carnaval de rua: 400 blocos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95% hotéis ocupados + Cruzeiros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O Que Não se Mostra?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http://api.ning.com/files/9*YpfID2O15vAG9NgIWA*-AJtnLUlmKIp46UZ3mBR8wwHzVSNnzCZI7j56Jb6p-OsxbO-LIdai3-F2p7yV2gqLrtY3QMKxlK/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76575"/>
            <a:ext cx="5329238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332656"/>
            <a:ext cx="8820472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Desastres</a:t>
            </a:r>
          </a:p>
          <a:p>
            <a:pPr algn="r">
              <a:defRPr/>
            </a:pPr>
            <a:r>
              <a:rPr lang="pt-B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4165 acidentes 2441 feridos 213 mortos</a:t>
            </a:r>
          </a:p>
          <a:p>
            <a:pPr algn="r">
              <a:defRPr/>
            </a:pPr>
            <a:r>
              <a:rPr lang="pt-B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20% a mais no carnaval</a:t>
            </a:r>
          </a:p>
          <a:p>
            <a:pPr algn="r">
              <a:defRPr/>
            </a:pPr>
            <a:r>
              <a:rPr lang="pt-B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61% por bebida </a:t>
            </a:r>
          </a:p>
        </p:txBody>
      </p:sp>
      <p:pic>
        <p:nvPicPr>
          <p:cNvPr id="16389" name="Picture 5" descr="http://midia.iplay.com.br/Imagens/Fotos/0083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2095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logdogusmao.com.br/v1/wp-content/uploads/2010/03/regianevit%C3%B3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587375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868144" y="332656"/>
            <a:ext cx="295232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Regiane</a:t>
            </a:r>
          </a:p>
          <a:p>
            <a:pPr algn="r"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Vitório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Problemas Auditivos</a:t>
            </a:r>
          </a:p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85 dc – 120 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Brigas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Balas perdidas, Facadas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Homenagear o Deus Saturno 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Escolas fechadas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Escravos soltos 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Pessoas às ruas para dançar 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Carros, semelhantes aos navios (</a:t>
            </a:r>
            <a:r>
              <a:rPr lang="pt-B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carrum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navalis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) levavam homens e mulheres nus em desfile.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Marcelo\Downloads\carnaval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5"/>
          <a:stretch>
            <a:fillRect/>
          </a:stretch>
        </p:blipFill>
        <p:spPr bwMode="auto">
          <a:xfrm>
            <a:off x="34925" y="1268413"/>
            <a:ext cx="90392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16632"/>
            <a:ext cx="8784976" cy="122400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Sexo Livre – camisinha...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DST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388" y="908050"/>
            <a:ext cx="3671887" cy="3025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555875" y="1196975"/>
            <a:ext cx="3671888" cy="2016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Gravidez Indesejada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Decisão: Vou me preservar!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Igreja se opunha </a:t>
            </a:r>
          </a:p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590 </a:t>
            </a:r>
            <a:r>
              <a:rPr lang="pt-B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d.c.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reconhecêu-os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. </a:t>
            </a:r>
          </a:p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 a Quarta-Feira </a:t>
            </a:r>
          </a:p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fosse dedicada à </a:t>
            </a:r>
          </a:p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expiação dos pecados.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“</a:t>
            </a:r>
            <a:r>
              <a:rPr lang="pt-BR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Carnem</a:t>
            </a: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Levare</a:t>
            </a: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” – livre da carne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Idade Média</a:t>
            </a:r>
          </a:p>
          <a:p>
            <a:pPr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Sátira aos poderosos</a:t>
            </a:r>
          </a:p>
          <a:p>
            <a:pPr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“A festa (folia) nos deixa loucos”!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Século XVII</a:t>
            </a:r>
          </a:p>
          <a:p>
            <a:pPr algn="ctr"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Fazer guerra de água com lama, ovos e </a:t>
            </a:r>
            <a:r>
              <a:rPr lang="pt-BR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limões-de-cheiro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7172" name="Picture 5" descr="http://thejacks.blog.br/wp-content/uploads/2010/10/guerra_na_lama___www.thejacks.blog_.br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08275"/>
            <a:ext cx="53721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Brasil 1920 - autênticos</a:t>
            </a:r>
          </a:p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Conceito de negritude – samba!</a:t>
            </a:r>
          </a:p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Deixam os morros, vem pro asfalto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Escola de Samba</a:t>
            </a:r>
          </a:p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1950 – proeminência</a:t>
            </a:r>
          </a:p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Hoje, o centro do evento!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Marquês de Sapucaí - 1984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770</TotalTime>
  <Words>1697</Words>
  <Application>Microsoft Office PowerPoint</Application>
  <PresentationFormat>Apresentação na tela (4:3)</PresentationFormat>
  <Paragraphs>125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Trebuchet MS</vt:lpstr>
      <vt:lpstr>Arial</vt:lpstr>
      <vt:lpstr>Calibri</vt:lpstr>
      <vt:lpstr>Berlin Sans FB Demi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PE-2013-02-EU QUERO MAIS DO QUE UM SORRISO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120</cp:revision>
  <dcterms:created xsi:type="dcterms:W3CDTF">2009-09-20T23:13:24Z</dcterms:created>
  <dcterms:modified xsi:type="dcterms:W3CDTF">2015-02-22T16:15:57Z</dcterms:modified>
  <cp:category>CAPELAS 2013</cp:category>
</cp:coreProperties>
</file>