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79" r:id="rId6"/>
    <p:sldId id="260" r:id="rId7"/>
    <p:sldId id="284" r:id="rId8"/>
    <p:sldId id="285" r:id="rId9"/>
    <p:sldId id="281" r:id="rId10"/>
    <p:sldId id="261" r:id="rId11"/>
    <p:sldId id="262" r:id="rId12"/>
    <p:sldId id="263" r:id="rId13"/>
    <p:sldId id="264" r:id="rId14"/>
    <p:sldId id="286" r:id="rId15"/>
    <p:sldId id="283" r:id="rId16"/>
    <p:sldId id="282" r:id="rId17"/>
    <p:sldId id="265" r:id="rId18"/>
    <p:sldId id="287" r:id="rId1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413" autoAdjust="0"/>
  </p:normalViewPr>
  <p:slideViewPr>
    <p:cSldViewPr>
      <p:cViewPr varScale="1">
        <p:scale>
          <a:sx n="57" d="100"/>
          <a:sy n="57" d="100"/>
        </p:scale>
        <p:origin x="17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2AD2476-6BB1-4681-9AB8-2C6F193D2B4B}" type="datetimeFigureOut">
              <a:rPr lang="pt-BR"/>
              <a:pPr>
                <a:defRPr/>
              </a:pPr>
              <a:t>22/02/2015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BB537E5-F0E7-4CB2-93A1-8D3A45EE6B28}" type="slidenum">
              <a:rPr lang="pt-BR" altLang="pt-BR"/>
              <a:pPr/>
              <a:t>‹nº›</a:t>
            </a:fld>
            <a:endParaRPr lang="pt-BR" altLang="pt-BR"/>
          </a:p>
        </p:txBody>
      </p:sp>
    </p:spTree>
    <p:extLst>
      <p:ext uri="{BB962C8B-B14F-4D97-AF65-F5344CB8AC3E}">
        <p14:creationId xmlns:p14="http://schemas.microsoft.com/office/powerpoint/2010/main" val="2812360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pt-BR" altLang="pt-BR" b="1" smtClean="0"/>
              <a:t>www.4tons.com</a:t>
            </a:r>
          </a:p>
          <a:p>
            <a:pPr algn="ctr" eaLnBrk="1" hangingPunct="1">
              <a:spcBef>
                <a:spcPct val="0"/>
              </a:spcBef>
            </a:pPr>
            <a:r>
              <a:rPr lang="pt-BR" altLang="pt-BR" b="1" smtClean="0"/>
              <a:t>Pr. MARCELO AUGUSTO DE CARVALHO  </a:t>
            </a:r>
          </a:p>
          <a:p>
            <a:pPr eaLnBrk="1" hangingPunct="1">
              <a:spcBef>
                <a:spcPct val="0"/>
              </a:spcBef>
            </a:pPr>
            <a:endParaRPr lang="pt-BR" altLang="pt-BR" b="1" smtClean="0"/>
          </a:p>
          <a:p>
            <a:pPr eaLnBrk="1" hangingPunct="1">
              <a:spcBef>
                <a:spcPct val="0"/>
              </a:spcBef>
            </a:pPr>
            <a:r>
              <a:rPr lang="pt-BR" altLang="pt-BR" b="1" smtClean="0"/>
              <a:t>IAEMG 16/06/2005</a:t>
            </a:r>
          </a:p>
        </p:txBody>
      </p:sp>
      <p:sp>
        <p:nvSpPr>
          <p:cNvPr id="215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2FCFB6-2EB5-4810-B6D0-8AF13CA05643}" type="slidenum">
              <a:rPr lang="pt-BR" altLang="pt-BR"/>
              <a:pPr eaLnBrk="1" hangingPunct="1"/>
              <a:t>1</a:t>
            </a:fld>
            <a:endParaRPr lang="pt-BR" altLang="pt-BR"/>
          </a:p>
        </p:txBody>
      </p:sp>
    </p:spTree>
    <p:extLst>
      <p:ext uri="{BB962C8B-B14F-4D97-AF65-F5344CB8AC3E}">
        <p14:creationId xmlns:p14="http://schemas.microsoft.com/office/powerpoint/2010/main" val="242885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ço Reservado para Anotações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pt-BR" dirty="0" smtClean="0"/>
              <a:t>4. SEU AMOR EXISTE PARA QUE CUREMOS AS CICATRIZES DO JOGO DA VIDA. MAT 11:28-30</a:t>
            </a:r>
          </a:p>
          <a:p>
            <a:pPr>
              <a:defRPr/>
            </a:pPr>
            <a:r>
              <a:rPr lang="pt-BR" b="1" dirty="0" smtClean="0"/>
              <a:t>Exame com 15 jogadores de futebol constatou que 11 tinham cicatrizes no cérebro</a:t>
            </a:r>
            <a:r>
              <a:rPr lang="pt-BR" dirty="0" smtClean="0"/>
              <a:t>.</a:t>
            </a:r>
          </a:p>
          <a:p>
            <a:pPr marL="171450" indent="-171450">
              <a:buFont typeface="Arial" charset="0"/>
              <a:buChar char="•"/>
              <a:defRPr/>
            </a:pPr>
            <a:r>
              <a:rPr lang="pt-BR" dirty="0" smtClean="0"/>
              <a:t>Em 1997, especialistas em neurologia da Universidade de Helsinque, Finlândia, submeteram 15 jogadores de futebol a exames de ressonância magnética. Constaram que onze - mais de 73% - tinham cicatrizes no cérebro, cuja origem pode estar em cotoveladas e cabeçadas trocadas durante os jogos.</a:t>
            </a:r>
          </a:p>
          <a:p>
            <a:pPr marL="171450" indent="-171450">
              <a:buFont typeface="Arial" charset="0"/>
              <a:buChar char="•"/>
              <a:defRPr/>
            </a:pPr>
            <a:r>
              <a:rPr lang="pt-BR" dirty="0" smtClean="0"/>
              <a:t>Todos temos cicatrizes da vida. Uns tem cicatrizes no coração (emoções) outros na mente (lembranças terríveis) e outros em seu corpo.</a:t>
            </a:r>
          </a:p>
          <a:p>
            <a:pPr marL="171450" indent="-171450">
              <a:buFont typeface="Arial" charset="0"/>
              <a:buChar char="•"/>
              <a:defRPr/>
            </a:pPr>
            <a:r>
              <a:rPr lang="pt-BR" dirty="0" smtClean="0"/>
              <a:t>O amor de Deus é capaz de curar cada uma delas!</a:t>
            </a:r>
          </a:p>
        </p:txBody>
      </p:sp>
      <p:sp>
        <p:nvSpPr>
          <p:cNvPr id="307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FCF642-D54E-48D0-9B0C-581D22A67DBE}" type="slidenum">
              <a:rPr lang="pt-BR" altLang="pt-BR"/>
              <a:pPr eaLnBrk="1" hangingPunct="1"/>
              <a:t>10</a:t>
            </a:fld>
            <a:endParaRPr lang="pt-BR" altLang="pt-BR"/>
          </a:p>
        </p:txBody>
      </p:sp>
    </p:spTree>
    <p:extLst>
      <p:ext uri="{BB962C8B-B14F-4D97-AF65-F5344CB8AC3E}">
        <p14:creationId xmlns:p14="http://schemas.microsoft.com/office/powerpoint/2010/main" val="510559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6. O CALVÁRIO QUE NOS DIZ QUE PODEMOS CONTINUAR APESAR DO NOSSO PASSADO. APRENDER A CONVIVER COM OS FRACASSOS. OBRA: ALGUNS CAEM E SE ENTREGAM Á DEPRESSÃO.  JOÃO 8.10-11</a:t>
            </a:r>
          </a:p>
          <a:p>
            <a:pPr algn="just"/>
            <a:r>
              <a:rPr lang="pt-BR" altLang="pt-BR" b="1" smtClean="0"/>
              <a:t>Máquina de voar caiu no Danúbio em 1811</a:t>
            </a:r>
            <a:r>
              <a:rPr lang="pt-BR" altLang="pt-BR" smtClean="0"/>
              <a:t> </a:t>
            </a:r>
          </a:p>
          <a:p>
            <a:pPr algn="just"/>
            <a:r>
              <a:rPr lang="pt-BR" altLang="pt-BR" smtClean="0"/>
              <a:t>* O alfaiate alemão Albrecht-Ludwig Berblinger anunciou em 1811 a invenção de uma "máquina de voar". Para demonstrá-la, pretendia lançar-se do alto de uma fortaleza de 13 metros de altura e cruzar o Danúbio em vôo planado. Na hora, uma asa se desprendeu da engenhoca e Berblinger caiu no Danúbio. Desmoralizado, entregou-se ao álcool e mergulhou na mais funda miséria. </a:t>
            </a:r>
          </a:p>
        </p:txBody>
      </p:sp>
      <p:sp>
        <p:nvSpPr>
          <p:cNvPr id="317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DCB5D1-2E2D-4CE8-81D8-3E9C45BE0E16}" type="slidenum">
              <a:rPr lang="pt-BR" altLang="pt-BR"/>
              <a:pPr eaLnBrk="1" hangingPunct="1"/>
              <a:t>11</a:t>
            </a:fld>
            <a:endParaRPr lang="pt-BR" altLang="pt-BR"/>
          </a:p>
        </p:txBody>
      </p:sp>
    </p:spTree>
    <p:extLst>
      <p:ext uri="{BB962C8B-B14F-4D97-AF65-F5344CB8AC3E}">
        <p14:creationId xmlns:p14="http://schemas.microsoft.com/office/powerpoint/2010/main" val="376553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6. ELE MORREU POR NÓS. MAS O QUE RECEBEU POR ISTO? JESUS- DESCOBRIU COMO NOS DAR A PAZ E POR ISTO FOI MORTO </a:t>
            </a:r>
          </a:p>
          <a:p>
            <a:pPr algn="just"/>
            <a:r>
              <a:rPr lang="pt-BR" altLang="pt-BR" b="1" smtClean="0"/>
              <a:t>Dentista descobridor da anestesia foi condenado à prisão após paciente ter morrido em sua cadeira</a:t>
            </a:r>
            <a:r>
              <a:rPr lang="pt-BR" altLang="pt-BR" smtClean="0"/>
              <a:t> </a:t>
            </a:r>
          </a:p>
          <a:p>
            <a:pPr algn="just"/>
            <a:r>
              <a:rPr lang="pt-BR" altLang="pt-BR" smtClean="0"/>
              <a:t>* Quem descobriu da </a:t>
            </a:r>
            <a:r>
              <a:rPr lang="pt-BR" altLang="pt-BR" b="1" smtClean="0"/>
              <a:t>anestesia</a:t>
            </a:r>
            <a:r>
              <a:rPr lang="pt-BR" altLang="pt-BR" smtClean="0"/>
              <a:t> foi um dentista americano, Horace Wells. Em 1844, assistindo a um espetáculo de variedades, impressionou-se porque as pessoas, agitadas sob efeito de um gás que fazia rir, não sentiam dor quando se feriam ao tropeçar nas cadeiras do teatro. Wells começou a usar o gás para anestesiar seus pacientes, até que um deles morreu na cadeira. Condenado à prisão, Wells terminou a vida na miséria. </a:t>
            </a:r>
          </a:p>
        </p:txBody>
      </p:sp>
      <p:sp>
        <p:nvSpPr>
          <p:cNvPr id="327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BD607F-5EF1-42EE-83CE-30A592CF6C7F}" type="slidenum">
              <a:rPr lang="pt-BR" altLang="pt-BR"/>
              <a:pPr eaLnBrk="1" hangingPunct="1"/>
              <a:t>12</a:t>
            </a:fld>
            <a:endParaRPr lang="pt-BR" altLang="pt-BR"/>
          </a:p>
        </p:txBody>
      </p:sp>
    </p:spTree>
    <p:extLst>
      <p:ext uri="{BB962C8B-B14F-4D97-AF65-F5344CB8AC3E}">
        <p14:creationId xmlns:p14="http://schemas.microsoft.com/office/powerpoint/2010/main" val="5376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smtClean="0"/>
              <a:t>7. O QUE VOCÊ NUNCA CONSEGUIRÁ FAZER NA VIDA? FAZER COM QUE DEUS NÃO TE AME MAIS!</a:t>
            </a:r>
          </a:p>
        </p:txBody>
      </p:sp>
      <p:sp>
        <p:nvSpPr>
          <p:cNvPr id="337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480F2B-84A1-45B5-9FDA-CF4D2082316B}" type="slidenum">
              <a:rPr lang="pt-BR" altLang="pt-BR"/>
              <a:pPr eaLnBrk="1" hangingPunct="1"/>
              <a:t>13</a:t>
            </a:fld>
            <a:endParaRPr lang="pt-BR" altLang="pt-BR"/>
          </a:p>
        </p:txBody>
      </p:sp>
    </p:spTree>
    <p:extLst>
      <p:ext uri="{BB962C8B-B14F-4D97-AF65-F5344CB8AC3E}">
        <p14:creationId xmlns:p14="http://schemas.microsoft.com/office/powerpoint/2010/main" val="1991718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smtClean="0"/>
          </a:p>
        </p:txBody>
      </p:sp>
      <p:sp>
        <p:nvSpPr>
          <p:cNvPr id="348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64936D-DE23-43CF-85A8-FF7F6C6F451E}" type="slidenum">
              <a:rPr lang="pt-BR" altLang="pt-BR"/>
              <a:pPr eaLnBrk="1" hangingPunct="1"/>
              <a:t>14</a:t>
            </a:fld>
            <a:endParaRPr lang="pt-BR" altLang="pt-BR"/>
          </a:p>
        </p:txBody>
      </p:sp>
    </p:spTree>
    <p:extLst>
      <p:ext uri="{BB962C8B-B14F-4D97-AF65-F5344CB8AC3E}">
        <p14:creationId xmlns:p14="http://schemas.microsoft.com/office/powerpoint/2010/main" val="203374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smtClean="0"/>
              <a:t>* Quem sobrevoou a Terra acima da atmosfera, confirma: ela é azul. O verde das matas e o marrom das montanhas e desertos são tragados pelo azul das águas. E não é pra menos: 71% de nosso planeta é forrado com as águas dos oceanos. O maior e mais profundo é o Pacífico. Ele cobre um terço do globo e contém mais da metade das águas marinhas da Terra. É nele que se encontra o lugar mais profundo, a Fossa das Marianas, com 10.916 metros de profundidade. A bordo de um veículo especial, o batiscafo Trieste, o suíço Auguste Piccard conferiu a medida.</a:t>
            </a:r>
          </a:p>
          <a:p>
            <a:pPr algn="just"/>
            <a:r>
              <a:rPr lang="pt-BR" altLang="pt-BR" b="1" smtClean="0"/>
              <a:t>A água do mar é uma sopa de sais minerais intragável. Contém potássio, cálcio, magnésio, sulfato etc. A maior proporção é de cloreto de sódio, o sal de cozinha. Cada litro de água do mar contém 35 gramas de sal. Mas o que forma a água? É uma fórmula química que só poderia ter saído da mente de Deus: dois átomos de hidrogênio e um átomo de oxigênio, o famoso H20. Cada conjunto forma uma molécula que se liga a outra e mais outra, para formar a água.</a:t>
            </a:r>
          </a:p>
          <a:p>
            <a:pPr algn="just"/>
            <a:r>
              <a:rPr lang="pt-BR" altLang="pt-BR" b="1" smtClean="0"/>
              <a:t>É impossível saber quantas moléculas de água existem em todos os oceanos da Terra. Calcula-se, porém, um número aproximado de 47 seguido de 33 zeros. Com tanto líquido espalhado sobre o globo, alguns até acham que, ao invés de Terra, nosso querido planeta poderia se chamar Água. Ela é vital para a vida aqui. Mais de dois terços da população mundial vive às margens dos oceanos, nossa principal fonte de oxigênio, sem falar nos grandes rios. A água é respiração, é alimento, é vida.</a:t>
            </a:r>
          </a:p>
          <a:p>
            <a:pPr algn="just"/>
            <a:r>
              <a:rPr lang="pt-BR" altLang="pt-BR" b="1" smtClean="0"/>
              <a:t>Salomão comparou as muitas águas com o amor, um princípio gue nem mesmo a imensa massa líquida dos oceanos pode sufocar.</a:t>
            </a:r>
          </a:p>
          <a:p>
            <a:pPr algn="just"/>
            <a:r>
              <a:rPr lang="pt-BR" altLang="pt-BR" b="1" smtClean="0"/>
              <a:t>E assim porque o amor é muito mais do que um sentimento. É uma pessoa: "Deus é amor" (I João 4:8). O amor tem sido erroneamente identificado com coisas que nada têm a ver com ele: paixão, egoísmo e sexo. Em nome desse falso amor, as pessoas sentem ciúmes, odeiam, maltratam e matam aos que dizem amar.</a:t>
            </a:r>
          </a:p>
          <a:p>
            <a:pPr algn="just"/>
            <a:r>
              <a:rPr lang="pt-BR" altLang="pt-BR" b="1" smtClean="0"/>
              <a:t>O verdadeiro amor não pode ser sufocado e não acaba, porque Deus é eterno. Quando Deus diz que nos ama, lembre-se de que isso é pra valer. Ele deu a própria vida por nós. Ainda que você O odeie, Ele o ama; ainda que não queira conversa com Ele, Deus o ama; e ainda que fuja, Ele o ama e fica lá, esperando você voltar. É por isso que nem mesmo toda a água dos oceanos pode afogar o Seu amor.</a:t>
            </a:r>
          </a:p>
        </p:txBody>
      </p:sp>
      <p:sp>
        <p:nvSpPr>
          <p:cNvPr id="358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328A7B-88D3-49BB-9FFB-C46D6A50F260}" type="slidenum">
              <a:rPr lang="pt-BR" altLang="pt-BR"/>
              <a:pPr eaLnBrk="1" hangingPunct="1"/>
              <a:t>15</a:t>
            </a:fld>
            <a:endParaRPr lang="pt-BR" altLang="pt-BR"/>
          </a:p>
        </p:txBody>
      </p:sp>
    </p:spTree>
    <p:extLst>
      <p:ext uri="{BB962C8B-B14F-4D97-AF65-F5344CB8AC3E}">
        <p14:creationId xmlns:p14="http://schemas.microsoft.com/office/powerpoint/2010/main" val="1274431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8. O QUE VOCÊ NUNCA CONSEGUIRÁ FAZER NA VIDA? FAZER COM QUE DEUS NÃO TE AME MAIS  Cantares 8:7.</a:t>
            </a:r>
          </a:p>
          <a:p>
            <a:pPr algn="just"/>
            <a:r>
              <a:rPr lang="pt-BR" altLang="pt-BR" smtClean="0"/>
              <a:t>IJ 2001 220 !  As muitas águas não poderiam apagar o amor, nem os rios afogá-lo.</a:t>
            </a:r>
          </a:p>
          <a:p>
            <a:pPr algn="just"/>
            <a:r>
              <a:rPr lang="pt-BR" altLang="pt-BR" smtClean="0"/>
              <a:t>* Quem sobrevoou a Terra acima da atmosfera, confirma: ela é azul. O verde das matas e o marrom das montanhas e desertos são tragados pelo azul das águas. E não é pra menos: 71% de nosso planeta é forrado com as águas dos oceanos. O maior e mais profundo é o Pacífico. Ele cobre um terço do globo e contém mais da metade das águas marinhas da Terra. É nele que se encontra o lugar mais profundo, a Fossa das Marianas, com 10.916 metros de profundidade. A bordo de um veículo especial, o batiscafo Trieste, o suíço Auguste Piccard conferiu a medida.</a:t>
            </a:r>
          </a:p>
          <a:p>
            <a:pPr algn="just"/>
            <a:r>
              <a:rPr lang="pt-BR" altLang="pt-BR" smtClean="0"/>
              <a:t>A água do mar é uma sopa de sais minerais intragável. Contém potássio, cálcio, magnésio, sulfato etc. A maior proporção é de cloreto de sódio, o sal de cozinha. Cada litro de água do mar contém 35 gramas de sal. Mas o que forma a água? É uma fórmula química que só poderia ter saído da mente de Deus: dois átomos de hidrogênio e um átomo de oxigênio, o famoso H20. Cada conjunto forma uma molécula que se liga a outra e mais outra, para formar a água.</a:t>
            </a:r>
          </a:p>
          <a:p>
            <a:pPr algn="just"/>
            <a:r>
              <a:rPr lang="pt-BR" altLang="pt-BR" smtClean="0"/>
              <a:t>É impossível saber quantas moléculas de água existem em todos os oceanos da Terra. Calcula-se, porém, um número aproximado de </a:t>
            </a:r>
            <a:r>
              <a:rPr lang="pt-BR" altLang="pt-BR" b="1" smtClean="0"/>
              <a:t>47 seguido de 33 zeros</a:t>
            </a:r>
            <a:r>
              <a:rPr lang="pt-BR" altLang="pt-BR" smtClean="0"/>
              <a:t>. Com tanto líquido espalhado sobre o globo, alguns até acham que, ao invés de Terra, nosso querido planeta poderia se chamar Água. Ela é vital para a vida aqui. Mais de dois terços da população mundial vive às margens dos oceanos, nossa principal fonte de oxigênio, sem falar nos grandes rios. A água é respiração, é alimento, é vida.</a:t>
            </a:r>
          </a:p>
          <a:p>
            <a:pPr algn="just"/>
            <a:r>
              <a:rPr lang="pt-BR" altLang="pt-BR" smtClean="0"/>
              <a:t>Salomão comparou as muitas águas com o amor, um princípio gue nem mesmo a imensa massa líquida dos oceanos pode sufocar.</a:t>
            </a:r>
          </a:p>
          <a:p>
            <a:pPr algn="just"/>
            <a:r>
              <a:rPr lang="pt-BR" altLang="pt-BR" smtClean="0"/>
              <a:t>E assim porque o amor é muito mais do que um sentimento. É uma pessoa: "Deus é amor" (I João 4:8). O amor tem sido erroneamente identificado com coisas que nada têm a ver com ele: paixão, egoísmo e sexo. Em nome desse falso amor, as pessoas sentem ciúmes, odeiam, maltratam e matam aos que dizem amar.</a:t>
            </a:r>
          </a:p>
          <a:p>
            <a:pPr algn="just"/>
            <a:r>
              <a:rPr lang="pt-BR" altLang="pt-BR" smtClean="0"/>
              <a:t>O verdadeiro amor não pode ser sufocado e não acaba, porque Deus é eterno. Quando Deus diz que nos ama, lembre-se de que isso é pra valer. Ele deu a própria vida por nós. Ainda que você O odeie, Ele o ama; ainda que não queira conversa com Ele, Deus o ama; e ainda que fuja, Ele o ama e fica lá, esperando você voltar. É por isso que nem mesmo toda a água dos oceanos pode afogar o Seu amor.</a:t>
            </a:r>
          </a:p>
        </p:txBody>
      </p:sp>
      <p:sp>
        <p:nvSpPr>
          <p:cNvPr id="368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951A1F-A167-41ED-8AE6-2F635E60DDE1}" type="slidenum">
              <a:rPr lang="pt-BR" altLang="pt-BR"/>
              <a:pPr eaLnBrk="1" hangingPunct="1"/>
              <a:t>16</a:t>
            </a:fld>
            <a:endParaRPr lang="pt-BR" altLang="pt-BR"/>
          </a:p>
        </p:txBody>
      </p:sp>
    </p:spTree>
    <p:extLst>
      <p:ext uri="{BB962C8B-B14F-4D97-AF65-F5344CB8AC3E}">
        <p14:creationId xmlns:p14="http://schemas.microsoft.com/office/powerpoint/2010/main" val="2356477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IJ1988-141- Jim Marshall</a:t>
            </a:r>
            <a:endParaRPr lang="pt-BR" altLang="pt-BR" smtClean="0"/>
          </a:p>
          <a:p>
            <a:r>
              <a:rPr lang="pt-BR" altLang="pt-BR" b="1" smtClean="0"/>
              <a:t> </a:t>
            </a:r>
            <a:endParaRPr lang="pt-BR" altLang="pt-BR" smtClean="0"/>
          </a:p>
          <a:p>
            <a:r>
              <a:rPr lang="pt-BR" altLang="pt-BR" b="1" smtClean="0"/>
              <a:t>Estreita é a porta e apertado o caminho que conduz para a vida, e são poucos os que acertam com ela. S. Mat. 7:14.</a:t>
            </a:r>
            <a:endParaRPr lang="pt-BR" altLang="pt-BR" smtClean="0"/>
          </a:p>
          <a:p>
            <a:r>
              <a:rPr lang="pt-BR" altLang="pt-BR" b="1" smtClean="0"/>
              <a:t> </a:t>
            </a:r>
            <a:endParaRPr lang="pt-BR" altLang="pt-BR" smtClean="0"/>
          </a:p>
          <a:p>
            <a:r>
              <a:rPr lang="pt-BR" altLang="pt-BR" b="1" smtClean="0"/>
              <a:t>Em 25 de outubro de 1964, os Vikings de Minnesota, da Liga Nacional de Futebol Americano, foram jogar com os Quarenta e Nove de San Francisco, em San Francisco. A bola estava com Bill Gilmer, o zagueiro do Quarenta e Nove. Ele havia repicado a bola e se atrapalhou com ela. Jim Marshall, jogador dos Vikings, lançou-se sobre um jogador que estava em sua frente e ficou com a bola. Sem hesitar, correu a toda velocidade na direção de sua própria linha de gol, mais de 60 metros à frente.</a:t>
            </a:r>
            <a:endParaRPr lang="pt-BR" altLang="pt-BR" smtClean="0"/>
          </a:p>
          <a:p>
            <a:r>
              <a:rPr lang="pt-BR" altLang="pt-BR" b="1" smtClean="0"/>
              <a:t>A multidão ficou alucinada, abafando os gritos dos companheiros de Jim. Ninguém o interrompeu em seu avanço para a zona final. Ele estava entusiasmado, pensando que a multidão o estava incentivando em seu avanço com a bola dominada.</a:t>
            </a:r>
            <a:endParaRPr lang="pt-BR" altLang="pt-BR" smtClean="0"/>
          </a:p>
          <a:p>
            <a:r>
              <a:rPr lang="pt-BR" altLang="pt-BR" b="1" smtClean="0"/>
              <a:t>Bruce Bosely, do San Francisco, envolveu Marshall com os braços, e gritou: "Obrigado, moço, pela colaboração!" Jim percebeu então que alguma coisa estava errada.</a:t>
            </a:r>
            <a:endParaRPr lang="pt-BR" altLang="pt-BR" smtClean="0"/>
          </a:p>
          <a:p>
            <a:r>
              <a:rPr lang="pt-BR" altLang="pt-BR" b="1" smtClean="0"/>
              <a:t>- Jim, você andou em sentido errado, em sentido errado! - exclamou Fran Tarkenton, jogador de retaguarda do Viking. Só então Jim entendeu que havia corrido na direção errada. Aborrecido, enterrou o rosto entre as mãos e desejou que a terra se abrisse para que ele se escondesse. Como isso não era possível, ele foi até o banco, ver a cara do seu treinador.</a:t>
            </a:r>
            <a:endParaRPr lang="pt-BR" altLang="pt-BR" smtClean="0"/>
          </a:p>
          <a:p>
            <a:r>
              <a:rPr lang="pt-BR" altLang="pt-BR" b="1" smtClean="0"/>
              <a:t>- Esqueça isto, Jim - disse o treinador Van Brocklin, dando-lhe tapinhas nas costas. - Volte, e faça os fãs esquecerem.</a:t>
            </a:r>
            <a:endParaRPr lang="pt-BR" altLang="pt-BR" smtClean="0"/>
          </a:p>
          <a:p>
            <a:r>
              <a:rPr lang="pt-BR" altLang="pt-BR" b="1" smtClean="0"/>
              <a:t>Pode estar certo de que durante o resto do jogo Jim Marshall correu na direção certa. O time de Minnesota ganhou de 27 a 22.</a:t>
            </a:r>
            <a:endParaRPr lang="pt-BR" altLang="pt-BR" smtClean="0"/>
          </a:p>
          <a:p>
            <a:r>
              <a:rPr lang="pt-BR" altLang="pt-BR" b="1" smtClean="0"/>
              <a:t>Está você correndo na direção certa no jogo da vida? Há somente dois caminhos a percorrer. O caminho estreito, que conduz ao Céu, e o caminho largo, que leva à destruição.</a:t>
            </a:r>
            <a:endParaRPr lang="pt-BR" altLang="pt-BR" smtClean="0"/>
          </a:p>
          <a:p>
            <a:r>
              <a:rPr lang="pt-BR" altLang="pt-BR" b="1" smtClean="0"/>
              <a:t>Talvez você não seja bloqueado quando corre impetuosamente para a destruição. Sem dúvida você estará contente com sua corrida com a bola naquela direção. As multidões aplaudirão e seu coração pulsará mais rápido, enquanto você olha na direção do sucesso. Quão terrível, porém, é chegar ao fim e descobrir que foi tudo em vão! Você estava correndo na direção errada, longe de Jesus e de Sua cruz... longe do Céu e da coroa da vitória.</a:t>
            </a:r>
            <a:endParaRPr lang="pt-BR" altLang="pt-BR" smtClean="0"/>
          </a:p>
          <a:p>
            <a:r>
              <a:rPr lang="pt-BR" altLang="pt-BR" b="1" smtClean="0"/>
              <a:t>Você está com a bola. Em que direção está você correndo?</a:t>
            </a:r>
            <a:endParaRPr lang="pt-BR" altLang="pt-BR" smtClean="0"/>
          </a:p>
        </p:txBody>
      </p:sp>
      <p:sp>
        <p:nvSpPr>
          <p:cNvPr id="378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4865CB-2532-48CE-8E54-A892108563E5}" type="slidenum">
              <a:rPr lang="pt-BR" altLang="pt-BR"/>
              <a:pPr eaLnBrk="1" hangingPunct="1"/>
              <a:t>17</a:t>
            </a:fld>
            <a:endParaRPr lang="pt-BR" altLang="pt-BR"/>
          </a:p>
        </p:txBody>
      </p:sp>
    </p:spTree>
    <p:extLst>
      <p:ext uri="{BB962C8B-B14F-4D97-AF65-F5344CB8AC3E}">
        <p14:creationId xmlns:p14="http://schemas.microsoft.com/office/powerpoint/2010/main" val="117238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IJ1988-141- Jim Marshall</a:t>
            </a:r>
            <a:endParaRPr lang="pt-BR" altLang="pt-BR" smtClean="0"/>
          </a:p>
          <a:p>
            <a:r>
              <a:rPr lang="pt-BR" altLang="pt-BR" b="1" smtClean="0"/>
              <a:t> </a:t>
            </a:r>
            <a:endParaRPr lang="pt-BR" altLang="pt-BR" smtClean="0"/>
          </a:p>
          <a:p>
            <a:r>
              <a:rPr lang="pt-BR" altLang="pt-BR" b="1" smtClean="0"/>
              <a:t>Estreita é a porta e apertado o caminho que conduz para a vida, e são poucos os que acertam com ela. S. Mat. 7:14.</a:t>
            </a:r>
            <a:endParaRPr lang="pt-BR" altLang="pt-BR" smtClean="0"/>
          </a:p>
          <a:p>
            <a:r>
              <a:rPr lang="pt-BR" altLang="pt-BR" b="1" smtClean="0"/>
              <a:t> </a:t>
            </a:r>
            <a:endParaRPr lang="pt-BR" altLang="pt-BR" smtClean="0"/>
          </a:p>
          <a:p>
            <a:r>
              <a:rPr lang="pt-BR" altLang="pt-BR" b="1" smtClean="0"/>
              <a:t>Em 25 de outubro de 1964, os Vikings de Minnesota, da Liga Nacional de Futebol Americano, foram jogar com os Quarenta e Nove de San Francisco, em San Francisco. A bola estava com Bill Gilmer, o zagueiro do Quarenta e Nove. Ele havia repicado a bola e se atrapalhou com ela. Jim Marshall, jogador dos Vikings, lançou-se sobre um jogador que estava em sua frente e ficou com a bola. Sem hesitar, correu a toda velocidade na direção de sua própria linha de gol, mais de 60 metros à frente.</a:t>
            </a:r>
            <a:endParaRPr lang="pt-BR" altLang="pt-BR" smtClean="0"/>
          </a:p>
          <a:p>
            <a:r>
              <a:rPr lang="pt-BR" altLang="pt-BR" b="1" smtClean="0"/>
              <a:t>A multidão ficou alucinada, abafando os gritos dos companheiros de Jim. Ninguém o interrompeu em seu avanço para a zona final. Ele estava entusiasmado, pensando que a multidão o estava incentivando em seu avanço com a bola dominada.</a:t>
            </a:r>
            <a:endParaRPr lang="pt-BR" altLang="pt-BR" smtClean="0"/>
          </a:p>
          <a:p>
            <a:r>
              <a:rPr lang="pt-BR" altLang="pt-BR" b="1" smtClean="0"/>
              <a:t>Bruce Bosely, do San Francisco, envolveu Marshall com os braços, e gritou: "Obrigado, moço, pela colaboração!" Jim percebeu então que alguma coisa estava errada.</a:t>
            </a:r>
            <a:endParaRPr lang="pt-BR" altLang="pt-BR" smtClean="0"/>
          </a:p>
          <a:p>
            <a:r>
              <a:rPr lang="pt-BR" altLang="pt-BR" b="1" smtClean="0"/>
              <a:t>- Jim, você andou em sentido errado, em sentido errado! - exclamou Fran Tarkenton, jogador de retaguarda do Viking. Só então Jim entendeu que havia corrido na direção errada. Aborrecido, enterrou o rosto entre as mãos e desejou que a terra se abrisse para que ele se escondesse. Como isso não era possível, ele foi até o banco, ver a cara do seu treinador.</a:t>
            </a:r>
            <a:endParaRPr lang="pt-BR" altLang="pt-BR" smtClean="0"/>
          </a:p>
          <a:p>
            <a:r>
              <a:rPr lang="pt-BR" altLang="pt-BR" b="1" smtClean="0"/>
              <a:t>- Esqueça isto, Jim - disse o treinador Van Brocklin, dando-lhe tapinhas nas costas. - Volte, e faça os fãs esquecerem.</a:t>
            </a:r>
            <a:endParaRPr lang="pt-BR" altLang="pt-BR" smtClean="0"/>
          </a:p>
          <a:p>
            <a:r>
              <a:rPr lang="pt-BR" altLang="pt-BR" b="1" smtClean="0"/>
              <a:t>Pode estar certo de que durante o resto do jogo Jim Marshall correu na direção certa. O time de Minnesota ganhou de 27 a 22.</a:t>
            </a:r>
            <a:endParaRPr lang="pt-BR" altLang="pt-BR" smtClean="0"/>
          </a:p>
          <a:p>
            <a:r>
              <a:rPr lang="pt-BR" altLang="pt-BR" b="1" smtClean="0"/>
              <a:t>Está você correndo na direção certa no jogo da vida? Há somente dois caminhos a percorrer. O caminho estreito, que conduz ao Céu, e o caminho largo, que leva à destruição.</a:t>
            </a:r>
            <a:endParaRPr lang="pt-BR" altLang="pt-BR" smtClean="0"/>
          </a:p>
          <a:p>
            <a:r>
              <a:rPr lang="pt-BR" altLang="pt-BR" b="1" smtClean="0"/>
              <a:t>Talvez você não seja bloqueado quando corre impetuosamente para a destruição. Sem dúvida você estará contente com sua corrida com a bola naquela direção. As multidões aplaudirão e seu coração pulsará mais rápido, enquanto você olha na direção do sucesso. Quão terrível, porém, é chegar ao fim e descobrir que foi tudo em vão! Você estava correndo na direção errada, longe de Jesus e de Sua cruz... longe do Céu e da coroa da vitória.</a:t>
            </a:r>
            <a:endParaRPr lang="pt-BR" altLang="pt-BR" smtClean="0"/>
          </a:p>
          <a:p>
            <a:r>
              <a:rPr lang="pt-BR" altLang="pt-BR" b="1" smtClean="0"/>
              <a:t>Você está com a bola. Em que direção está você correndo?</a:t>
            </a:r>
            <a:endParaRPr lang="pt-BR" altLang="pt-BR" smtClean="0"/>
          </a:p>
        </p:txBody>
      </p:sp>
      <p:sp>
        <p:nvSpPr>
          <p:cNvPr id="389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B51964-F60C-422B-B2D6-E1AD2C731AC8}" type="slidenum">
              <a:rPr lang="pt-BR" altLang="pt-BR"/>
              <a:pPr eaLnBrk="1" hangingPunct="1"/>
              <a:t>18</a:t>
            </a:fld>
            <a:endParaRPr lang="pt-BR" altLang="pt-BR"/>
          </a:p>
        </p:txBody>
      </p:sp>
    </p:spTree>
    <p:extLst>
      <p:ext uri="{BB962C8B-B14F-4D97-AF65-F5344CB8AC3E}">
        <p14:creationId xmlns:p14="http://schemas.microsoft.com/office/powerpoint/2010/main" val="109088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O que faz o mundo parar para lembrar a morte de um homem considerado criminoso, que recebeu a punição mais humilhante de seu tempo – a cruz, e que foi repudiado por todas as grandes autoridades e sábio de sua época?</a:t>
            </a:r>
          </a:p>
          <a:p>
            <a:r>
              <a:rPr lang="pt-BR" altLang="pt-BR" b="1" smtClean="0"/>
              <a:t>O que o Calvário tem de especial? Chocolate? Com certeza o Calvário tem muitas lições para nos ensinar!</a:t>
            </a:r>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DA43F8-20FB-41FA-BBE9-81A3FEEB6503}" type="slidenum">
              <a:rPr lang="pt-BR" altLang="pt-BR"/>
              <a:pPr eaLnBrk="1" hangingPunct="1"/>
              <a:t>2</a:t>
            </a:fld>
            <a:endParaRPr lang="pt-BR" altLang="pt-BR"/>
          </a:p>
        </p:txBody>
      </p:sp>
    </p:spTree>
    <p:extLst>
      <p:ext uri="{BB962C8B-B14F-4D97-AF65-F5344CB8AC3E}">
        <p14:creationId xmlns:p14="http://schemas.microsoft.com/office/powerpoint/2010/main" val="142738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1. JESUS É O CORDEIRO DE DEUS, MORTO DESDE A FUNDAÇÃO DO MUNDO. ELE JÁ SABIA O QUE ACONTECERIA. JÁ SABIA O QUE EU E VOCÊ SERÍAMOS. MESMO ASSIM NOS AMOU E NOS FEZ.</a:t>
            </a:r>
          </a:p>
        </p:txBody>
      </p:sp>
      <p:sp>
        <p:nvSpPr>
          <p:cNvPr id="235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0F9C-71AD-48B8-87DD-5B8A005F4230}" type="slidenum">
              <a:rPr lang="pt-BR" altLang="pt-BR"/>
              <a:pPr eaLnBrk="1" hangingPunct="1"/>
              <a:t>3</a:t>
            </a:fld>
            <a:endParaRPr lang="pt-BR" altLang="pt-BR"/>
          </a:p>
        </p:txBody>
      </p:sp>
    </p:spTree>
    <p:extLst>
      <p:ext uri="{BB962C8B-B14F-4D97-AF65-F5344CB8AC3E}">
        <p14:creationId xmlns:p14="http://schemas.microsoft.com/office/powerpoint/2010/main" val="365892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Toda forma de vida, do elefante à alga, é formada e controlada por uma </a:t>
            </a:r>
            <a:r>
              <a:rPr lang="pt-BR" altLang="pt-BR" b="1" smtClean="0"/>
              <a:t>“receita” química</a:t>
            </a:r>
            <a:r>
              <a:rPr lang="pt-BR" altLang="pt-BR" smtClean="0"/>
              <a:t>. Em vez de ser escrita, esta receita tem a forma de um código químico, o qual é contido em moléculas em forma de espiral formadas de </a:t>
            </a:r>
            <a:r>
              <a:rPr lang="pt-BR" altLang="pt-BR" b="1" smtClean="0"/>
              <a:t>ácido DESOXIRRIBONUCLÉICO</a:t>
            </a:r>
            <a:r>
              <a:rPr lang="pt-BR" altLang="pt-BR" smtClean="0"/>
              <a:t>, o conhecido DNA, que existe dentro das células de todos os seres vivos.</a:t>
            </a:r>
          </a:p>
          <a:p>
            <a:pPr algn="just"/>
            <a:r>
              <a:rPr lang="pt-BR" altLang="pt-BR" smtClean="0"/>
              <a:t>GENES, e cada um destes </a:t>
            </a:r>
            <a:r>
              <a:rPr lang="pt-BR" altLang="pt-BR" b="1" smtClean="0"/>
              <a:t>controla uma característica</a:t>
            </a:r>
            <a:r>
              <a:rPr lang="pt-BR" altLang="pt-BR" smtClean="0"/>
              <a:t> diferente no corpo vivo. Portanto, </a:t>
            </a:r>
            <a:r>
              <a:rPr lang="pt-BR" altLang="pt-BR" b="1" smtClean="0"/>
              <a:t>tudo o que somos</a:t>
            </a:r>
            <a:r>
              <a:rPr lang="pt-BR" altLang="pt-BR" smtClean="0"/>
              <a:t>, desde as características físicas, emocionais, temperamentais até às de caráter são fruto do que nossos genes determinam. Mas, não se esqueça: estas características podem ser alteradas pelo modo de vida da pessoa. Seu peso, por exemplo, está determinado por um de seus genes, como também pelo que e por quanto você come.</a:t>
            </a:r>
          </a:p>
          <a:p>
            <a:pPr algn="just"/>
            <a:r>
              <a:rPr lang="pt-BR" altLang="pt-BR" smtClean="0"/>
              <a:t>Porém, os genes </a:t>
            </a:r>
            <a:r>
              <a:rPr lang="pt-BR" altLang="pt-BR" b="1" smtClean="0"/>
              <a:t>também comandam a destruição de nosso corpo</a:t>
            </a:r>
            <a:r>
              <a:rPr lang="pt-BR" altLang="pt-BR" smtClean="0"/>
              <a:t>. Todas as pessoas, sem exceção, trazem dentro dos genes pelo menos </a:t>
            </a:r>
            <a:r>
              <a:rPr lang="pt-BR" altLang="pt-BR" b="1" smtClean="0"/>
              <a:t>5 ou 6 que podem causar doenças</a:t>
            </a:r>
            <a:r>
              <a:rPr lang="pt-BR" altLang="pt-BR" smtClean="0"/>
              <a:t>. Este fato foi desconhecido por quase toda a história da humanidade . Devido ao tremendo avanço tecnológico dos últimos tempos, pela Genética (matéria que estuda as características hereditárias transmitidas), hoje é possível </a:t>
            </a:r>
            <a:r>
              <a:rPr lang="pt-BR" altLang="pt-BR" b="1" smtClean="0"/>
              <a:t>conhecer como funcionam os genes.</a:t>
            </a:r>
            <a:r>
              <a:rPr lang="pt-BR" altLang="pt-BR" smtClean="0"/>
              <a:t> E mais, já pode-se dizer em </a:t>
            </a:r>
            <a:r>
              <a:rPr lang="pt-BR" altLang="pt-BR" b="1" smtClean="0"/>
              <a:t>que parte do conjunto dos genes se encontram as falhas</a:t>
            </a:r>
            <a:r>
              <a:rPr lang="pt-BR" altLang="pt-BR" smtClean="0"/>
              <a:t> naturais que chegam a causar 1 000 doenças diferentes. Tudo isto conseguido pelos </a:t>
            </a:r>
            <a:r>
              <a:rPr lang="pt-BR" altLang="pt-BR" b="1" smtClean="0"/>
              <a:t>testes genéticos</a:t>
            </a:r>
            <a:r>
              <a:rPr lang="pt-BR" altLang="pt-BR" smtClean="0"/>
              <a:t>, cada vez mais eficientes e utilizados.</a:t>
            </a:r>
          </a:p>
          <a:p>
            <a:pPr algn="just"/>
            <a:r>
              <a:rPr lang="pt-BR" altLang="pt-BR" smtClean="0"/>
              <a:t>Em muitos casos, basta analisar o sangue de uma pessoa, ou até os fios de seu cabelo, para se saber se, dentro de suas células esconde-se uma doença. Muitas já foram detectadas e associadas ao seu respectivo gene.  Por exemplo, hoje é possível saber com certeza se uma pessoa desenvolverá o MAL DE HUNTINGTON,   um distúrbio cerebral que provoca movimentos musculares anormais e espontâneos, sem propósito ou controle. Simplesmente a pessoa dança, sem motivo. O cérebro vai se deteriorando aos poucos, e a morte vem depois de 15 anos de sofrimento. Tal doença se manifesta em geral entre 35 e 50 anos de idade. Não há cura. A causa é um defeito em apenas um gene, no chamado CROMOSSOMO 4. É também doença hereditária. Se os pais a tiveram, a chance é de 50 %, e o teste genético dirá se suas chances são de 0% ou 100% de ter a doença.</a:t>
            </a:r>
          </a:p>
          <a:p>
            <a:pPr algn="just"/>
            <a:r>
              <a:rPr lang="pt-BR" altLang="pt-BR" smtClean="0"/>
              <a:t>Outras doenças são: Fibrose cística, que ataca o pâncreas e os pulmões- causada por defeito no cromossomo 7;   Hemofilia, que provoca hemorragias abundantes- defeito no cromossomo X, e tantas outras já descobertas.</a:t>
            </a:r>
          </a:p>
          <a:p>
            <a:pPr algn="just"/>
            <a:r>
              <a:rPr lang="pt-BR" altLang="pt-BR" smtClean="0"/>
              <a:t>Estes testes genéticos são benéficos por um lado. Ao fazê-lo, um jovem que descobrir que é propenso, a no futuro, sofrer de problemas cardíacos, poderá escolher uma profissão pouco estressante. Mas, há muito mau uso deste método científico. Apesar de ser caro e difícil de ser aplicado, ele está virando rotina em 20 das 500 maiores empresas americanas, e muitas outras já planejam utilizá-lo. Para que? Desejam descobrir eventuais </a:t>
            </a:r>
            <a:r>
              <a:rPr lang="pt-BR" altLang="pt-BR" b="1" smtClean="0"/>
              <a:t>doenças que um funcionário atual</a:t>
            </a:r>
            <a:r>
              <a:rPr lang="pt-BR" altLang="pt-BR" smtClean="0"/>
              <a:t>, ou candidato ao seu emprego, possam ter no futuro. Sendo assim, ocorre a discriminação genética do empregado. Imagine: uma companhia aérea que está admitindo um novo piloto, gasta milhares de dólares em seu preparo. Se descobrir que daqui há 10 anos ele poderá desenvolver uma doença incurável, jamais o empregará. Um hospital que admite um cirurgião, mas descobre que em breve ele terá Mal de Parkinson, o que fará com ele? </a:t>
            </a:r>
          </a:p>
          <a:p>
            <a:pPr algn="just"/>
            <a:r>
              <a:rPr lang="pt-BR" altLang="pt-BR" smtClean="0"/>
              <a:t>Outro problema é que aplicando tais testes, uma </a:t>
            </a:r>
            <a:r>
              <a:rPr lang="pt-BR" altLang="pt-BR" b="1" smtClean="0"/>
              <a:t>seguradora médica</a:t>
            </a:r>
            <a:r>
              <a:rPr lang="pt-BR" altLang="pt-BR" smtClean="0"/>
              <a:t>, ao descobrir certas doenças que ainda se desenvolverão em seus clientes, poderá desejar cobrar taxas adicionais  por estas futuras enfermidades. Tal discriminação já tem resultado em perda de emprego, de seguros de saúde ou de vida. Houve mesmo quem tenha sido impedido de adotar crianças. Isto é, numa sociedade injusta, tais exames pode acabar com a liberdade das pessoas.</a:t>
            </a:r>
          </a:p>
          <a:p>
            <a:pPr algn="just"/>
            <a:r>
              <a:rPr lang="pt-BR" altLang="pt-BR" smtClean="0"/>
              <a:t>Também, para quem descobre que poderá </a:t>
            </a:r>
            <a:r>
              <a:rPr lang="pt-BR" altLang="pt-BR" b="1" smtClean="0"/>
              <a:t>desenvolver no futuro</a:t>
            </a:r>
            <a:r>
              <a:rPr lang="pt-BR" altLang="pt-BR" smtClean="0"/>
              <a:t>, uma doença terrível ou incurável, só obterá deste teste angústia e desespero, já que ele não pode trazer ajuda ou solução nenhuma. A pessoa sofrerá a doença  e todas as suas conseqüências antecipadamente.  </a:t>
            </a:r>
          </a:p>
          <a:p>
            <a:pPr algn="just"/>
            <a:r>
              <a:rPr lang="pt-BR" altLang="pt-BR" smtClean="0"/>
              <a:t>Pior ainda é que estes testes </a:t>
            </a:r>
            <a:r>
              <a:rPr lang="pt-BR" altLang="pt-BR" b="1" smtClean="0"/>
              <a:t>aumentam as opções pré-natais</a:t>
            </a:r>
            <a:r>
              <a:rPr lang="pt-BR" altLang="pt-BR" smtClean="0"/>
              <a:t>, permitindo aos pais de uma criança que ainda será formada, escolherem as características de seus filhos. Podem saber se ela terá ou não doenças. E também escolher o sexo dos embriões que serão implantados nas mães, segundo a técnica de bebês de proveta.  Segundo informações que corriam pelo Ocidente, durante a chamada Guerra Fria, é sabido que na </a:t>
            </a:r>
            <a:r>
              <a:rPr lang="pt-BR" altLang="pt-BR" b="1" smtClean="0"/>
              <a:t>ex-União Soviética</a:t>
            </a:r>
            <a:r>
              <a:rPr lang="pt-BR" altLang="pt-BR" smtClean="0"/>
              <a:t> tal método era usado em muitos casos pelos médicos. Desta forma, diagnosticando que a criança nasceria defeituosa ou com algum traço que os pais não desejavam, aquele pequenino ser era abortado de forma cruel, pois não correspondia às expectativas do Estado e nem de seus pais.  </a:t>
            </a:r>
          </a:p>
        </p:txBody>
      </p:sp>
      <p:sp>
        <p:nvSpPr>
          <p:cNvPr id="245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C883AA-2A09-497F-96E9-0DBC12DDD63A}" type="slidenum">
              <a:rPr lang="pt-BR" altLang="pt-BR"/>
              <a:pPr eaLnBrk="1" hangingPunct="1"/>
              <a:t>4</a:t>
            </a:fld>
            <a:endParaRPr lang="pt-BR" altLang="pt-BR"/>
          </a:p>
        </p:txBody>
      </p:sp>
    </p:spTree>
    <p:extLst>
      <p:ext uri="{BB962C8B-B14F-4D97-AF65-F5344CB8AC3E}">
        <p14:creationId xmlns:p14="http://schemas.microsoft.com/office/powerpoint/2010/main" val="197751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BR" altLang="pt-BR" smtClean="0"/>
              <a:t>O que é mais maravilhoso é que nosso verdadeiro Pai, Deus</a:t>
            </a:r>
            <a:r>
              <a:rPr lang="pt-BR" altLang="pt-BR" b="1" smtClean="0"/>
              <a:t>, já sabia o que seríamos antes de nascermos</a:t>
            </a:r>
            <a:r>
              <a:rPr lang="pt-BR" altLang="pt-BR" smtClean="0"/>
              <a:t>. Ele conhecia os defeitos que teríamos em nossos cromossomos, (todos ocasionados pelo pecado), ocasionando nossas doenças. Conhecia também as </a:t>
            </a:r>
            <a:r>
              <a:rPr lang="pt-BR" altLang="pt-BR" b="1" smtClean="0"/>
              <a:t>escolhas certas, como as erradas</a:t>
            </a:r>
            <a:r>
              <a:rPr lang="pt-BR" altLang="pt-BR" smtClean="0"/>
              <a:t> que faríamos. Sabia se nos tornaríamos ladrões ou honestos, adúlteros ou puros, rebeldes ou desobedientes à Ele. Mas, mesmo assim, e apesar de tudo isto, </a:t>
            </a:r>
            <a:r>
              <a:rPr lang="pt-BR" altLang="pt-BR" b="1" smtClean="0"/>
              <a:t>não nos abortou</a:t>
            </a:r>
            <a:r>
              <a:rPr lang="pt-BR" altLang="pt-BR" smtClean="0"/>
              <a:t>! (minha ex-aluna: o que mais me dói é saber que minha mãe tentou me abortar!) Ele não nos destruiu, baseado no que seríamos. Ele nos fez, deu a liberdade de escolha a todos, e ainda morreu em nosso lugar, para que, caso escolhêssemos obedecê-lo e amá-lo, poderíamos ter nova chance de vida eterna. </a:t>
            </a:r>
          </a:p>
        </p:txBody>
      </p:sp>
      <p:sp>
        <p:nvSpPr>
          <p:cNvPr id="256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441F7B-001C-4413-BF75-FAD9CB2F615D}" type="slidenum">
              <a:rPr lang="pt-BR" altLang="pt-BR"/>
              <a:pPr eaLnBrk="1" hangingPunct="1"/>
              <a:t>5</a:t>
            </a:fld>
            <a:endParaRPr lang="pt-BR" altLang="pt-BR"/>
          </a:p>
        </p:txBody>
      </p:sp>
    </p:spTree>
    <p:extLst>
      <p:ext uri="{BB962C8B-B14F-4D97-AF65-F5344CB8AC3E}">
        <p14:creationId xmlns:p14="http://schemas.microsoft.com/office/powerpoint/2010/main" val="286977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2. O CALVÁRIO ME ENSINA QUAL É A ESSÊNCIA DE DEUS: AMOR. E ELE NÃO CONSEGUE SER DIFERENTE! I JO 4. 8 19</a:t>
            </a:r>
          </a:p>
          <a:p>
            <a:pPr algn="just"/>
            <a:r>
              <a:rPr lang="pt-BR" altLang="pt-BR" smtClean="0"/>
              <a:t>IJ 2001 148 </a:t>
            </a:r>
          </a:p>
        </p:txBody>
      </p:sp>
      <p:sp>
        <p:nvSpPr>
          <p:cNvPr id="266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56454E-A05B-4653-8A43-A41E7C661825}" type="slidenum">
              <a:rPr lang="pt-BR" altLang="pt-BR"/>
              <a:pPr eaLnBrk="1" hangingPunct="1"/>
              <a:t>6</a:t>
            </a:fld>
            <a:endParaRPr lang="pt-BR" altLang="pt-BR"/>
          </a:p>
        </p:txBody>
      </p:sp>
    </p:spTree>
    <p:extLst>
      <p:ext uri="{BB962C8B-B14F-4D97-AF65-F5344CB8AC3E}">
        <p14:creationId xmlns:p14="http://schemas.microsoft.com/office/powerpoint/2010/main" val="281536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2. O CALVÁRIO ME ENSINA QUAL É A ESSÊNCIA DE DEUS: AMOR. E ELE NÃO CONSEGUE SER DIFERENTE! I JO 4. 8 19</a:t>
            </a:r>
          </a:p>
          <a:p>
            <a:pPr algn="just"/>
            <a:r>
              <a:rPr lang="pt-BR" altLang="pt-BR" smtClean="0"/>
              <a:t>IJ 2001 148 </a:t>
            </a:r>
          </a:p>
          <a:p>
            <a:pPr algn="just"/>
            <a:r>
              <a:rPr lang="pt-BR" altLang="pt-BR" smtClean="0"/>
              <a:t>* A pequenina </a:t>
            </a:r>
            <a:r>
              <a:rPr lang="pt-BR" altLang="pt-BR" b="1" smtClean="0"/>
              <a:t>tarântula</a:t>
            </a:r>
            <a:r>
              <a:rPr lang="pt-BR" altLang="pt-BR" smtClean="0"/>
              <a:t> ou aranha-de-jardim é muito menor do que a fama de má que adquiriu através dos tempos. As fêmeas são facilmente reconhecidas, pois </a:t>
            </a:r>
            <a:r>
              <a:rPr lang="pt-BR" altLang="pt-BR" b="1" smtClean="0"/>
              <a:t>carregam uma ooteca</a:t>
            </a:r>
            <a:r>
              <a:rPr lang="pt-BR" altLang="pt-BR" smtClean="0"/>
              <a:t> - uma cesta redonda cheia de ovos - presa sob as fiandeiras. Em cada ooteca pode haver cerca de </a:t>
            </a:r>
            <a:r>
              <a:rPr lang="pt-BR" altLang="pt-BR" b="1" smtClean="0"/>
              <a:t>mil ovos</a:t>
            </a:r>
            <a:r>
              <a:rPr lang="pt-BR" altLang="pt-BR" smtClean="0"/>
              <a:t>.</a:t>
            </a:r>
          </a:p>
          <a:p>
            <a:pPr algn="just"/>
            <a:r>
              <a:rPr lang="pt-BR" altLang="pt-BR" smtClean="0"/>
              <a:t>Com uma lente de aumento é possível ver seus oito olhos. São quatro na primeira fila, dois maiores na segunda e dois bem grandes na terceira fila. São ágeis caçadoras e vivem nos campos, perto de piscinas, em gramados e jardins.</a:t>
            </a:r>
          </a:p>
          <a:p>
            <a:pPr algn="just"/>
            <a:r>
              <a:rPr lang="pt-BR" altLang="pt-BR" smtClean="0"/>
              <a:t>O </a:t>
            </a:r>
            <a:r>
              <a:rPr lang="pt-BR" altLang="pt-BR" b="1" smtClean="0"/>
              <a:t>senso de maternidade</a:t>
            </a:r>
            <a:r>
              <a:rPr lang="pt-BR" altLang="pt-BR" smtClean="0"/>
              <a:t> das tarântulas é grande. Se perdem a ooteca, elas roubam uma de outra fêmea. Quando fixa a ooteca ao corpo, ela fica dia e noite, várias semanas, </a:t>
            </a:r>
            <a:r>
              <a:rPr lang="pt-BR" altLang="pt-BR" b="1" smtClean="0"/>
              <a:t>na ponta de seus oito pés</a:t>
            </a:r>
            <a:r>
              <a:rPr lang="pt-BR" altLang="pt-BR" smtClean="0"/>
              <a:t>, para que os ovos não entrem em contato com o chão. Duas vezes  ao dia, sai da toca e expõe os ovos a rápidos banhos solares.</a:t>
            </a:r>
          </a:p>
          <a:p>
            <a:pPr algn="just"/>
            <a:r>
              <a:rPr lang="pt-BR" altLang="pt-BR" smtClean="0"/>
              <a:t>Quando a cesta de ovos se parte, ela se agacha ao lado dos filhotes, que pulam sobre o seu corpo. São tantos que a pobre mãe desaparece embaixo deles. Vi isso no jardim de minha casa. Nas costas da mãe, brincam, puxam seus fios, usam e abusam dela, até dispersarem-se. A segunda ooteca é feita em seguida e depois uma terceira.</a:t>
            </a:r>
          </a:p>
          <a:p>
            <a:pPr algn="just"/>
            <a:r>
              <a:rPr lang="pt-BR" altLang="pt-BR" smtClean="0"/>
              <a:t>Raras vêzes nasce uma quarta geração. Durante esses meses ela fica tão enfraquecida e exausta, que geralmente </a:t>
            </a:r>
            <a:r>
              <a:rPr lang="pt-BR" altLang="pt-BR" b="1" smtClean="0"/>
              <a:t>morre quando a terceira ninhada está repousando sobre suas costas</a:t>
            </a:r>
            <a:r>
              <a:rPr lang="pt-BR" altLang="pt-BR" smtClean="0"/>
              <a:t>.</a:t>
            </a:r>
          </a:p>
          <a:p>
            <a:pPr algn="just"/>
            <a:r>
              <a:rPr lang="pt-BR" altLang="pt-BR" smtClean="0"/>
              <a:t>Deus comparou o Seu amor por nós com o amor que as mães têm por seus filhos.</a:t>
            </a:r>
          </a:p>
          <a:p>
            <a:pPr algn="just"/>
            <a:r>
              <a:rPr lang="pt-BR" altLang="pt-BR" smtClean="0"/>
              <a:t>As vezes pensamos: "Eu fiz isso ou aquilo errado, portanto, Deus não gosta mais de mim". Não é verdade. Deus o amará sempre. Não importa o que você faça, não importa o que você diga, não importa o que você pense. Ele fica triste e faz com que nós também fiquemos tristes até que nos arrependamos e voltemos para Ele. Lembre-se: tristeza só vem ao coração de quem ama.</a:t>
            </a:r>
          </a:p>
        </p:txBody>
      </p:sp>
      <p:sp>
        <p:nvSpPr>
          <p:cNvPr id="276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1F9593-30DF-4DFD-BFB9-E3DD02E28CF0}" type="slidenum">
              <a:rPr lang="pt-BR" altLang="pt-BR"/>
              <a:pPr eaLnBrk="1" hangingPunct="1"/>
              <a:t>7</a:t>
            </a:fld>
            <a:endParaRPr lang="pt-BR" altLang="pt-BR"/>
          </a:p>
        </p:txBody>
      </p:sp>
    </p:spTree>
    <p:extLst>
      <p:ext uri="{BB962C8B-B14F-4D97-AF65-F5344CB8AC3E}">
        <p14:creationId xmlns:p14="http://schemas.microsoft.com/office/powerpoint/2010/main" val="372423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Deus comparou o Seu amor por nós com o amor que as mães têm por seus filhos.</a:t>
            </a:r>
          </a:p>
          <a:p>
            <a:pPr algn="just"/>
            <a:r>
              <a:rPr lang="pt-BR" altLang="pt-BR" smtClean="0"/>
              <a:t>As vezes pensamos: "Eu fiz isso ou aquilo errado, portanto, Deus não gosta mais de mim". Não é verdade. Deus o amará sempre. Não importa o que você faça, não importa o que você diga, não importa o que você pense. Ele fica triste e faz com que nós também fiquemos tristes até que nos arrependamos e voltemos para Ele. Lembre-se: tristeza só vem ao coração de quem ama.</a:t>
            </a:r>
          </a:p>
        </p:txBody>
      </p:sp>
      <p:sp>
        <p:nvSpPr>
          <p:cNvPr id="286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3DBE9D-8A03-49CD-9A1E-CF34427EA33A}" type="slidenum">
              <a:rPr lang="pt-BR" altLang="pt-BR"/>
              <a:pPr eaLnBrk="1" hangingPunct="1"/>
              <a:t>8</a:t>
            </a:fld>
            <a:endParaRPr lang="pt-BR" altLang="pt-BR"/>
          </a:p>
        </p:txBody>
      </p:sp>
    </p:spTree>
    <p:extLst>
      <p:ext uri="{BB962C8B-B14F-4D97-AF65-F5344CB8AC3E}">
        <p14:creationId xmlns:p14="http://schemas.microsoft.com/office/powerpoint/2010/main" val="208838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3. ELE NOS PERDOOU DE TODOS OS PECADOS E NOS LIMPA DE TODA NOSSA INJUSTIÇA! PERDÃO- DEUS APAGA NOSSOS PECADOS SEM PROBLEMAS </a:t>
            </a:r>
          </a:p>
          <a:p>
            <a:pPr algn="just"/>
            <a:r>
              <a:rPr lang="pt-BR" altLang="pt-BR" b="1" smtClean="0"/>
              <a:t>Tinta eletrônica permitirá a reutilização do papel</a:t>
            </a:r>
            <a:r>
              <a:rPr lang="pt-BR" altLang="pt-BR" smtClean="0"/>
              <a:t>  I JO 1.9</a:t>
            </a:r>
          </a:p>
          <a:p>
            <a:pPr algn="just"/>
            <a:r>
              <a:rPr lang="pt-BR" altLang="pt-BR" smtClean="0"/>
              <a:t>* Novidade da tecnologia: a tinta eletrônica, que permitirá a reutilização do papel inúmeras vezes. Simplificando, a tinta é feita de partículas de metal que se eletrizam e adquirem cor quando soltos por uma caneta especial. Para apagar um trecho, basta alterar a eletrização, assim a cor desaparece e a tinta torna-se transparente.</a:t>
            </a:r>
          </a:p>
        </p:txBody>
      </p:sp>
      <p:sp>
        <p:nvSpPr>
          <p:cNvPr id="297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ACF89A-3357-4342-A1FC-27DD56ACB409}" type="slidenum">
              <a:rPr lang="pt-BR" altLang="pt-BR"/>
              <a:pPr eaLnBrk="1" hangingPunct="1"/>
              <a:t>9</a:t>
            </a:fld>
            <a:endParaRPr lang="pt-BR" altLang="pt-BR"/>
          </a:p>
        </p:txBody>
      </p:sp>
    </p:spTree>
    <p:extLst>
      <p:ext uri="{BB962C8B-B14F-4D97-AF65-F5344CB8AC3E}">
        <p14:creationId xmlns:p14="http://schemas.microsoft.com/office/powerpoint/2010/main" val="154413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32297738-74C2-43C5-88F6-A2740C77A125}"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890DD8BE-CD90-4DE5-84F9-A2B85B7E1C10}" type="slidenum">
              <a:rPr lang="pt-BR" altLang="pt-BR"/>
              <a:pPr/>
              <a:t>‹nº›</a:t>
            </a:fld>
            <a:endParaRPr lang="pt-BR" altLang="pt-BR"/>
          </a:p>
        </p:txBody>
      </p:sp>
    </p:spTree>
    <p:extLst>
      <p:ext uri="{BB962C8B-B14F-4D97-AF65-F5344CB8AC3E}">
        <p14:creationId xmlns:p14="http://schemas.microsoft.com/office/powerpoint/2010/main" val="178013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3F17487-5AB8-4184-919B-AC25EB6043E3}"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711AECDE-1DE6-4521-8D52-3DD1F624ABA8}" type="slidenum">
              <a:rPr lang="pt-BR" altLang="pt-BR"/>
              <a:pPr/>
              <a:t>‹nº›</a:t>
            </a:fld>
            <a:endParaRPr lang="pt-BR" altLang="pt-BR"/>
          </a:p>
        </p:txBody>
      </p:sp>
    </p:spTree>
    <p:extLst>
      <p:ext uri="{BB962C8B-B14F-4D97-AF65-F5344CB8AC3E}">
        <p14:creationId xmlns:p14="http://schemas.microsoft.com/office/powerpoint/2010/main" val="292606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F00CD18-A572-4844-A47C-25C77579D08B}"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6710E400-1A04-416D-B982-D78F4993BD17}" type="slidenum">
              <a:rPr lang="pt-BR" altLang="pt-BR"/>
              <a:pPr/>
              <a:t>‹nº›</a:t>
            </a:fld>
            <a:endParaRPr lang="pt-BR" altLang="pt-BR"/>
          </a:p>
        </p:txBody>
      </p:sp>
    </p:spTree>
    <p:extLst>
      <p:ext uri="{BB962C8B-B14F-4D97-AF65-F5344CB8AC3E}">
        <p14:creationId xmlns:p14="http://schemas.microsoft.com/office/powerpoint/2010/main" val="386740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D406B00-19E7-40BA-BEE3-3FAA60FBEC64}"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613A6356-9223-4C6D-81E6-A8C2F864BF22}" type="slidenum">
              <a:rPr lang="pt-BR" altLang="pt-BR"/>
              <a:pPr/>
              <a:t>‹nº›</a:t>
            </a:fld>
            <a:endParaRPr lang="pt-BR" altLang="pt-BR"/>
          </a:p>
        </p:txBody>
      </p:sp>
    </p:spTree>
    <p:extLst>
      <p:ext uri="{BB962C8B-B14F-4D97-AF65-F5344CB8AC3E}">
        <p14:creationId xmlns:p14="http://schemas.microsoft.com/office/powerpoint/2010/main" val="100622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10E826F-F0E5-4F65-87C2-99ABDF614BD0}" type="datetimeFigureOut">
              <a:rPr lang="pt-BR"/>
              <a:pPr>
                <a:defRPr/>
              </a:pPr>
              <a:t>22/02/2015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61F65054-8E94-4185-9B29-E558F11E02FE}" type="slidenum">
              <a:rPr lang="pt-BR" altLang="pt-BR"/>
              <a:pPr/>
              <a:t>‹nº›</a:t>
            </a:fld>
            <a:endParaRPr lang="pt-BR" altLang="pt-BR"/>
          </a:p>
        </p:txBody>
      </p:sp>
    </p:spTree>
    <p:extLst>
      <p:ext uri="{BB962C8B-B14F-4D97-AF65-F5344CB8AC3E}">
        <p14:creationId xmlns:p14="http://schemas.microsoft.com/office/powerpoint/2010/main" val="404050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60B5B582-DC09-48E3-A906-A87781E8A1AF}" type="datetimeFigureOut">
              <a:rPr lang="pt-BR"/>
              <a:pPr>
                <a:defRPr/>
              </a:pPr>
              <a:t>22/02/2015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02CA8F64-2737-4507-ADD8-998EF496E8D4}" type="slidenum">
              <a:rPr lang="pt-BR" altLang="pt-BR"/>
              <a:pPr/>
              <a:t>‹nº›</a:t>
            </a:fld>
            <a:endParaRPr lang="pt-BR" altLang="pt-BR"/>
          </a:p>
        </p:txBody>
      </p:sp>
    </p:spTree>
    <p:extLst>
      <p:ext uri="{BB962C8B-B14F-4D97-AF65-F5344CB8AC3E}">
        <p14:creationId xmlns:p14="http://schemas.microsoft.com/office/powerpoint/2010/main" val="141421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A5497241-1BD8-4F5B-AC47-5BE36365D1D5}" type="datetimeFigureOut">
              <a:rPr lang="pt-BR"/>
              <a:pPr>
                <a:defRPr/>
              </a:pPr>
              <a:t>22/02/2015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47DDD012-C48F-4B0D-AE9D-C53B6017F230}" type="slidenum">
              <a:rPr lang="pt-BR" altLang="pt-BR"/>
              <a:pPr/>
              <a:t>‹nº›</a:t>
            </a:fld>
            <a:endParaRPr lang="pt-BR" altLang="pt-BR"/>
          </a:p>
        </p:txBody>
      </p:sp>
    </p:spTree>
    <p:extLst>
      <p:ext uri="{BB962C8B-B14F-4D97-AF65-F5344CB8AC3E}">
        <p14:creationId xmlns:p14="http://schemas.microsoft.com/office/powerpoint/2010/main" val="231715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8536C1A3-526E-4E29-9127-D7E7AB7E8194}" type="datetimeFigureOut">
              <a:rPr lang="pt-BR"/>
              <a:pPr>
                <a:defRPr/>
              </a:pPr>
              <a:t>22/02/2015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0B81694B-C978-4CAA-A1D5-4B2F278641C3}" type="slidenum">
              <a:rPr lang="pt-BR" altLang="pt-BR"/>
              <a:pPr/>
              <a:t>‹nº›</a:t>
            </a:fld>
            <a:endParaRPr lang="pt-BR" altLang="pt-BR"/>
          </a:p>
        </p:txBody>
      </p:sp>
    </p:spTree>
    <p:extLst>
      <p:ext uri="{BB962C8B-B14F-4D97-AF65-F5344CB8AC3E}">
        <p14:creationId xmlns:p14="http://schemas.microsoft.com/office/powerpoint/2010/main" val="39536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85B03C5-A48F-475A-ADE5-F9748CDAD128}" type="datetimeFigureOut">
              <a:rPr lang="pt-BR"/>
              <a:pPr>
                <a:defRPr/>
              </a:pPr>
              <a:t>22/02/2015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822B9DBD-1CF5-4E6D-A0F5-B372039B07AD}" type="slidenum">
              <a:rPr lang="pt-BR" altLang="pt-BR"/>
              <a:pPr/>
              <a:t>‹nº›</a:t>
            </a:fld>
            <a:endParaRPr lang="pt-BR" altLang="pt-BR"/>
          </a:p>
        </p:txBody>
      </p:sp>
    </p:spTree>
    <p:extLst>
      <p:ext uri="{BB962C8B-B14F-4D97-AF65-F5344CB8AC3E}">
        <p14:creationId xmlns:p14="http://schemas.microsoft.com/office/powerpoint/2010/main" val="32336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531CC1D0-E860-43FD-A3AD-26523E6B0525}" type="datetimeFigureOut">
              <a:rPr lang="pt-BR"/>
              <a:pPr>
                <a:defRPr/>
              </a:pPr>
              <a:t>22/02/2015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8ED977F2-1B93-4B3D-8209-68C253FDE64E}" type="slidenum">
              <a:rPr lang="pt-BR" altLang="pt-BR"/>
              <a:pPr/>
              <a:t>‹nº›</a:t>
            </a:fld>
            <a:endParaRPr lang="pt-BR" altLang="pt-BR"/>
          </a:p>
        </p:txBody>
      </p:sp>
    </p:spTree>
    <p:extLst>
      <p:ext uri="{BB962C8B-B14F-4D97-AF65-F5344CB8AC3E}">
        <p14:creationId xmlns:p14="http://schemas.microsoft.com/office/powerpoint/2010/main" val="369280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52C5EA0D-5059-4110-8ECF-CCA28E57A7AC}" type="datetimeFigureOut">
              <a:rPr lang="pt-BR"/>
              <a:pPr>
                <a:defRPr/>
              </a:pPr>
              <a:t>22/02/2015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C99D948E-CA0B-4216-9136-88337E6D079F}" type="slidenum">
              <a:rPr lang="pt-BR" altLang="pt-BR"/>
              <a:pPr/>
              <a:t>‹nº›</a:t>
            </a:fld>
            <a:endParaRPr lang="pt-BR" altLang="pt-BR"/>
          </a:p>
        </p:txBody>
      </p:sp>
    </p:spTree>
    <p:extLst>
      <p:ext uri="{BB962C8B-B14F-4D97-AF65-F5344CB8AC3E}">
        <p14:creationId xmlns:p14="http://schemas.microsoft.com/office/powerpoint/2010/main" val="190849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CBAB58-94B7-406E-82C2-6D80EE7E77B3}" type="datetimeFigureOut">
              <a:rPr lang="pt-BR"/>
              <a:pPr>
                <a:defRPr/>
              </a:pPr>
              <a:t>22/02/2015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201CCB9-7264-4EC3-8F82-7AA3525CFB15}"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D:\Downloads\PA04.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file:///D:\Downloads\PA14.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file:///D:\Downloads\PA0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file:///D:\Downloads\PA16.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file:///D:\Downloads\PA4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file:///D:\Downloads\PA62.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file:///D:\Downloads\PA31.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file:///D:\Downloads\PA06.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file:///D:\Downloads\PA64.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file:///D:\Downloads\PA25.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file:///D:\Downloads\PA03.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file:///D:\Downloads\PA51.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file:///D:\Downloads\PA07.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6" name="Retângulo 5"/>
          <p:cNvSpPr/>
          <p:nvPr/>
        </p:nvSpPr>
        <p:spPr>
          <a:xfrm>
            <a:off x="1238462" y="332656"/>
            <a:ext cx="7532831" cy="357020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spcBef>
                <a:spcPts val="0"/>
              </a:spcBef>
              <a:defRPr/>
            </a:pPr>
            <a:r>
              <a:rPr lang="pt-BR" sz="28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erlin Sans FB" pitchFamily="34" charset="0"/>
                <a:cs typeface="Arial" charset="0"/>
              </a:rPr>
              <a:t>Pastoral Estudantil - APV</a:t>
            </a:r>
            <a:r>
              <a:rPr lang="pt-BR" sz="66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erlin Sans FB" pitchFamily="34" charset="0"/>
                <a:cs typeface="Arial" charset="0"/>
              </a:rPr>
              <a:t> </a:t>
            </a:r>
          </a:p>
          <a:p>
            <a:pPr algn="r">
              <a:spcBef>
                <a:spcPts val="0"/>
              </a:spcBef>
              <a:defRPr/>
            </a:pPr>
            <a:r>
              <a:rPr lang="pt-BR" sz="66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erlin Sans FB" pitchFamily="34" charset="0"/>
                <a:cs typeface="Arial" charset="0"/>
              </a:rPr>
              <a:t>O </a:t>
            </a:r>
            <a:r>
              <a:rPr lang="pt-BR" sz="66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erlin Sans FB" pitchFamily="34" charset="0"/>
                <a:cs typeface="Arial" charset="0"/>
              </a:rPr>
              <a:t>Amor Segundo </a:t>
            </a:r>
          </a:p>
          <a:p>
            <a:pPr algn="r">
              <a:spcBef>
                <a:spcPts val="0"/>
              </a:spcBef>
              <a:defRPr/>
            </a:pPr>
            <a:r>
              <a:rPr lang="pt-BR" sz="66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erlin Sans FB" pitchFamily="34" charset="0"/>
                <a:cs typeface="Arial" charset="0"/>
              </a:rPr>
              <a:t>Um Extraterrestre</a:t>
            </a:r>
          </a:p>
          <a:p>
            <a:pPr algn="r">
              <a:spcBef>
                <a:spcPts val="0"/>
              </a:spcBef>
              <a:defRPr/>
            </a:pPr>
            <a:r>
              <a:rPr lang="pt-BR" sz="2800" b="1" spc="50" dirty="0">
                <a:ln w="11430"/>
                <a:solidFill>
                  <a:srgbClr val="FF0000"/>
                </a:solidFill>
                <a:effectLst>
                  <a:glow rad="228600">
                    <a:schemeClr val="accent4">
                      <a:satMod val="175000"/>
                      <a:alpha val="40000"/>
                    </a:schemeClr>
                  </a:glow>
                  <a:outerShdw blurRad="76200" dist="50800" dir="5400000" algn="tl" rotWithShape="0">
                    <a:srgbClr val="000000">
                      <a:alpha val="65000"/>
                    </a:srgbClr>
                  </a:outerShdw>
                </a:effectLst>
                <a:latin typeface="Berlin Sans FB" pitchFamily="34" charset="0"/>
                <a:cs typeface="Arial" charset="0"/>
              </a:rPr>
              <a:t>Pr. Marcelo Augusto de Carvalho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179512" y="326266"/>
            <a:ext cx="8856538" cy="1446550"/>
          </a:xfrm>
          <a:prstGeom prst="rect">
            <a:avLst/>
          </a:prstGeom>
          <a:noFill/>
        </p:spPr>
        <p:txBody>
          <a:bodyPr>
            <a:spAutoFit/>
          </a:bodyPr>
          <a:lstStyle/>
          <a:p>
            <a:pPr algn="ctr" fontAlgn="auto">
              <a:spcBef>
                <a:spcPts val="0"/>
              </a:spcBef>
              <a:spcAft>
                <a:spcPts val="0"/>
              </a:spcAft>
              <a:defRPr/>
            </a:pPr>
            <a:r>
              <a:rPr lang="pt-BR" sz="4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4- Seu Amor Cura Nossas Cicatrizes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23528" y="369238"/>
            <a:ext cx="8424936" cy="2123658"/>
          </a:xfrm>
          <a:prstGeom prst="rect">
            <a:avLst/>
          </a:prstGeom>
          <a:noFill/>
        </p:spPr>
        <p:txBody>
          <a:bodyPr>
            <a:spAutoFit/>
          </a:bodyPr>
          <a:lstStyle/>
          <a:p>
            <a:pPr algn="ctr" fontAlgn="auto">
              <a:spcBef>
                <a:spcPts val="0"/>
              </a:spcBef>
              <a:spcAft>
                <a:spcPts val="0"/>
              </a:spcAft>
              <a:defRPr/>
            </a:pPr>
            <a:r>
              <a:rPr lang="pt-BR" sz="4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5- O Calvário Diz Que Podemos Continuar Apesar dos Nossos Fracassos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23528" y="332656"/>
            <a:ext cx="8424936" cy="1754326"/>
          </a:xfrm>
          <a:prstGeom prst="rect">
            <a:avLst/>
          </a:prstGeom>
          <a:noFill/>
        </p:spPr>
        <p:txBody>
          <a:bodyPr>
            <a:spAutoFit/>
          </a:bodyPr>
          <a:lstStyle/>
          <a:p>
            <a:pPr algn="ctr" fontAlgn="auto">
              <a:spcBef>
                <a:spcPts val="0"/>
              </a:spcBef>
              <a:spcAft>
                <a:spcPts val="0"/>
              </a:spcAft>
              <a:defRPr/>
            </a:pPr>
            <a:r>
              <a:rPr lang="pt-BR" sz="5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6- Ele Nos Deu a Vida, Mas Isto Lhe Custou a Morte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23528" y="417438"/>
            <a:ext cx="8424936" cy="2585323"/>
          </a:xfrm>
          <a:prstGeom prst="rect">
            <a:avLst/>
          </a:prstGeom>
          <a:noFill/>
        </p:spPr>
        <p:txBody>
          <a:bodyPr>
            <a:spAutoFit/>
          </a:bodyPr>
          <a:lstStyle/>
          <a:p>
            <a:pPr algn="ctr" fontAlgn="auto">
              <a:spcBef>
                <a:spcPts val="0"/>
              </a:spcBef>
              <a:spcAft>
                <a:spcPts val="0"/>
              </a:spcAft>
              <a:defRPr/>
            </a:pPr>
            <a:r>
              <a:rPr lang="pt-BR" sz="5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7- O Que Você Nunca Conseguirá Fazer? Que Deus Não Te Ame Mais!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5004048" y="3153162"/>
            <a:ext cx="3312368" cy="707886"/>
          </a:xfrm>
          <a:prstGeom prst="rect">
            <a:avLst/>
          </a:prstGeom>
          <a:noFill/>
        </p:spPr>
        <p:txBody>
          <a:bodyPr>
            <a:spAutoFit/>
          </a:bodyPr>
          <a:lstStyle/>
          <a:p>
            <a:pPr algn="r" fontAlgn="auto">
              <a:spcBef>
                <a:spcPts val="0"/>
              </a:spcBef>
              <a:spcAft>
                <a:spcPts val="0"/>
              </a:spcAft>
              <a:defRPr/>
            </a:pPr>
            <a:r>
              <a:rPr lang="pt-BR" sz="40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Cantares 8:7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23528" y="417438"/>
            <a:ext cx="8424936" cy="923330"/>
          </a:xfrm>
          <a:prstGeom prst="rect">
            <a:avLst/>
          </a:prstGeom>
          <a:noFill/>
        </p:spPr>
        <p:txBody>
          <a:bodyPr>
            <a:spAutoFit/>
          </a:bodyPr>
          <a:lstStyle/>
          <a:p>
            <a:pPr algn="ctr" fontAlgn="auto">
              <a:spcBef>
                <a:spcPts val="0"/>
              </a:spcBef>
              <a:spcAft>
                <a:spcPts val="0"/>
              </a:spcAft>
              <a:defRPr/>
            </a:pPr>
            <a:r>
              <a:rPr lang="pt-BR" sz="5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Água Diz: “Eu Te Amo”!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23528" y="417438"/>
            <a:ext cx="8424936" cy="1754326"/>
          </a:xfrm>
          <a:prstGeom prst="rect">
            <a:avLst/>
          </a:prstGeom>
          <a:noFill/>
        </p:spPr>
        <p:txBody>
          <a:bodyPr>
            <a:spAutoFit/>
          </a:bodyPr>
          <a:lstStyle/>
          <a:p>
            <a:pPr algn="ctr" fontAlgn="auto">
              <a:spcBef>
                <a:spcPts val="0"/>
              </a:spcBef>
              <a:spcAft>
                <a:spcPts val="0"/>
              </a:spcAft>
              <a:defRPr/>
            </a:pPr>
            <a:r>
              <a:rPr lang="pt-BR" sz="5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Ele Te Ama Por que Ele É Assim!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42069" y="5385990"/>
            <a:ext cx="8424936" cy="923330"/>
          </a:xfrm>
          <a:prstGeom prst="rect">
            <a:avLst/>
          </a:prstGeom>
          <a:noFill/>
        </p:spPr>
        <p:txBody>
          <a:bodyPr>
            <a:spAutoFit/>
          </a:bodyPr>
          <a:lstStyle/>
          <a:p>
            <a:pPr algn="ctr" fontAlgn="auto">
              <a:spcBef>
                <a:spcPts val="0"/>
              </a:spcBef>
              <a:spcAft>
                <a:spcPts val="0"/>
              </a:spcAft>
              <a:defRPr/>
            </a:pPr>
            <a:r>
              <a:rPr lang="pt-BR" sz="5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Direção Errada?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42069" y="5385990"/>
            <a:ext cx="8424936" cy="923330"/>
          </a:xfrm>
          <a:prstGeom prst="rect">
            <a:avLst/>
          </a:prstGeom>
          <a:noFill/>
        </p:spPr>
        <p:txBody>
          <a:bodyPr>
            <a:spAutoFit/>
          </a:bodyPr>
          <a:lstStyle/>
          <a:p>
            <a:pPr algn="ctr" fontAlgn="auto">
              <a:spcBef>
                <a:spcPts val="0"/>
              </a:spcBef>
              <a:spcAft>
                <a:spcPts val="0"/>
              </a:spcAft>
              <a:defRPr/>
            </a:pPr>
            <a:r>
              <a:rPr lang="pt-BR" sz="5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Volte-se Para Ele!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23528" y="234514"/>
            <a:ext cx="8424936" cy="830997"/>
          </a:xfrm>
          <a:prstGeom prst="rect">
            <a:avLst/>
          </a:prstGeom>
          <a:noFill/>
        </p:spPr>
        <p:txBody>
          <a:bodyPr>
            <a:spAutoFit/>
          </a:bodyPr>
          <a:lstStyle/>
          <a:p>
            <a:pPr algn="ctr" fontAlgn="auto">
              <a:spcBef>
                <a:spcPts val="0"/>
              </a:spcBef>
              <a:spcAft>
                <a:spcPts val="0"/>
              </a:spcAft>
              <a:defRPr/>
            </a:pPr>
            <a:r>
              <a:rPr lang="pt-BR" sz="48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Páscoa: O Que Significa?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23528" y="293747"/>
            <a:ext cx="8424936" cy="1938992"/>
          </a:xfrm>
          <a:prstGeom prst="rect">
            <a:avLst/>
          </a:prstGeom>
          <a:noFill/>
        </p:spPr>
        <p:txBody>
          <a:bodyPr>
            <a:spAutoFit/>
          </a:bodyPr>
          <a:lstStyle/>
          <a:p>
            <a:pPr marL="742950" indent="-742950" algn="ctr" fontAlgn="auto">
              <a:spcBef>
                <a:spcPts val="0"/>
              </a:spcBef>
              <a:spcAft>
                <a:spcPts val="0"/>
              </a:spcAft>
              <a:buFontTx/>
              <a:buAutoNum type="arabicPeriod"/>
              <a:defRPr/>
            </a:pPr>
            <a:r>
              <a:rPr lang="pt-BR" sz="4000" b="1" dirty="0">
                <a:ln w="18415" cmpd="sng">
                  <a:solidFill>
                    <a:srgbClr val="FFFFFF"/>
                  </a:solidFill>
                  <a:prstDash val="solid"/>
                </a:ln>
                <a:solidFill>
                  <a:schemeClr val="bg1"/>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Ele Já Sabia O Que Aconteceria. </a:t>
            </a:r>
          </a:p>
          <a:p>
            <a:pPr algn="ctr" fontAlgn="auto">
              <a:spcBef>
                <a:spcPts val="0"/>
              </a:spcBef>
              <a:spcAft>
                <a:spcPts val="0"/>
              </a:spcAft>
              <a:defRPr/>
            </a:pPr>
            <a:r>
              <a:rPr lang="pt-BR" sz="4000" b="1" dirty="0">
                <a:ln w="18415" cmpd="sng">
                  <a:solidFill>
                    <a:srgbClr val="FFFFFF"/>
                  </a:solidFill>
                  <a:prstDash val="solid"/>
                </a:ln>
                <a:solidFill>
                  <a:schemeClr val="bg1"/>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Arial" charset="0"/>
              </a:rPr>
              <a:t>Já Sabia O Que Eu E Você Seríamos. Mesmo Assim Nos Amou E Nos Fez.</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323528" y="188640"/>
            <a:ext cx="8424936" cy="923330"/>
          </a:xfrm>
          <a:prstGeom prst="rect">
            <a:avLst/>
          </a:prstGeom>
          <a:noFill/>
        </p:spPr>
        <p:txBody>
          <a:bodyPr>
            <a:spAutoFit/>
          </a:bodyPr>
          <a:lstStyle/>
          <a:p>
            <a:pPr algn="ctr" fontAlgn="auto">
              <a:spcBef>
                <a:spcPts val="0"/>
              </a:spcBef>
              <a:spcAft>
                <a:spcPts val="0"/>
              </a:spcAft>
              <a:defRPr/>
            </a:pPr>
            <a:r>
              <a:rPr lang="pt-BR" sz="5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DNA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1979712" y="4797152"/>
            <a:ext cx="6120680" cy="1558028"/>
          </a:xfrm>
          <a:prstGeom prst="rect">
            <a:avLst/>
          </a:prstGeom>
          <a:noFill/>
        </p:spPr>
        <p:txBody>
          <a:bodyPr tIns="360000" bIns="360000">
            <a:spAutoFit/>
          </a:bodyPr>
          <a:lstStyle/>
          <a:p>
            <a:pPr fontAlgn="auto">
              <a:spcBef>
                <a:spcPts val="0"/>
              </a:spcBef>
              <a:spcAft>
                <a:spcPts val="0"/>
              </a:spcAft>
              <a:defRPr/>
            </a:pPr>
            <a:r>
              <a:rPr lang="pt-BR" sz="5400" b="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Não Nos Abortou!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251520" y="260648"/>
            <a:ext cx="8640960" cy="1569660"/>
          </a:xfrm>
          <a:prstGeom prst="rect">
            <a:avLst/>
          </a:prstGeom>
          <a:noFill/>
        </p:spPr>
        <p:txBody>
          <a:bodyPr>
            <a:spAutoFit/>
          </a:bodyPr>
          <a:lstStyle/>
          <a:p>
            <a:pPr algn="ctr" fontAlgn="auto">
              <a:spcBef>
                <a:spcPts val="0"/>
              </a:spcBef>
              <a:spcAft>
                <a:spcPts val="0"/>
              </a:spcAft>
              <a:defRPr/>
            </a:pPr>
            <a:r>
              <a:rPr lang="pt-BR" sz="48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2- Deus Nos Ama Porque Somos Seus Filhos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251520" y="260648"/>
            <a:ext cx="8640960" cy="830997"/>
          </a:xfrm>
          <a:prstGeom prst="rect">
            <a:avLst/>
          </a:prstGeom>
          <a:noFill/>
        </p:spPr>
        <p:txBody>
          <a:bodyPr>
            <a:spAutoFit/>
          </a:bodyPr>
          <a:lstStyle/>
          <a:p>
            <a:pPr algn="ctr" fontAlgn="auto">
              <a:spcBef>
                <a:spcPts val="0"/>
              </a:spcBef>
              <a:spcAft>
                <a:spcPts val="0"/>
              </a:spcAft>
              <a:defRPr/>
            </a:pPr>
            <a:r>
              <a:rPr lang="pt-BR" sz="48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Tarântula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p:nvSpPr>
        <p:spPr>
          <a:xfrm>
            <a:off x="251520" y="427311"/>
            <a:ext cx="8640960" cy="769441"/>
          </a:xfrm>
          <a:prstGeom prst="rect">
            <a:avLst/>
          </a:prstGeom>
          <a:noFill/>
        </p:spPr>
        <p:txBody>
          <a:bodyPr>
            <a:spAutoFit/>
          </a:bodyPr>
          <a:lstStyle/>
          <a:p>
            <a:pPr algn="ctr" fontAlgn="auto">
              <a:spcBef>
                <a:spcPts val="0"/>
              </a:spcBef>
              <a:spcAft>
                <a:spcPts val="0"/>
              </a:spcAft>
              <a:defRPr/>
            </a:pPr>
            <a:r>
              <a:rPr lang="pt-BR" sz="44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Quanto Um Pai Ama Seu Filho?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751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pic>
        <p:nvPicPr>
          <p:cNvPr id="10243" name="Picture 5" descr="D:\Downloads\PA53.jpg"/>
          <p:cNvPicPr>
            <a:picLocks noChangeAspect="1" noChangeArrowheads="1"/>
          </p:cNvPicPr>
          <p:nvPr/>
        </p:nvPicPr>
        <p:blipFill>
          <a:blip r:embed="rId4">
            <a:extLst>
              <a:ext uri="{28A0092B-C50C-407E-A947-70E740481C1C}">
                <a14:useLocalDpi xmlns:a14="http://schemas.microsoft.com/office/drawing/2010/main" val="0"/>
              </a:ext>
            </a:extLst>
          </a:blip>
          <a:srcRect l="24539"/>
          <a:stretch>
            <a:fillRect/>
          </a:stretch>
        </p:blipFill>
        <p:spPr bwMode="auto">
          <a:xfrm>
            <a:off x="73025" y="115888"/>
            <a:ext cx="8891588"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323528" y="188640"/>
            <a:ext cx="8424936" cy="830997"/>
          </a:xfrm>
          <a:prstGeom prst="rect">
            <a:avLst/>
          </a:prstGeom>
          <a:noFill/>
        </p:spPr>
        <p:txBody>
          <a:bodyPr>
            <a:spAutoFit/>
          </a:bodyPr>
          <a:lstStyle/>
          <a:p>
            <a:pPr algn="ctr" fontAlgn="auto">
              <a:spcBef>
                <a:spcPts val="0"/>
              </a:spcBef>
              <a:spcAft>
                <a:spcPts val="0"/>
              </a:spcAft>
              <a:defRPr/>
            </a:pPr>
            <a:r>
              <a:rPr lang="pt-BR" sz="4800"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Berlin Sans FB Demi" pitchFamily="34" charset="0"/>
                <a:cs typeface="+mn-cs"/>
              </a:rPr>
              <a:t>3- Ele Perdoou Nossos Pecados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3393</Words>
  <Application>Microsoft Office PowerPoint</Application>
  <PresentationFormat>Apresentação na tela (4:3)</PresentationFormat>
  <Paragraphs>125</Paragraphs>
  <Slides>18</Slides>
  <Notes>18</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18</vt:i4>
      </vt:variant>
    </vt:vector>
  </HeadingPairs>
  <TitlesOfParts>
    <vt:vector size="21" baseType="lpstr">
      <vt:lpstr>Arial</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PE2013-C08-O AMOR SEGUNDO UM EXTRATERRESTRE</dc:title>
  <dc:subject>PASTOR DE ESCOLA</dc:subject>
  <dc:creator>Pr. MARCELO AUGUSTO DE CARVALHO</dc:creator>
  <cp:keywords>www.4tons.com</cp:keywords>
  <dc:description>COMÉRCIO PROIBIDO. USO PESSOAL</dc:description>
  <cp:lastModifiedBy>pr. marcelo carvalho</cp:lastModifiedBy>
  <cp:revision>73</cp:revision>
  <dcterms:created xsi:type="dcterms:W3CDTF">2011-09-10T09:56:16Z</dcterms:created>
  <dcterms:modified xsi:type="dcterms:W3CDTF">2015-02-22T16:18:30Z</dcterms:modified>
  <cp:category>CAPELAS 2013</cp:category>
</cp:coreProperties>
</file>