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04" r:id="rId2"/>
  </p:sldMasterIdLst>
  <p:notesMasterIdLst>
    <p:notesMasterId r:id="rId30"/>
  </p:notesMasterIdLst>
  <p:sldIdLst>
    <p:sldId id="265" r:id="rId3"/>
    <p:sldId id="262" r:id="rId4"/>
    <p:sldId id="264" r:id="rId5"/>
    <p:sldId id="273" r:id="rId6"/>
    <p:sldId id="270" r:id="rId7"/>
    <p:sldId id="272" r:id="rId8"/>
    <p:sldId id="271" r:id="rId9"/>
    <p:sldId id="266" r:id="rId10"/>
    <p:sldId id="269" r:id="rId11"/>
    <p:sldId id="268" r:id="rId12"/>
    <p:sldId id="267" r:id="rId13"/>
    <p:sldId id="287" r:id="rId14"/>
    <p:sldId id="274" r:id="rId15"/>
    <p:sldId id="286" r:id="rId16"/>
    <p:sldId id="281" r:id="rId17"/>
    <p:sldId id="280" r:id="rId18"/>
    <p:sldId id="279" r:id="rId19"/>
    <p:sldId id="278" r:id="rId20"/>
    <p:sldId id="277" r:id="rId21"/>
    <p:sldId id="276" r:id="rId22"/>
    <p:sldId id="275" r:id="rId23"/>
    <p:sldId id="282" r:id="rId24"/>
    <p:sldId id="283" r:id="rId25"/>
    <p:sldId id="284" r:id="rId26"/>
    <p:sldId id="285" r:id="rId27"/>
    <p:sldId id="289" r:id="rId28"/>
    <p:sldId id="288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3" autoAdjust="0"/>
    <p:restoredTop sz="86025" autoAdjust="0"/>
  </p:normalViewPr>
  <p:slideViewPr>
    <p:cSldViewPr>
      <p:cViewPr varScale="1">
        <p:scale>
          <a:sx n="64" d="100"/>
          <a:sy n="64" d="100"/>
        </p:scale>
        <p:origin x="16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E91A63-F063-46A1-B4F8-D94A2F5AF513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D6E263E-5A1B-413B-9613-F691166767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4926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5441ED-248D-4AE2-9E9E-C427E08593CD}" type="slidenum">
              <a:rPr lang="pt-BR" altLang="pt-BR">
                <a:latin typeface="Calibri" panose="020F0502020204030204" pitchFamily="34" charset="0"/>
              </a:rPr>
              <a:pPr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9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Quanto maior a nossa auto-estima, mais desejosos de crescimento tendemos a ser, não necessariamente no sentido profissional ou financeiro, mas dentro daquilo que esperamos viver durante nossa existência nos âmbitos, emocional, criativo e espiritual.</a:t>
            </a:r>
          </a:p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3D0D36-53AA-4B23-B2CF-CF2ED3236C49}" type="slidenum">
              <a:rPr lang="pt-BR" altLang="pt-BR">
                <a:latin typeface="Calibri" panose="020F0502020204030204" pitchFamily="34" charset="0"/>
              </a:rPr>
              <a:pPr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0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. Quanto mais baixa nossa autoestima, menos aspiramos fazer e é provável  que menos realizemos.  Ambos os caminhos tendem a ser auto-reforçadores e autoperpetuadores.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832F3-8F66-4E1B-9D6D-20D1A9DB9998}" type="slidenum">
              <a:rPr lang="pt-BR" altLang="pt-BR">
                <a:latin typeface="Calibri" panose="020F0502020204030204" pitchFamily="34" charset="0"/>
              </a:rPr>
              <a:pPr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C614E2-C311-444D-B498-6ABDCF0DBF58}" type="slidenum">
              <a:rPr lang="pt-BR" altLang="pt-BR">
                <a:latin typeface="Calibri" panose="020F0502020204030204" pitchFamily="34" charset="0"/>
              </a:rPr>
              <a:pPr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8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E960A1-01ED-4097-9CB1-C86F8D24FAF9}" type="slidenum">
              <a:rPr lang="pt-BR" altLang="pt-BR">
                <a:latin typeface="Calibri" panose="020F0502020204030204" pitchFamily="34" charset="0"/>
              </a:rPr>
              <a:pPr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1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110ADE-883A-465A-9DD0-D19802F29190}" type="slidenum">
              <a:rPr lang="pt-BR" altLang="pt-BR">
                <a:latin typeface="Calibri" panose="020F0502020204030204" pitchFamily="34" charset="0"/>
              </a:rPr>
              <a:pPr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4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Dinâmica do  dedo polegar: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Peçam para as pessoas erguerem seu dedo polegar direito, fazendo um joia.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Pessoas para eles olharem para suas digitais, logo em seguida mencione a quantidade de habitantes de nosso planeta, e  diga, que diante de tantas pessoas, não há ninguém no mundo com a mesma digital que a dele.</a:t>
            </a:r>
          </a:p>
          <a:p>
            <a:pPr algn="just">
              <a:spcBef>
                <a:spcPct val="0"/>
              </a:spcBef>
            </a:pPr>
            <a:r>
              <a:rPr lang="pt-BR" altLang="pt-BR" smtClean="0"/>
              <a:t>Ele é único e inssubistituivel, pois Deus o fez exatamente do jeito que ele é, NUNCA permita ninguém dizer que você não é ninguém ou tem valor algum, pois ele é a obra mais preciosa da criação de Deus, pois este tem as digitais de seu criador, e foi comprado pelo sangue de Cristo Jesus nosso Senhor.</a:t>
            </a:r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EDDE93-D6A7-4632-BD8D-AEA2BC3AB680}" type="slidenum">
              <a:rPr lang="pt-BR" altLang="pt-BR">
                <a:latin typeface="Calibri" panose="020F0502020204030204" pitchFamily="34" charset="0"/>
              </a:rPr>
              <a:pPr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76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5"/>
          <p:cNvSpPr>
            <a:spLocks noChangeArrowheads="1"/>
          </p:cNvSpPr>
          <p:nvPr/>
        </p:nvSpPr>
        <p:spPr bwMode="auto">
          <a:xfrm>
            <a:off x="5638800" y="5410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5" name="Oval 53"/>
          <p:cNvSpPr>
            <a:spLocks noChangeArrowheads="1"/>
          </p:cNvSpPr>
          <p:nvPr/>
        </p:nvSpPr>
        <p:spPr bwMode="auto">
          <a:xfrm>
            <a:off x="3352800" y="3429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6" name="Oval 49"/>
          <p:cNvSpPr>
            <a:spLocks noChangeArrowheads="1"/>
          </p:cNvSpPr>
          <p:nvPr/>
        </p:nvSpPr>
        <p:spPr bwMode="auto">
          <a:xfrm>
            <a:off x="4572000" y="3657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7" name="Oval 48"/>
          <p:cNvSpPr>
            <a:spLocks noChangeArrowheads="1"/>
          </p:cNvSpPr>
          <p:nvPr/>
        </p:nvSpPr>
        <p:spPr bwMode="auto">
          <a:xfrm>
            <a:off x="4419600" y="3505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5791200" y="3352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9" name="Oval 41"/>
          <p:cNvSpPr>
            <a:spLocks noChangeArrowheads="1"/>
          </p:cNvSpPr>
          <p:nvPr/>
        </p:nvSpPr>
        <p:spPr bwMode="auto">
          <a:xfrm>
            <a:off x="4419600" y="1981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1524000" y="1524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1676400" y="1676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1981200" y="1981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2133600" y="2133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1447800" y="3124200"/>
            <a:ext cx="990600" cy="12192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" y="152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04800" y="304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57200" y="457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62000" y="762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066800" y="1066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1371600" y="1371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828800" y="1828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2" name="Oval 27"/>
          <p:cNvSpPr>
            <a:spLocks noChangeArrowheads="1"/>
          </p:cNvSpPr>
          <p:nvPr/>
        </p:nvSpPr>
        <p:spPr bwMode="auto">
          <a:xfrm>
            <a:off x="1752600" y="838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1905000" y="990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2743200" y="304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2895600" y="457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3200400" y="762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3352800" y="9144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3657600" y="12192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3810000" y="13716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3962400" y="1524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1" name="Oval 56"/>
          <p:cNvSpPr>
            <a:spLocks noChangeArrowheads="1"/>
          </p:cNvSpPr>
          <p:nvPr/>
        </p:nvSpPr>
        <p:spPr bwMode="auto">
          <a:xfrm>
            <a:off x="5943600" y="5715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2" name="Oval 58"/>
          <p:cNvSpPr>
            <a:spLocks noChangeArrowheads="1"/>
          </p:cNvSpPr>
          <p:nvPr/>
        </p:nvSpPr>
        <p:spPr bwMode="auto">
          <a:xfrm>
            <a:off x="6324600" y="60960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3" name="Oval 59"/>
          <p:cNvSpPr>
            <a:spLocks noChangeArrowheads="1"/>
          </p:cNvSpPr>
          <p:nvPr/>
        </p:nvSpPr>
        <p:spPr bwMode="auto">
          <a:xfrm>
            <a:off x="6629400" y="6400800"/>
            <a:ext cx="228600" cy="3048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4" name="Oval 60"/>
          <p:cNvSpPr>
            <a:spLocks noChangeArrowheads="1"/>
          </p:cNvSpPr>
          <p:nvPr/>
        </p:nvSpPr>
        <p:spPr bwMode="auto">
          <a:xfrm>
            <a:off x="8534400" y="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5" name="Oval 61"/>
          <p:cNvSpPr>
            <a:spLocks noChangeArrowheads="1"/>
          </p:cNvSpPr>
          <p:nvPr/>
        </p:nvSpPr>
        <p:spPr bwMode="auto">
          <a:xfrm>
            <a:off x="8534400" y="9906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6" name="Oval 62"/>
          <p:cNvSpPr>
            <a:spLocks noChangeArrowheads="1"/>
          </p:cNvSpPr>
          <p:nvPr/>
        </p:nvSpPr>
        <p:spPr bwMode="auto">
          <a:xfrm>
            <a:off x="8534400" y="19812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37" name="Oval 63"/>
          <p:cNvSpPr>
            <a:spLocks noChangeArrowheads="1"/>
          </p:cNvSpPr>
          <p:nvPr/>
        </p:nvSpPr>
        <p:spPr bwMode="auto">
          <a:xfrm>
            <a:off x="8534400" y="29718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algn="ctr"/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 algn="ctr">
            <a:solidFill>
              <a:srgbClr val="000080"/>
            </a:solidFill>
          </a:ln>
        </p:spPr>
        <p:txBody>
          <a:bodyPr anchor="ctr"/>
          <a:lstStyle>
            <a:lvl1pPr marL="0" indent="0" algn="ctr">
              <a:spcBef>
                <a:spcPct val="0"/>
              </a:spcBef>
              <a:buFontTx/>
              <a:buNone/>
              <a:defRPr sz="44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E04D01-BAC6-46BC-A14E-1CD2BC1D3F4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C23D-4F04-441B-8513-947A75182B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884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0042E-6 L 0.58333 -3.4004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34909-6535-4F74-8D05-537AE8D59C6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CA437-DCBE-4F0E-BCCF-81FF95916E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43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156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1563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41BF-D12F-4D92-8CD9-6C0ABF58C55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A4686-C6F7-4616-A6F7-02225F318F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860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24EC80-4160-49E2-8055-C8D1E153E63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2308BC4-54E5-4D6B-9013-2F95215397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0846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FBF3-C329-40E7-A462-7FB9CC200E96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fld id="{FB321463-F799-4650-9BED-6CA65AC308E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03574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46ABFE-BE78-4B88-B87C-D0E794FE8D6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fld id="{08DDE175-83D1-46D4-AD0B-555FDA759B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45300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0787A3E-7E34-4F0B-B694-9D9AFDC6E958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fld id="{62548FBB-50AF-4AD2-BDE0-90F49853BE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88773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949B1EB-693C-47F8-8E7A-143D1CE15BE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0811FC01-F237-4794-B7D1-3EE90744EE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0805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81EA-D358-4A87-8F72-DDCDB1CC6EB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B4A4ABE7-8038-4572-945B-7742111617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6437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CC29282-20F2-442E-BD98-448B06EBAEA1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fld id="{94AFBA25-2F21-4CF7-844F-3F04974081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68304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93B7809-CEAA-43CD-9275-0EC0D5F6876C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44AF65F8-7D25-4196-86B6-1E0880BB12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2028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891D4-7FD7-494B-9FC2-B9A38197385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35847-9199-4281-AA87-6A91E9088B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044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BB2F8AE-07DF-445D-9AB3-6082C8E46BC4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fld id="{6171E7CB-0B45-4137-9B31-643FBE050C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83627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4415-09E4-4D2A-AB68-CA7E666461B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fld id="{27B2B4BA-8898-4571-A95D-328CC53F0E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931098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D469500-842C-493F-B34D-14772FD5787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24E143FF-31C0-4C66-893A-0D7B76816D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48428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A502E-D1A8-44DC-9707-967DAB024AAF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DB97E-B83A-41F5-8D66-7AF177428E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31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24400" y="1905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FBB2-F176-4312-8FB1-76A524F90C9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E823E-3EEF-4E01-86D5-BB0B7B7AFD8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98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3BF4A-62DB-4FBF-B1C2-9B18526F585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ADE47-681E-4749-B260-D5E848DD46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234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44E0-7D99-4CE2-B81F-C8EE7BEFF49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3A208-8363-40BF-93A0-37909E8D7D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69EC-C4D1-442A-A5E3-316C8F9872A5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EA4F4-B3D8-4814-98FB-12B3E904E1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351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4B1A-52ED-41A4-9B5F-0B21E1A89BA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333E5-1A0D-48E5-8B50-6E1FB1591E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32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73B82-B7FD-4033-8F6F-0A6BFE78215E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D5084-FCA9-4C1A-A5DC-FF5F8D84E2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949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5F5F5F"/>
            </a:gs>
            <a:gs pos="100000">
              <a:srgbClr val="2C2C2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8"/>
          <p:cNvSpPr>
            <a:spLocks noChangeArrowheads="1"/>
          </p:cNvSpPr>
          <p:nvPr/>
        </p:nvSpPr>
        <p:spPr bwMode="auto">
          <a:xfrm>
            <a:off x="8534400" y="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27" name="Oval 9"/>
          <p:cNvSpPr>
            <a:spLocks noChangeArrowheads="1"/>
          </p:cNvSpPr>
          <p:nvPr/>
        </p:nvSpPr>
        <p:spPr bwMode="auto">
          <a:xfrm>
            <a:off x="8534400" y="9906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28" name="Oval 10"/>
          <p:cNvSpPr>
            <a:spLocks noChangeArrowheads="1"/>
          </p:cNvSpPr>
          <p:nvPr/>
        </p:nvSpPr>
        <p:spPr bwMode="auto">
          <a:xfrm>
            <a:off x="8534400" y="19812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29" name="Oval 11"/>
          <p:cNvSpPr>
            <a:spLocks noChangeArrowheads="1"/>
          </p:cNvSpPr>
          <p:nvPr/>
        </p:nvSpPr>
        <p:spPr bwMode="auto">
          <a:xfrm>
            <a:off x="8534400" y="2971800"/>
            <a:ext cx="609600" cy="990600"/>
          </a:xfrm>
          <a:prstGeom prst="ellipse">
            <a:avLst/>
          </a:prstGeom>
          <a:gradFill rotWithShape="1">
            <a:gsLst>
              <a:gs pos="0">
                <a:srgbClr val="800080"/>
              </a:gs>
              <a:gs pos="100000">
                <a:srgbClr val="3B003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000"/>
            <a:ext cx="8229600" cy="4525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46CE90-1357-4FEB-860A-2D852517F67F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B58026-2499-48F7-A4AA-A1A55D619D2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can1080Base.png"/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62D3685-ED77-40C5-BEA3-800059152024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FF"/>
                </a:solidFill>
                <a:latin typeface="Rockwell" panose="02060603020205020403" pitchFamily="18" charset="0"/>
              </a:defRPr>
            </a:lvl1pPr>
          </a:lstStyle>
          <a:p>
            <a:fld id="{C34C6CB3-85D8-44CD-BA84-7B29011B66E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C:\Users\Marcelo\Downloads\auto%200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celo\Downloads\auto%200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file:///C:\Users\Marcelo\Downloads\auto%2004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15629" y="4149080"/>
            <a:ext cx="8576851" cy="2431435"/>
          </a:xfrm>
          <a:prstGeom prst="rect">
            <a:avLst/>
          </a:prstGeom>
          <a:noFill/>
          <a:effectLst>
            <a:glow rad="127000">
              <a:srgbClr val="C00000"/>
            </a:glow>
            <a:reflection endPos="0" dist="50800" dir="5400000" sy="-100000" algn="bl" rotWithShape="0"/>
            <a:softEdge rad="635000"/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Pastoral Estudantil - APV</a:t>
            </a:r>
            <a: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/>
            </a:r>
            <a:br>
              <a:rPr lang="pt-B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</a:b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Auto Estima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E O Sentido Da Vida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Pr. </a:t>
            </a:r>
            <a:r>
              <a:rPr lang="pt-BR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+mn-cs"/>
              </a:rPr>
              <a:t>Gilson Santos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4"/>
          <p:cNvSpPr txBox="1">
            <a:spLocks noChangeArrowheads="1"/>
          </p:cNvSpPr>
          <p:nvPr/>
        </p:nvSpPr>
        <p:spPr bwMode="auto">
          <a:xfrm>
            <a:off x="4716463" y="277813"/>
            <a:ext cx="4392612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000" b="1">
                <a:latin typeface="Rockwell" panose="02060603020205020403" pitchFamily="18" charset="0"/>
              </a:rPr>
              <a:t>A baixa autoestima busca a baixa autoestima nos outros – não de maneira consciente, mas de uma forma involuntária, inconsciente.</a:t>
            </a:r>
          </a:p>
        </p:txBody>
      </p:sp>
      <p:pic>
        <p:nvPicPr>
          <p:cNvPr id="24579" name="Picture 12" descr="http://www.planocritico.com/wp-content/uploads/2012/02/the_smurfs_movie_wallpaper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2" t="24751" r="26273" b="11382"/>
          <a:stretch>
            <a:fillRect/>
          </a:stretch>
        </p:blipFill>
        <p:spPr bwMode="auto">
          <a:xfrm>
            <a:off x="468313" y="277813"/>
            <a:ext cx="37496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5058" r="7684" b="16016"/>
          <a:stretch>
            <a:fillRect/>
          </a:stretch>
        </p:blipFill>
        <p:spPr bwMode="auto">
          <a:xfrm>
            <a:off x="504825" y="1322388"/>
            <a:ext cx="2843213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851275" y="512763"/>
            <a:ext cx="522128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n-lt"/>
                <a:cs typeface="+mn-cs"/>
              </a:rPr>
              <a:t>Autoestima elevada é: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Respeito </a:t>
            </a:r>
            <a:r>
              <a:rPr lang="pt-BR" sz="3200" b="1" dirty="0">
                <a:latin typeface="+mn-lt"/>
                <a:cs typeface="+mn-cs"/>
              </a:rPr>
              <a:t> </a:t>
            </a:r>
            <a:r>
              <a:rPr lang="pt-BR" sz="3200" b="1" dirty="0">
                <a:latin typeface="+mn-lt"/>
                <a:cs typeface="+mn-cs"/>
              </a:rPr>
              <a:t>e amor ao próximo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Segurança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Boas amizades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Boa comunicação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Boa amizade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Bons relacionamentos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Sucesso profissional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Felicidade pessoal</a:t>
            </a:r>
            <a:endParaRPr lang="pt-BR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51275" y="512763"/>
            <a:ext cx="52212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Auto estima não é fazer loucuras!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r:link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4"/>
          <p:cNvSpPr txBox="1">
            <a:spLocks noChangeArrowheads="1"/>
          </p:cNvSpPr>
          <p:nvPr/>
        </p:nvSpPr>
        <p:spPr bwMode="auto">
          <a:xfrm>
            <a:off x="4411663" y="115888"/>
            <a:ext cx="4464050" cy="1323975"/>
          </a:xfrm>
          <a:prstGeom prst="rect">
            <a:avLst/>
          </a:prstGeom>
          <a:solidFill>
            <a:srgbClr val="000000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000" b="1">
                <a:latin typeface="Rockwell" panose="02060603020205020403" pitchFamily="18" charset="0"/>
              </a:rPr>
              <a:t>Como melhorar sua auto estima?</a:t>
            </a:r>
            <a:endParaRPr lang="pt-BR" altLang="pt-BR" b="1"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35488" y="625475"/>
            <a:ext cx="4573587" cy="575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4800" b="1" i="1" dirty="0">
                <a:latin typeface="+mn-lt"/>
                <a:cs typeface="+mn-cs"/>
              </a:rPr>
              <a:t>Transforme</a:t>
            </a:r>
            <a:r>
              <a:rPr lang="pt-BR" sz="4000" b="1" i="1" dirty="0">
                <a:latin typeface="+mn-lt"/>
                <a:cs typeface="+mn-cs"/>
              </a:rPr>
              <a:t> os </a:t>
            </a:r>
            <a:r>
              <a:rPr lang="pt-BR" sz="4000" b="1" i="1" dirty="0">
                <a:latin typeface="+mn-lt"/>
                <a:cs typeface="+mn-cs"/>
              </a:rPr>
              <a:t>lamentos em decisões</a:t>
            </a:r>
            <a:r>
              <a:rPr lang="pt-BR" sz="4000" b="1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atin typeface="+mn-lt"/>
                <a:cs typeface="+mn-cs"/>
              </a:rPr>
              <a:t>Deixe </a:t>
            </a:r>
            <a:r>
              <a:rPr lang="pt-BR" sz="4000" b="1" dirty="0">
                <a:latin typeface="+mn-lt"/>
                <a:cs typeface="+mn-cs"/>
              </a:rPr>
              <a:t>a atitude passiva de lado e assuma para si a responsabilidade de promover mudanças.</a:t>
            </a:r>
          </a:p>
        </p:txBody>
      </p:sp>
      <p:pic>
        <p:nvPicPr>
          <p:cNvPr id="28675" name="Picture 2" descr="http://download3.globo.com/esporte/wallpaper_senna04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5"/>
          <a:stretch>
            <a:fillRect/>
          </a:stretch>
        </p:blipFill>
        <p:spPr bwMode="auto">
          <a:xfrm>
            <a:off x="298450" y="1412875"/>
            <a:ext cx="38417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walldesk.com.br/pdp/1024/03/08/Engracados/leaog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1" t="12228" r="5653" b="11969"/>
          <a:stretch>
            <a:fillRect/>
          </a:stretch>
        </p:blipFill>
        <p:spPr bwMode="auto">
          <a:xfrm>
            <a:off x="119063" y="1196975"/>
            <a:ext cx="4597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aixaDeTexto 1"/>
          <p:cNvSpPr txBox="1">
            <a:spLocks noChangeArrowheads="1"/>
          </p:cNvSpPr>
          <p:nvPr/>
        </p:nvSpPr>
        <p:spPr bwMode="auto">
          <a:xfrm>
            <a:off x="4787900" y="452438"/>
            <a:ext cx="43116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 b="1" i="1">
                <a:latin typeface="Rockwell" panose="02060603020205020403" pitchFamily="18" charset="0"/>
              </a:rPr>
              <a:t>Escolha objetivos possíveis</a:t>
            </a:r>
            <a:r>
              <a:rPr lang="pt-BR" altLang="pt-BR" sz="3200" b="1">
                <a:latin typeface="Rockwell" panose="02060603020205020403" pitchFamily="18" charset="0"/>
              </a:rPr>
              <a:t>, mesmo que você tenha que conquistá-los pouco a pouco. Metas inatingíveis são o caminho mais fácil para a frustração e uma nova recaída na autoestima.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/>
          <p:cNvSpPr txBox="1">
            <a:spLocks noChangeArrowheads="1"/>
          </p:cNvSpPr>
          <p:nvPr/>
        </p:nvSpPr>
        <p:spPr bwMode="auto">
          <a:xfrm>
            <a:off x="3851275" y="1087438"/>
            <a:ext cx="52927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latin typeface="Rockwell" panose="02060603020205020403" pitchFamily="18" charset="0"/>
              </a:rPr>
              <a:t>Trabalhe seu autoconhecimento</a:t>
            </a:r>
            <a:r>
              <a:rPr lang="pt-BR" altLang="pt-BR" sz="4000" b="1">
                <a:latin typeface="Rockwell" panose="02060603020205020403" pitchFamily="18" charset="0"/>
              </a:rPr>
              <a:t> questionando-se sobre seus valores, analise o que é realmente importante para você</a:t>
            </a:r>
            <a:r>
              <a:rPr lang="pt-BR" altLang="pt-BR" sz="4400" b="1">
                <a:latin typeface="Rockwell" panose="02060603020205020403" pitchFamily="18" charset="0"/>
              </a:rPr>
              <a:t>. </a:t>
            </a:r>
            <a:endParaRPr lang="pt-BR" altLang="pt-BR" sz="3600" b="1">
              <a:latin typeface="Rockwell" panose="02060603020205020403" pitchFamily="18" charset="0"/>
            </a:endParaRPr>
          </a:p>
        </p:txBody>
      </p:sp>
      <p:pic>
        <p:nvPicPr>
          <p:cNvPr id="30723" name="Picture 2" descr="http://isuperdownloads.files.wordpress.com/2009/02/naruto_shippuden_wallpaper_by_uglycat_1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3" r="10931" b="2872"/>
          <a:stretch>
            <a:fillRect/>
          </a:stretch>
        </p:blipFill>
        <p:spPr bwMode="auto">
          <a:xfrm>
            <a:off x="198438" y="692150"/>
            <a:ext cx="4157662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/>
          <p:cNvSpPr txBox="1">
            <a:spLocks noChangeArrowheads="1"/>
          </p:cNvSpPr>
          <p:nvPr/>
        </p:nvSpPr>
        <p:spPr bwMode="auto">
          <a:xfrm>
            <a:off x="5148263" y="-26988"/>
            <a:ext cx="3960812" cy="71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200" b="1" i="1">
                <a:latin typeface="Rockwell" panose="02060603020205020403" pitchFamily="18" charset="0"/>
              </a:rPr>
              <a:t>Assuma seus defeitos e aceite-se do jeito que você é</a:t>
            </a:r>
            <a:r>
              <a:rPr lang="pt-BR" altLang="pt-BR" sz="3200" b="1">
                <a:latin typeface="Rockwell" panose="02060603020205020403" pitchFamily="18" charset="0"/>
              </a:rPr>
              <a:t>. Não se trata de ser acomodado, pelo contrário. Tente melhorar o que for possível, mas não exagere buscando perfeição em tudo. </a:t>
            </a:r>
          </a:p>
        </p:txBody>
      </p:sp>
      <p:pic>
        <p:nvPicPr>
          <p:cNvPr id="31747" name="Picture 2" descr="http://images2.fanpop.com/images/photos/6600000/Pinocchio-Wallpaper-pinocchio-6615991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7443" r="19923" b="7004"/>
          <a:stretch>
            <a:fillRect/>
          </a:stretch>
        </p:blipFill>
        <p:spPr bwMode="auto">
          <a:xfrm>
            <a:off x="250825" y="614363"/>
            <a:ext cx="5043488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/>
          <p:cNvSpPr txBox="1">
            <a:spLocks noChangeArrowheads="1"/>
          </p:cNvSpPr>
          <p:nvPr/>
        </p:nvSpPr>
        <p:spPr bwMode="auto">
          <a:xfrm>
            <a:off x="0" y="3643313"/>
            <a:ext cx="91090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latin typeface="Rockwell" panose="02060603020205020403" pitchFamily="18" charset="0"/>
              </a:rPr>
              <a:t>Encare o fracasso como algo normal</a:t>
            </a:r>
            <a:r>
              <a:rPr lang="pt-BR" altLang="pt-BR" sz="4000" b="1">
                <a:latin typeface="Rockwell" panose="02060603020205020403" pitchFamily="18" charset="0"/>
              </a:rPr>
              <a:t>. Aproveite-o como uma lição valiosa para encarar os novos desafios, e não como prova de incapacidade.</a:t>
            </a:r>
            <a:endParaRPr lang="pt-BR" altLang="pt-BR" sz="3600" b="1">
              <a:latin typeface="Rockwell" panose="02060603020205020403" pitchFamily="18" charset="0"/>
            </a:endParaRPr>
          </a:p>
        </p:txBody>
      </p:sp>
      <p:pic>
        <p:nvPicPr>
          <p:cNvPr id="32771" name="Picture 2" descr="http://pipocaenanquim.com.br/wp-content/uploads/2012/03/BronsonWallpaper-bronson-13760056-1280-853-614x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2915" r="3674"/>
          <a:stretch>
            <a:fillRect/>
          </a:stretch>
        </p:blipFill>
        <p:spPr bwMode="auto">
          <a:xfrm>
            <a:off x="2100263" y="188913"/>
            <a:ext cx="4703762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/>
          <p:cNvSpPr txBox="1">
            <a:spLocks noChangeArrowheads="1"/>
          </p:cNvSpPr>
          <p:nvPr/>
        </p:nvSpPr>
        <p:spPr bwMode="auto">
          <a:xfrm>
            <a:off x="4572000" y="44450"/>
            <a:ext cx="45370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600" b="1" i="1">
                <a:latin typeface="Rockwell" panose="02060603020205020403" pitchFamily="18" charset="0"/>
              </a:rPr>
              <a:t>Expresse suas opiniões, desejos</a:t>
            </a:r>
            <a:r>
              <a:rPr lang="pt-BR" altLang="pt-BR" sz="3600" b="1">
                <a:latin typeface="Rockwell" panose="02060603020205020403" pitchFamily="18" charset="0"/>
              </a:rPr>
              <a:t>. Por outro lado, respeite as opiniões de outras pessoas. Respeitar não significa que você deva concordar necessariamente com elas.</a:t>
            </a:r>
          </a:p>
        </p:txBody>
      </p:sp>
      <p:pic>
        <p:nvPicPr>
          <p:cNvPr id="33795" name="Picture 4" descr="http://download.ultradownloads.com.br/wallpaper/277287_Papel-de-Parede-Meme-Nao-me-Diga_128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1" t="12245" r="21584"/>
          <a:stretch>
            <a:fillRect/>
          </a:stretch>
        </p:blipFill>
        <p:spPr bwMode="auto">
          <a:xfrm>
            <a:off x="338138" y="968375"/>
            <a:ext cx="418782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6"/>
          <p:cNvSpPr txBox="1">
            <a:spLocks noChangeArrowheads="1"/>
          </p:cNvSpPr>
          <p:nvPr/>
        </p:nvSpPr>
        <p:spPr bwMode="auto">
          <a:xfrm>
            <a:off x="4067175" y="277813"/>
            <a:ext cx="4897438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000" b="1" i="1">
                <a:latin typeface="Rockwell" panose="02060603020205020403" pitchFamily="18" charset="0"/>
              </a:rPr>
              <a:t>Autoestima:</a:t>
            </a:r>
            <a:endParaRPr lang="pt-BR" altLang="pt-BR" sz="4000" b="1">
              <a:latin typeface="Rockwell" panose="02060603020205020403" pitchFamily="18" charset="0"/>
            </a:endParaRPr>
          </a:p>
          <a:p>
            <a:r>
              <a:rPr lang="pt-BR" altLang="pt-BR" sz="4000" b="1" u="sng">
                <a:latin typeface="Rockwell" panose="02060603020205020403" pitchFamily="18" charset="0"/>
              </a:rPr>
              <a:t>uma forma da pessoa se referir a si própria</a:t>
            </a:r>
            <a:r>
              <a:rPr lang="pt-BR" altLang="pt-BR" sz="4000" b="1">
                <a:latin typeface="Rockwell" panose="02060603020205020403" pitchFamily="18" charset="0"/>
              </a:rPr>
              <a:t>. </a:t>
            </a:r>
          </a:p>
          <a:p>
            <a:endParaRPr lang="pt-BR" altLang="pt-BR" sz="4000" b="1">
              <a:latin typeface="Rockwell" panose="02060603020205020403" pitchFamily="18" charset="0"/>
            </a:endParaRPr>
          </a:p>
          <a:p>
            <a:r>
              <a:rPr lang="pt-BR" altLang="pt-BR" sz="4000" b="1">
                <a:latin typeface="Rockwell" panose="02060603020205020403" pitchFamily="18" charset="0"/>
              </a:rPr>
              <a:t>Estima:</a:t>
            </a:r>
          </a:p>
          <a:p>
            <a:r>
              <a:rPr lang="pt-BR" altLang="pt-BR" sz="4000" b="1">
                <a:latin typeface="Rockwell" panose="02060603020205020403" pitchFamily="18" charset="0"/>
              </a:rPr>
              <a:t> Um sentimento de bem estar, valorização , afeto, e alegria.</a:t>
            </a:r>
            <a:endParaRPr lang="pt-BR" altLang="pt-BR" sz="2400" b="1">
              <a:latin typeface="Rockwell" panose="02060603020205020403" pitchFamily="18" charset="0"/>
            </a:endParaRPr>
          </a:p>
        </p:txBody>
      </p:sp>
      <p:pic>
        <p:nvPicPr>
          <p:cNvPr id="16387" name="Picture 2" descr="http://downloads.open4group.com/wallpapers/lost-kate-austen-evangeline-lilly-wallpaper-279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8" r="41995"/>
          <a:stretch>
            <a:fillRect/>
          </a:stretch>
        </p:blipFill>
        <p:spPr bwMode="auto">
          <a:xfrm>
            <a:off x="349250" y="404813"/>
            <a:ext cx="32861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/>
          <p:cNvSpPr txBox="1">
            <a:spLocks noChangeArrowheads="1"/>
          </p:cNvSpPr>
          <p:nvPr/>
        </p:nvSpPr>
        <p:spPr bwMode="auto">
          <a:xfrm>
            <a:off x="4914900" y="1989138"/>
            <a:ext cx="421163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latin typeface="Rockwell" panose="02060603020205020403" pitchFamily="18" charset="0"/>
              </a:rPr>
              <a:t>Diversifique e amplie suas relações de amizade</a:t>
            </a:r>
            <a:r>
              <a:rPr lang="pt-BR" altLang="pt-BR" sz="4000" b="1">
                <a:latin typeface="Rockwell" panose="02060603020205020403" pitchFamily="18" charset="0"/>
              </a:rPr>
              <a:t>.</a:t>
            </a:r>
            <a:r>
              <a:rPr lang="pt-BR" altLang="pt-BR" sz="4000" b="1" i="1">
                <a:latin typeface="Rockwell" panose="02060603020205020403" pitchFamily="18" charset="0"/>
              </a:rPr>
              <a:t> </a:t>
            </a:r>
          </a:p>
        </p:txBody>
      </p:sp>
      <p:pic>
        <p:nvPicPr>
          <p:cNvPr id="34819" name="Picture 2" descr="http://www.papeldeparede.etc.br/wallpapers/carly-e-amigos_4128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1596" r="15965"/>
          <a:stretch>
            <a:fillRect/>
          </a:stretch>
        </p:blipFill>
        <p:spPr bwMode="auto">
          <a:xfrm>
            <a:off x="233363" y="1268413"/>
            <a:ext cx="46878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/>
          <p:cNvSpPr txBox="1">
            <a:spLocks noChangeArrowheads="1"/>
          </p:cNvSpPr>
          <p:nvPr/>
        </p:nvSpPr>
        <p:spPr bwMode="auto">
          <a:xfrm>
            <a:off x="4986338" y="44450"/>
            <a:ext cx="41576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latin typeface="Rockwell" panose="02060603020205020403" pitchFamily="18" charset="0"/>
              </a:rPr>
              <a:t>Pequenas atitudes podem significar muito</a:t>
            </a:r>
            <a:r>
              <a:rPr lang="pt-BR" altLang="pt-BR" sz="4000" b="1">
                <a:latin typeface="Rockwell" panose="02060603020205020403" pitchFamily="18" charset="0"/>
              </a:rPr>
              <a:t>. Um telefonema, uma festa com os amigos, arrumação do quarto...</a:t>
            </a:r>
          </a:p>
        </p:txBody>
      </p:sp>
      <p:pic>
        <p:nvPicPr>
          <p:cNvPr id="35843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00"/>
          <a:stretch>
            <a:fillRect/>
          </a:stretch>
        </p:blipFill>
        <p:spPr bwMode="auto">
          <a:xfrm>
            <a:off x="287338" y="981075"/>
            <a:ext cx="478948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/>
          <p:cNvSpPr txBox="1">
            <a:spLocks noChangeArrowheads="1"/>
          </p:cNvSpPr>
          <p:nvPr/>
        </p:nvSpPr>
        <p:spPr bwMode="auto">
          <a:xfrm>
            <a:off x="4211638" y="44450"/>
            <a:ext cx="49323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3600" b="1" i="1">
                <a:latin typeface="Rockwell" panose="02060603020205020403" pitchFamily="18" charset="0"/>
              </a:rPr>
              <a:t>Escolha uma atividade física</a:t>
            </a:r>
            <a:r>
              <a:rPr lang="pt-BR" altLang="pt-BR" sz="3600" b="1">
                <a:latin typeface="Rockwell" panose="02060603020205020403" pitchFamily="18" charset="0"/>
              </a:rPr>
              <a:t> que lhe dê prazer de verdade. É importante encará-la como uma diversão e não obrigação. Pratique pelo menos três vezes por semana durante meia hora. </a:t>
            </a:r>
          </a:p>
        </p:txBody>
      </p:sp>
      <p:pic>
        <p:nvPicPr>
          <p:cNvPr id="36867" name="Picture 2" descr="http://images.imagensdeposito.com/fotos/p/papel_de_parede_de_surfista-382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19740" b="2359"/>
          <a:stretch>
            <a:fillRect/>
          </a:stretch>
        </p:blipFill>
        <p:spPr bwMode="auto">
          <a:xfrm>
            <a:off x="250825" y="746125"/>
            <a:ext cx="3960813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/>
          <p:cNvSpPr txBox="1">
            <a:spLocks noChangeArrowheads="1"/>
          </p:cNvSpPr>
          <p:nvPr/>
        </p:nvSpPr>
        <p:spPr bwMode="auto">
          <a:xfrm>
            <a:off x="4787900" y="404813"/>
            <a:ext cx="42116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latin typeface="Rockwell" panose="02060603020205020403" pitchFamily="18" charset="0"/>
              </a:rPr>
              <a:t>Pratique a oração diária</a:t>
            </a:r>
            <a:r>
              <a:rPr lang="pt-BR" altLang="pt-BR" sz="4000" b="1">
                <a:latin typeface="Rockwell" panose="02060603020205020403" pitchFamily="18" charset="0"/>
              </a:rPr>
              <a:t>. A oração é o melhor caminho para encontrarmos forças para superar momentos difíceis..</a:t>
            </a:r>
          </a:p>
        </p:txBody>
      </p:sp>
      <p:pic>
        <p:nvPicPr>
          <p:cNvPr id="37891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28688"/>
            <a:ext cx="4392613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/>
          <p:cNvSpPr txBox="1">
            <a:spLocks noChangeArrowheads="1"/>
          </p:cNvSpPr>
          <p:nvPr/>
        </p:nvSpPr>
        <p:spPr bwMode="auto">
          <a:xfrm>
            <a:off x="4500563" y="1112838"/>
            <a:ext cx="46434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latin typeface="Rockwell" panose="02060603020205020403" pitchFamily="18" charset="0"/>
              </a:rPr>
              <a:t>Leia</a:t>
            </a:r>
            <a:r>
              <a:rPr lang="pt-BR" altLang="pt-BR" sz="4000" b="1">
                <a:latin typeface="Rockwell" panose="02060603020205020403" pitchFamily="18" charset="0"/>
              </a:rPr>
              <a:t>, afinal, livros são ótimas companhias, especialmente a Bíblia que é a palavra de nosso Deus.</a:t>
            </a:r>
          </a:p>
        </p:txBody>
      </p:sp>
      <p:pic>
        <p:nvPicPr>
          <p:cNvPr id="3891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/>
          <a:stretch>
            <a:fillRect/>
          </a:stretch>
        </p:blipFill>
        <p:spPr bwMode="auto">
          <a:xfrm>
            <a:off x="250825" y="1082675"/>
            <a:ext cx="4249738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388" y="4149725"/>
            <a:ext cx="331311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Você é obra mais linda de Deus.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8038" y="4652963"/>
            <a:ext cx="331152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É assim que Ele te vê!</a:t>
            </a:r>
            <a:endParaRPr lang="pt-B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/>
          <p:cNvSpPr txBox="1">
            <a:spLocks noChangeArrowheads="1"/>
          </p:cNvSpPr>
          <p:nvPr/>
        </p:nvSpPr>
        <p:spPr bwMode="auto">
          <a:xfrm>
            <a:off x="5651500" y="333375"/>
            <a:ext cx="33131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pt-BR" sz="4000" b="1" i="1">
                <a:solidFill>
                  <a:srgbClr val="FF0000"/>
                </a:solidFill>
                <a:latin typeface="Rockwell" panose="02060603020205020403" pitchFamily="18" charset="0"/>
              </a:rPr>
              <a:t>Teste</a:t>
            </a:r>
            <a:endParaRPr lang="pt-BR" altLang="pt-BR" sz="4000" b="1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87788" y="349250"/>
            <a:ext cx="5221287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>
                <a:latin typeface="+mn-lt"/>
                <a:cs typeface="+mn-cs"/>
              </a:rPr>
              <a:t>Baixa autoestima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n-lt"/>
                <a:cs typeface="+mn-cs"/>
              </a:rPr>
              <a:t>É quando você acha que todos são melhores do que você e que sua vida não vale mais a pena.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3200" b="1" dirty="0">
                <a:latin typeface="+mn-lt"/>
                <a:cs typeface="+mn-cs"/>
              </a:rPr>
              <a:t>Todos </a:t>
            </a:r>
            <a:r>
              <a:rPr lang="pt-BR" sz="3200" b="1" dirty="0">
                <a:latin typeface="+mn-lt"/>
                <a:cs typeface="+mn-cs"/>
              </a:rPr>
              <a:t>são mais felizes, mais bem sucedidos, mais capazes. No popular, é quando você está se sentindo por baixo.</a:t>
            </a:r>
          </a:p>
        </p:txBody>
      </p:sp>
      <p:pic>
        <p:nvPicPr>
          <p:cNvPr id="17411" name="Picture 6" descr="http://3.bp.blogspot.com/-wzPRhGLUvIo/UHclE1s9HvI/AAAAAAAAAb4/pWJCu9RirlI/s1600/vinicius03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7" r="29507"/>
          <a:stretch>
            <a:fillRect/>
          </a:stretch>
        </p:blipFill>
        <p:spPr bwMode="auto">
          <a:xfrm>
            <a:off x="573088" y="293688"/>
            <a:ext cx="255905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4"/>
          <p:cNvSpPr txBox="1">
            <a:spLocks noChangeArrowheads="1"/>
          </p:cNvSpPr>
          <p:nvPr/>
        </p:nvSpPr>
        <p:spPr bwMode="auto">
          <a:xfrm>
            <a:off x="5003800" y="11113"/>
            <a:ext cx="4032250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400" b="1">
                <a:latin typeface="Rockwell" panose="02060603020205020403" pitchFamily="18" charset="0"/>
              </a:rPr>
              <a:t> Baixo Autoestima</a:t>
            </a:r>
          </a:p>
          <a:p>
            <a:endParaRPr lang="pt-BR" altLang="pt-BR" sz="2800" b="1">
              <a:latin typeface="Rockwell" panose="02060603020205020403" pitchFamily="18" charset="0"/>
            </a:endParaRPr>
          </a:p>
          <a:p>
            <a:r>
              <a:rPr lang="pt-BR" altLang="pt-BR" sz="3200" b="1">
                <a:latin typeface="Rockwell" panose="02060603020205020403" pitchFamily="18" charset="0"/>
              </a:rPr>
              <a:t>Quando o desejo de evitar a DOR for maior  do que  o de vivenciar o prazer.  </a:t>
            </a:r>
          </a:p>
          <a:p>
            <a:endParaRPr lang="pt-BR" altLang="pt-BR" sz="3200" b="1">
              <a:latin typeface="Rockwell" panose="02060603020205020403" pitchFamily="18" charset="0"/>
            </a:endParaRPr>
          </a:p>
          <a:p>
            <a:r>
              <a:rPr lang="pt-BR" altLang="pt-BR" sz="3200" b="1">
                <a:latin typeface="Rockwell" panose="02060603020205020403" pitchFamily="18" charset="0"/>
              </a:rPr>
              <a:t>Fatores NEGATIVOS têm sobre estes mais poder do que os positivos.</a:t>
            </a:r>
          </a:p>
        </p:txBody>
      </p:sp>
      <p:pic>
        <p:nvPicPr>
          <p:cNvPr id="18435" name="Picture 4" descr="http://3.bp.blogspot.com/-nphxN4ICyjs/UNNUzV7hAyI/AAAAAAAACiU/5KQEYm62k_A/s1600/baixa-auto-est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/>
          <a:stretch>
            <a:fillRect/>
          </a:stretch>
        </p:blipFill>
        <p:spPr bwMode="auto">
          <a:xfrm>
            <a:off x="323850" y="476250"/>
            <a:ext cx="4351338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4"/>
          <p:cNvSpPr txBox="1">
            <a:spLocks noChangeArrowheads="1"/>
          </p:cNvSpPr>
          <p:nvPr/>
        </p:nvSpPr>
        <p:spPr bwMode="auto">
          <a:xfrm>
            <a:off x="4427538" y="549275"/>
            <a:ext cx="45370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000" b="1">
                <a:latin typeface="Rockwell" panose="02060603020205020403" pitchFamily="18" charset="0"/>
              </a:rPr>
              <a:t>Uma autoestima elevada busca o estímulo de metas desafiadoras.  Atingir objetivos exigentes alimenta uma boa autoestima.</a:t>
            </a:r>
            <a:endParaRPr lang="pt-BR" altLang="pt-BR" b="1">
              <a:latin typeface="Rockwell" panose="02060603020205020403" pitchFamily="18" charset="0"/>
            </a:endParaRPr>
          </a:p>
        </p:txBody>
      </p:sp>
      <p:pic>
        <p:nvPicPr>
          <p:cNvPr id="19459" name="Picture 2" descr="http://midia.iplay.com.br/Imagens/Fotos/00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836613"/>
            <a:ext cx="3744912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4"/>
          <p:cNvSpPr txBox="1">
            <a:spLocks noChangeArrowheads="1"/>
          </p:cNvSpPr>
          <p:nvPr/>
        </p:nvSpPr>
        <p:spPr bwMode="auto">
          <a:xfrm>
            <a:off x="4427538" y="260350"/>
            <a:ext cx="460851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000" b="1">
                <a:latin typeface="Rockwell" panose="02060603020205020403" pitchFamily="18" charset="0"/>
              </a:rPr>
              <a:t>A baixa autoestima busca segurança do que é conhecido e não exigente.  Ao se confinar no que conhece e não a exige, a pessoa debilita sua autoestima.</a:t>
            </a:r>
            <a:endParaRPr lang="pt-BR" altLang="pt-BR" b="1">
              <a:latin typeface="Rockwell" panose="02060603020205020403" pitchFamily="18" charset="0"/>
            </a:endParaRPr>
          </a:p>
        </p:txBody>
      </p:sp>
      <p:pic>
        <p:nvPicPr>
          <p:cNvPr id="20483" name="Picture 2" descr="http://4.bp.blogspot.com/_AzxqLIGypHk/S80d1lU2eVI/AAAAAAAAJjo/mhQUBvZ6IRY/s1600/auto-estima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8100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537075" y="115888"/>
            <a:ext cx="4643438" cy="668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latin typeface="+mn-lt"/>
                <a:cs typeface="+mn-cs"/>
              </a:rPr>
              <a:t>Autoestima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3600" b="1" dirty="0">
                <a:latin typeface="+mn-lt"/>
                <a:cs typeface="+mn-cs"/>
              </a:rPr>
              <a:t>As pesquisas mostram que os indivíduos com </a:t>
            </a:r>
            <a:r>
              <a:rPr lang="pt-BR" sz="3600" b="1" dirty="0">
                <a:latin typeface="+mn-lt"/>
                <a:cs typeface="+mn-cs"/>
              </a:rPr>
              <a:t>autoestima </a:t>
            </a:r>
            <a:r>
              <a:rPr lang="pt-BR" sz="3600" b="1" dirty="0">
                <a:latin typeface="+mn-lt"/>
                <a:cs typeface="+mn-cs"/>
              </a:rPr>
              <a:t>alta persistem nas tarefas um tempo significativamente maior do que os indivíduos com baixa </a:t>
            </a:r>
            <a:r>
              <a:rPr lang="pt-BR" sz="3600" b="1" dirty="0">
                <a:latin typeface="+mn-lt"/>
                <a:cs typeface="+mn-cs"/>
              </a:rPr>
              <a:t>autoestima.</a:t>
            </a:r>
            <a:endParaRPr lang="pt-BR" sz="3600" b="1" dirty="0">
              <a:latin typeface="+mn-lt"/>
              <a:cs typeface="+mn-cs"/>
            </a:endParaRPr>
          </a:p>
        </p:txBody>
      </p:sp>
      <p:pic>
        <p:nvPicPr>
          <p:cNvPr id="2150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20763"/>
            <a:ext cx="42481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4"/>
          <p:cNvSpPr txBox="1">
            <a:spLocks noChangeArrowheads="1"/>
          </p:cNvSpPr>
          <p:nvPr/>
        </p:nvSpPr>
        <p:spPr bwMode="auto">
          <a:xfrm>
            <a:off x="5076825" y="44450"/>
            <a:ext cx="44640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000" b="1">
                <a:latin typeface="Rockwell" panose="02060603020205020403" pitchFamily="18" charset="0"/>
              </a:rPr>
              <a:t>Quanto mais sólida for a nossa autoestima, mais bem preparados estaremos para lidar com os problemas que surgem em nossa vida</a:t>
            </a:r>
          </a:p>
        </p:txBody>
      </p:sp>
      <p:pic>
        <p:nvPicPr>
          <p:cNvPr id="22531" name="Picture 2" descr="http://www.ligiafascioni.com.br/wp-content/uploads/2011/09/mountain_climbing_wallpaper_01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r="36740"/>
          <a:stretch>
            <a:fillRect/>
          </a:stretch>
        </p:blipFill>
        <p:spPr bwMode="auto">
          <a:xfrm>
            <a:off x="323850" y="225425"/>
            <a:ext cx="4464050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4"/>
          <p:cNvSpPr txBox="1">
            <a:spLocks noChangeArrowheads="1"/>
          </p:cNvSpPr>
          <p:nvPr/>
        </p:nvSpPr>
        <p:spPr bwMode="auto">
          <a:xfrm>
            <a:off x="5148263" y="1004888"/>
            <a:ext cx="34194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000" b="1">
                <a:latin typeface="Rockwell" panose="02060603020205020403" pitchFamily="18" charset="0"/>
              </a:rPr>
              <a:t>Indivíduos com elevada autoestima tendem a ser atraídos por indivíduos com elevada autoestima.</a:t>
            </a:r>
            <a:endParaRPr lang="pt-BR" altLang="pt-BR" b="1">
              <a:latin typeface="Rockwell" panose="02060603020205020403" pitchFamily="18" charset="0"/>
            </a:endParaRPr>
          </a:p>
        </p:txBody>
      </p:sp>
      <p:pic>
        <p:nvPicPr>
          <p:cNvPr id="23555" name="Picture 2" descr="http://1.bp.blogspot.com/-iYMq7WtTT_0/TdfY3Gai3KI/AAAAAAAAAAs/t6uqFeDRa2E/s1600/Amigos_Robots_Fri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4" r="8501"/>
          <a:stretch>
            <a:fillRect/>
          </a:stretch>
        </p:blipFill>
        <p:spPr bwMode="auto">
          <a:xfrm>
            <a:off x="468313" y="404813"/>
            <a:ext cx="3524250" cy="610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13855</TotalTime>
  <Words>756</Words>
  <Application>Microsoft Office PowerPoint</Application>
  <PresentationFormat>Apresentação na tela (4:3)</PresentationFormat>
  <Paragraphs>67</Paragraphs>
  <Slides>27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Times New Roman</vt:lpstr>
      <vt:lpstr>Arial</vt:lpstr>
      <vt:lpstr>Calibri</vt:lpstr>
      <vt:lpstr>Rockwell</vt:lpstr>
      <vt:lpstr>Wingdings</vt:lpstr>
      <vt:lpstr>Personalizar design</vt:lpstr>
      <vt:lpstr>Kilter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PE2013-C10-AUTO ESTIMA E O SENTIDO DA VIDA</dc:title>
  <dc:subject>CAPELAS 2013</dc:subject>
  <dc:creator>Pr. MARCELO AUGUSTO DE CARVALHO</dc:creator>
  <cp:keywords>www.4tons.com</cp:keywords>
  <dc:description>COMÉRCIO PRIBIDO. USO PESSOAL</dc:description>
  <cp:lastModifiedBy>pr. marcelo carvalho</cp:lastModifiedBy>
  <cp:revision>52</cp:revision>
  <dcterms:created xsi:type="dcterms:W3CDTF">2013-02-25T04:18:02Z</dcterms:created>
  <dcterms:modified xsi:type="dcterms:W3CDTF">2015-02-22T16:19:12Z</dcterms:modified>
  <cp:category>PASTOR DE ESCOLA</cp:category>
</cp:coreProperties>
</file>