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257" r:id="rId2"/>
    <p:sldId id="286" r:id="rId3"/>
    <p:sldId id="287" r:id="rId4"/>
    <p:sldId id="288" r:id="rId5"/>
    <p:sldId id="289" r:id="rId6"/>
    <p:sldId id="290" r:id="rId7"/>
    <p:sldId id="292" r:id="rId8"/>
    <p:sldId id="305" r:id="rId9"/>
    <p:sldId id="306" r:id="rId10"/>
    <p:sldId id="291" r:id="rId11"/>
    <p:sldId id="309" r:id="rId12"/>
    <p:sldId id="307" r:id="rId13"/>
    <p:sldId id="308" r:id="rId14"/>
    <p:sldId id="296" r:id="rId15"/>
    <p:sldId id="310" r:id="rId16"/>
    <p:sldId id="312" r:id="rId17"/>
    <p:sldId id="293" r:id="rId18"/>
    <p:sldId id="311" r:id="rId19"/>
    <p:sldId id="294" r:id="rId20"/>
    <p:sldId id="295" r:id="rId21"/>
    <p:sldId id="313" r:id="rId22"/>
    <p:sldId id="297" r:id="rId23"/>
    <p:sldId id="298" r:id="rId24"/>
    <p:sldId id="301" r:id="rId25"/>
    <p:sldId id="302" r:id="rId26"/>
    <p:sldId id="303" r:id="rId27"/>
    <p:sldId id="304" r:id="rId28"/>
    <p:sldId id="314" r:id="rId29"/>
    <p:sldId id="315" r:id="rId30"/>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Trebuchet MS" panose="020B0603020202020204" pitchFamily="34" charset="0"/>
        <a:ea typeface="+mn-ea"/>
        <a:cs typeface="+mn-cs"/>
      </a:defRPr>
    </a:lvl1pPr>
    <a:lvl2pPr marL="457200" algn="l" rtl="0" fontAlgn="base">
      <a:spcBef>
        <a:spcPct val="0"/>
      </a:spcBef>
      <a:spcAft>
        <a:spcPct val="0"/>
      </a:spcAft>
      <a:defRPr kern="1200">
        <a:solidFill>
          <a:schemeClr val="tx1"/>
        </a:solidFill>
        <a:latin typeface="Trebuchet MS" panose="020B0603020202020204" pitchFamily="34" charset="0"/>
        <a:ea typeface="+mn-ea"/>
        <a:cs typeface="+mn-cs"/>
      </a:defRPr>
    </a:lvl2pPr>
    <a:lvl3pPr marL="914400" algn="l" rtl="0" fontAlgn="base">
      <a:spcBef>
        <a:spcPct val="0"/>
      </a:spcBef>
      <a:spcAft>
        <a:spcPct val="0"/>
      </a:spcAft>
      <a:defRPr kern="1200">
        <a:solidFill>
          <a:schemeClr val="tx1"/>
        </a:solidFill>
        <a:latin typeface="Trebuchet MS" panose="020B0603020202020204" pitchFamily="34" charset="0"/>
        <a:ea typeface="+mn-ea"/>
        <a:cs typeface="+mn-cs"/>
      </a:defRPr>
    </a:lvl3pPr>
    <a:lvl4pPr marL="1371600" algn="l" rtl="0" fontAlgn="base">
      <a:spcBef>
        <a:spcPct val="0"/>
      </a:spcBef>
      <a:spcAft>
        <a:spcPct val="0"/>
      </a:spcAft>
      <a:defRPr kern="1200">
        <a:solidFill>
          <a:schemeClr val="tx1"/>
        </a:solidFill>
        <a:latin typeface="Trebuchet MS" panose="020B0603020202020204" pitchFamily="34" charset="0"/>
        <a:ea typeface="+mn-ea"/>
        <a:cs typeface="+mn-cs"/>
      </a:defRPr>
    </a:lvl4pPr>
    <a:lvl5pPr marL="1828800" algn="l" rtl="0" fontAlgn="base">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95" autoAdjust="0"/>
  </p:normalViewPr>
  <p:slideViewPr>
    <p:cSldViewPr>
      <p:cViewPr varScale="1">
        <p:scale>
          <a:sx n="35" d="100"/>
          <a:sy n="35" d="100"/>
        </p:scale>
        <p:origin x="15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erlin Sans FB Demi" pitchFamily="34" charset="0"/>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Berlin Sans FB Demi" pitchFamily="34" charset="0"/>
              </a:defRPr>
            </a:lvl1pPr>
          </a:lstStyle>
          <a:p>
            <a:pPr>
              <a:defRPr/>
            </a:pPr>
            <a:fld id="{B57B5651-1434-4981-A24F-41BAF5A439D1}" type="datetimeFigureOut">
              <a:rPr lang="pt-BR"/>
              <a:pPr>
                <a:defRPr/>
              </a:pPr>
              <a:t>13/02/2015</a:t>
            </a:fld>
            <a:endParaRPr lang="pt-BR" dirty="0"/>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dirty="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dirty="0" smtClean="0"/>
              <a:t>Clique para editar os estilos do texto mestre</a:t>
            </a:r>
          </a:p>
          <a:p>
            <a:pPr lvl="1"/>
            <a:r>
              <a:rPr lang="pt-BR" noProof="0" dirty="0" smtClean="0"/>
              <a:t>Segundo nível</a:t>
            </a:r>
          </a:p>
          <a:p>
            <a:pPr lvl="2"/>
            <a:r>
              <a:rPr lang="pt-BR" noProof="0" dirty="0" smtClean="0"/>
              <a:t>Terceiro nível</a:t>
            </a:r>
          </a:p>
          <a:p>
            <a:pPr lvl="3"/>
            <a:r>
              <a:rPr lang="pt-BR" noProof="0" dirty="0" smtClean="0"/>
              <a:t>Quarto nível</a:t>
            </a:r>
          </a:p>
          <a:p>
            <a:pPr lvl="4"/>
            <a:r>
              <a:rPr lang="pt-BR" noProof="0" dirty="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Berlin Sans FB Demi" pitchFamily="34" charset="0"/>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Berlin Sans FB Demi" panose="020E0802020502020306" pitchFamily="34" charset="0"/>
              </a:defRPr>
            </a:lvl1pPr>
          </a:lstStyle>
          <a:p>
            <a:fld id="{2D1C48DC-27D2-479A-80E4-8FF49489A673}" type="slidenum">
              <a:rPr lang="pt-BR" altLang="pt-BR"/>
              <a:pPr/>
              <a:t>‹nº›</a:t>
            </a:fld>
            <a:endParaRPr lang="pt-BR" altLang="pt-BR"/>
          </a:p>
        </p:txBody>
      </p:sp>
    </p:spTree>
    <p:extLst>
      <p:ext uri="{BB962C8B-B14F-4D97-AF65-F5344CB8AC3E}">
        <p14:creationId xmlns:p14="http://schemas.microsoft.com/office/powerpoint/2010/main" val="2725347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erlin Sans FB Dem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Berlin Sans FB Dem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cerebromelhor.com.b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ctr">
              <a:defRPr/>
            </a:pPr>
            <a:r>
              <a:rPr lang="pt-BR" b="1" dirty="0" smtClean="0"/>
              <a:t>www.4tons.com</a:t>
            </a:r>
          </a:p>
          <a:p>
            <a:pPr algn="ctr">
              <a:defRPr/>
            </a:pPr>
            <a:r>
              <a:rPr lang="pt-BR" b="1" dirty="0" smtClean="0"/>
              <a:t>Pr. Marcelo Augusto de Carvalho</a:t>
            </a:r>
            <a:endParaRPr lang="pt-BR" b="1" dirty="0"/>
          </a:p>
        </p:txBody>
      </p:sp>
      <p:sp>
        <p:nvSpPr>
          <p:cNvPr id="3072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97E7C27-EA73-4BDE-BF1D-57815A0673C3}" type="slidenum">
              <a:rPr lang="pt-BR" altLang="pt-BR">
                <a:latin typeface="Berlin Sans FB Demi" panose="020E0802020502020306" pitchFamily="34" charset="0"/>
              </a:rPr>
              <a:pPr eaLnBrk="1" hangingPunct="1"/>
              <a:t>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66296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a:t>
            </a:r>
            <a:r>
              <a:rPr lang="pt-BR" altLang="pt-BR" b="1" smtClean="0"/>
              <a:t>- Copie o que funciona!</a:t>
            </a:r>
          </a:p>
          <a:p>
            <a:r>
              <a:rPr lang="pt-BR" altLang="pt-BR" b="1" smtClean="0"/>
              <a:t> - No Natal a ceia foi em minha casa, isso foi decidido um dia antes. Minha esposa ficou preocupada, com bom esposo me ofereci para ajudar fazendo dois pratos uma torta salgada (torta de cebola, deliciosa!) e a “sobremesa”,(um dos pratos mais esperado normalmente). Rápito, pratico, sem louça para lavar depois, e uma delicia! Mousse com açaí! Uma sobremesa perfeita. Preparada para uma ceia de natal, as pressas! (todos amaram!!!). “Com leite condensado e creme de leite de soja” além de tudo saudável! O SEGREDO: AMBOS EU JÁ TINHA FEITO ANTES!</a:t>
            </a:r>
          </a:p>
          <a:p>
            <a:r>
              <a:rPr lang="pt-BR" altLang="pt-BR" smtClean="0"/>
              <a:t> </a:t>
            </a:r>
            <a:endParaRPr lang="pt-BR" altLang="pt-BR" b="1" smtClean="0"/>
          </a:p>
        </p:txBody>
      </p:sp>
      <p:sp>
        <p:nvSpPr>
          <p:cNvPr id="3994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D6DAFC28-3885-40FF-B7AA-4FC3985EA4C7}" type="slidenum">
              <a:rPr lang="pt-BR" altLang="pt-BR">
                <a:latin typeface="Berlin Sans FB Demi" panose="020E0802020502020306" pitchFamily="34" charset="0"/>
              </a:rPr>
              <a:pPr eaLnBrk="1" hangingPunct="1"/>
              <a:t>14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97903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lstStyle/>
          <a:p>
            <a:pPr>
              <a:defRPr/>
            </a:pPr>
            <a:r>
              <a:rPr lang="pt-BR" b="1" dirty="0"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Mas saiba do que está abrindo mão.</a:t>
            </a:r>
          </a:p>
          <a:p>
            <a:pPr>
              <a:defRPr/>
            </a:pPr>
            <a:r>
              <a:rPr lang="pt-BR" b="1" dirty="0"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Jobs é ainda um ótimo exemplo:  Jobs era incansável em filtrar o que considerava irrelevâncias. Mas sabia que para </a:t>
            </a:r>
            <a:r>
              <a:rPr lang="pt-BR" b="1" dirty="0" err="1"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simplkificar</a:t>
            </a:r>
            <a:r>
              <a:rPr lang="pt-BR" b="1" dirty="0"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 efetivamente é preciso entender a complexidade do que se está reduzindo. Com a </a:t>
            </a:r>
            <a:r>
              <a:rPr lang="pt-BR" b="1" dirty="0" err="1"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maxima</a:t>
            </a:r>
            <a:r>
              <a:rPr lang="pt-BR" b="1" dirty="0"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 de Jobs de que os produtos da </a:t>
            </a:r>
            <a:r>
              <a:rPr lang="pt-BR" b="1" dirty="0" err="1"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apple</a:t>
            </a:r>
            <a:r>
              <a:rPr lang="pt-BR" b="1" dirty="0" smtClean="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rPr>
              <a:t> permitem que o usuário faça qualquer coisa em três cliques ou menos. Isso exigia uma profunda compreensão das funções dos botões que se estava abrindo mão, com alternativas elegantes. Faça igual simplifique!</a:t>
            </a:r>
            <a:endParaRPr lang="pt-BR"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endParaRPr>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A8310EE-6D4D-4001-BB54-869C7AB7615F}" type="slidenum">
              <a:rPr lang="pt-BR" altLang="pt-BR">
                <a:latin typeface="Berlin Sans FB Demi" panose="020E0802020502020306" pitchFamily="34" charset="0"/>
              </a:rPr>
              <a:pPr eaLnBrk="1" hangingPunct="1"/>
              <a:t>15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713157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Ele sempre teve como base esse principio.</a:t>
            </a:r>
          </a:p>
          <a:p>
            <a:r>
              <a:rPr lang="pt-BR" altLang="pt-BR" smtClean="0"/>
              <a:t>Suas grandes influencias foram, Goldman Sachs, Walmart e a GE de Jack Welch.</a:t>
            </a:r>
          </a:p>
          <a:p>
            <a:r>
              <a:rPr lang="pt-BR" altLang="pt-BR" smtClean="0"/>
              <a:t>- “Inovações são úteis, mas copiar é mais prático”.</a:t>
            </a:r>
          </a:p>
        </p:txBody>
      </p:sp>
      <p:sp>
        <p:nvSpPr>
          <p:cNvPr id="419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89CA34D-6EE6-48E4-B1B2-C3E53FAAAC11}" type="slidenum">
              <a:rPr lang="pt-BR" altLang="pt-BR">
                <a:latin typeface="Berlin Sans FB Demi" panose="020E0802020502020306" pitchFamily="34" charset="0"/>
              </a:rPr>
              <a:pPr eaLnBrk="1" hangingPunct="1"/>
              <a:t>16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530812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b="1" smtClean="0"/>
              <a:t>- Aos 27 anos, hoje tem 39. Já morava sozinha, um bom emprego como advogada no RJ, ganhando bem. Não vendo sentido em seu trabalho, deixou tudo por uma proposta de um trabalho para ganhar oito vezes menos. Topou pois se apaixonou pela área, trabalhar com a designer Ana Couto, uma das maiores especialistas em gestão de marcas do país, e logo passou a gerenciar as contas de marcas como Coca-cola. Hoje, é vice-presidente de planejamento da agência click, de São Paulo.</a:t>
            </a:r>
          </a:p>
        </p:txBody>
      </p:sp>
      <p:sp>
        <p:nvSpPr>
          <p:cNvPr id="4301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5CC2F493-B4EE-4125-A609-EC5FE1B6FB74}" type="slidenum">
              <a:rPr lang="pt-BR" altLang="pt-BR">
                <a:latin typeface="Berlin Sans FB Demi" panose="020E0802020502020306" pitchFamily="34" charset="0"/>
              </a:rPr>
              <a:pPr eaLnBrk="1" hangingPunct="1"/>
              <a:t>18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5962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pt-BR" altLang="pt-BR" smtClean="0"/>
              <a:t>O jovens que nasceram depois de 1980, fazem parte da geração internet. Entenda as diferenças, preste atenção aos modelos mentais, os que nasceram antes de vocês (no caso dos alunos).</a:t>
            </a:r>
          </a:p>
          <a:p>
            <a:pPr marL="171450" indent="-171450">
              <a:buFontTx/>
              <a:buChar char="-"/>
            </a:pPr>
            <a:r>
              <a:rPr lang="pt-BR" altLang="pt-BR" smtClean="0"/>
              <a:t>O fato é:</a:t>
            </a:r>
          </a:p>
          <a:p>
            <a:pPr marL="171450" indent="-171450">
              <a:buFontTx/>
              <a:buChar char="-"/>
            </a:pPr>
            <a:r>
              <a:rPr lang="pt-BR" altLang="pt-BR" smtClean="0"/>
              <a:t>1. Eles vivem em comunidades.</a:t>
            </a:r>
          </a:p>
          <a:p>
            <a:pPr marL="171450" indent="-171450" algn="just">
              <a:buFontTx/>
              <a:buChar char="-"/>
            </a:pPr>
            <a:r>
              <a:rPr lang="pt-BR" altLang="pt-BR" smtClean="0"/>
              <a:t>2. Eles precisam de supervisão: Estudo do instituto Future of the Mind, de Oxford, na inglaterra. Os mais jovens são 10% mais velozes em exercicios de resolução ininterrupta de problemas. Mais os mais velhos são mais precisos. Resumo: Os Jovens precisam de Supervisão.</a:t>
            </a:r>
          </a:p>
          <a:p>
            <a:pPr marL="171450" indent="-171450">
              <a:buFontTx/>
              <a:buChar char="-"/>
            </a:pPr>
            <a:endParaRPr lang="pt-BR" altLang="pt-BR" smtClean="0"/>
          </a:p>
        </p:txBody>
      </p:sp>
      <p:sp>
        <p:nvSpPr>
          <p:cNvPr id="440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A74063F-A287-4DB6-B285-539DEB79C6B7}" type="slidenum">
              <a:rPr lang="pt-BR" altLang="pt-BR">
                <a:latin typeface="Berlin Sans FB Demi" panose="020E0802020502020306" pitchFamily="34" charset="0"/>
              </a:rPr>
              <a:pPr eaLnBrk="1" hangingPunct="1"/>
              <a:t>19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61526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O que é estar em beta?</a:t>
            </a:r>
          </a:p>
          <a:p>
            <a:r>
              <a:rPr lang="pt-BR" altLang="pt-BR" smtClean="0"/>
              <a:t>Trabalhar em beta é compreender que nada está pronto. As coisas, os produtos e os serviços vão sendo aperfeiçoados. “Da mesma forma o profissional precisa estar o tempo todo se atualizando.” Você tem desenvolver o habito de leitura, ler e se atualizar. Não qualquer leitura.</a:t>
            </a:r>
          </a:p>
          <a:p>
            <a:endParaRPr lang="pt-BR" altLang="pt-BR" smtClean="0"/>
          </a:p>
          <a:p>
            <a:endParaRPr lang="pt-BR" altLang="pt-BR" smtClean="0"/>
          </a:p>
          <a:p>
            <a:endParaRPr lang="pt-BR" altLang="pt-BR" smtClean="0"/>
          </a:p>
        </p:txBody>
      </p:sp>
      <p:sp>
        <p:nvSpPr>
          <p:cNvPr id="4506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BC3CB94A-0B39-4E50-AD3D-73A062803FAD}" type="slidenum">
              <a:rPr lang="pt-BR" altLang="pt-BR">
                <a:latin typeface="Berlin Sans FB Demi" panose="020E0802020502020306" pitchFamily="34" charset="0"/>
              </a:rPr>
              <a:pPr eaLnBrk="1" hangingPunct="1"/>
              <a:t>21</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43630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Exemplo: esse é super útil! Faça diversas coisas você mesmo, baixo custo e bem original.</a:t>
            </a:r>
          </a:p>
        </p:txBody>
      </p:sp>
      <p:sp>
        <p:nvSpPr>
          <p:cNvPr id="4608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8FF70792-9737-4768-9114-87A36E9A3C83}" type="slidenum">
              <a:rPr lang="pt-BR" altLang="pt-BR">
                <a:latin typeface="Berlin Sans FB Demi" panose="020E0802020502020306" pitchFamily="34" charset="0"/>
              </a:rPr>
              <a:pPr eaLnBrk="1" hangingPunct="1"/>
              <a:t>23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336520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Dicas do Faça você mesmo! </a:t>
            </a:r>
          </a:p>
        </p:txBody>
      </p:sp>
      <p:sp>
        <p:nvSpPr>
          <p:cNvPr id="4710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645289A-598A-4F0B-A7F0-9F62099C4BE4}" type="slidenum">
              <a:rPr lang="pt-BR" altLang="pt-BR">
                <a:latin typeface="Berlin Sans FB Demi" panose="020E0802020502020306" pitchFamily="34" charset="0"/>
              </a:rPr>
              <a:pPr eaLnBrk="1" hangingPunct="1"/>
              <a:t>24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629333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Dicas do Faça você mesmo! É só digitar do facebook: faça você mesmo.</a:t>
            </a:r>
          </a:p>
        </p:txBody>
      </p:sp>
      <p:sp>
        <p:nvSpPr>
          <p:cNvPr id="4813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ED3B4FF3-2C0D-4258-A49C-FD23F0EF792C}" type="slidenum">
              <a:rPr lang="pt-BR" altLang="pt-BR">
                <a:latin typeface="Berlin Sans FB Demi" panose="020E0802020502020306" pitchFamily="34" charset="0"/>
              </a:rPr>
              <a:pPr eaLnBrk="1" hangingPunct="1"/>
              <a:t>25</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786961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pt-BR" altLang="pt-BR" b="1" smtClean="0"/>
              <a:t>Então, depois de tudo isso feito, quais são as chances de sucesso?</a:t>
            </a:r>
          </a:p>
          <a:p>
            <a:pPr marL="171450" indent="-171450">
              <a:buFontTx/>
              <a:buChar char="-"/>
            </a:pPr>
            <a:r>
              <a:rPr lang="pt-BR" altLang="pt-BR" b="1" smtClean="0"/>
              <a:t>Lembre-se que no começo o texto bíblico dizia: Eclesiaste 7:8 - O fim das Coisas é melhor que o principio. Para tudo? Não! Lembram? O fim do dinheiro não é melhor que o seu começo. Então há exceção!</a:t>
            </a:r>
          </a:p>
        </p:txBody>
      </p:sp>
      <p:sp>
        <p:nvSpPr>
          <p:cNvPr id="4915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5C6591A-E37F-40C9-81C3-EAE09D6100F1}" type="slidenum">
              <a:rPr lang="pt-BR" altLang="pt-BR">
                <a:latin typeface="Berlin Sans FB Demi" panose="020E0802020502020306" pitchFamily="34" charset="0"/>
              </a:rPr>
              <a:pPr eaLnBrk="1" hangingPunct="1"/>
              <a:t>26</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5849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b="1" smtClean="0"/>
          </a:p>
          <a:p>
            <a:pPr eaLnBrk="1" hangingPunct="1">
              <a:spcBef>
                <a:spcPct val="0"/>
              </a:spcBef>
            </a:pPr>
            <a:r>
              <a:rPr lang="pt-BR" altLang="pt-BR" b="1" smtClean="0"/>
              <a:t>     - Quantas chances você acredita que precisa para começar da maneira certa?</a:t>
            </a:r>
          </a:p>
          <a:p>
            <a:pPr eaLnBrk="1" hangingPunct="1">
              <a:spcBef>
                <a:spcPct val="0"/>
              </a:spcBef>
            </a:pPr>
            <a:r>
              <a:rPr lang="pt-BR" altLang="pt-BR" b="1" smtClean="0"/>
              <a:t>     - Quantas são garantidas que você vai ter? R: Como você só tem garantia do hoje (ontem já morreu, amanhã não existe), trabalhe com o hoje galera! Esperar chegar no fim de ano para ver que você fez um monte de coisas erradas e agora depende de...ou do conselho para passar, da misericórdia da mãe para viajar, ganhar presente, etc. Mais o mais importante que compromete o seu futuro.</a:t>
            </a:r>
          </a:p>
          <a:p>
            <a:pPr eaLnBrk="1" hangingPunct="1">
              <a:spcBef>
                <a:spcPct val="0"/>
              </a:spcBef>
            </a:pPr>
            <a:endParaRPr lang="pt-BR" altLang="pt-BR" b="1" smtClean="0"/>
          </a:p>
          <a:p>
            <a:pPr eaLnBrk="1" hangingPunct="1">
              <a:spcBef>
                <a:spcPct val="0"/>
              </a:spcBef>
            </a:pPr>
            <a:endParaRPr lang="pt-BR" altLang="pt-BR" b="1" smtClean="0"/>
          </a:p>
        </p:txBody>
      </p:sp>
      <p:sp>
        <p:nvSpPr>
          <p:cNvPr id="3174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62FE5AA-7ADA-4AFB-9C69-1220D34EEE68}" type="slidenum">
              <a:rPr lang="pt-BR" altLang="pt-BR">
                <a:latin typeface="Berlin Sans FB Demi" panose="020E0802020502020306" pitchFamily="34" charset="0"/>
              </a:rPr>
              <a:pPr eaLnBrk="1" hangingPunct="1"/>
              <a:t>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5817626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pt-BR" altLang="pt-BR" smtClean="0"/>
              <a:t>Você pode negar, correr se esconder, mas não tem jeito, tudo nesse mundo envolve religião, ou você está contra ou a favor de Deus. Bem eu escolho a cada dia estar ao lado de Deus, e você? </a:t>
            </a:r>
          </a:p>
          <a:p>
            <a:pPr marL="171450" indent="-171450">
              <a:buFontTx/>
              <a:buChar char="-"/>
            </a:pPr>
            <a:r>
              <a:rPr lang="pt-BR" altLang="pt-BR" smtClean="0"/>
              <a:t>Um dia você vai estar diante Dele! Ai você vai confirmar  pelas escola que fez que: “O fim é melhor que o Começo” porque você começou com Deus. Então vamos começar bem, para terminar bem? </a:t>
            </a:r>
          </a:p>
        </p:txBody>
      </p:sp>
      <p:sp>
        <p:nvSpPr>
          <p:cNvPr id="5018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A708643-EA1D-4F51-B24B-C3B8F98920A9}" type="slidenum">
              <a:rPr lang="pt-BR" altLang="pt-BR">
                <a:latin typeface="Berlin Sans FB Demi" panose="020E0802020502020306" pitchFamily="34" charset="0"/>
              </a:rPr>
              <a:pPr eaLnBrk="1" hangingPunct="1"/>
              <a:t>28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75355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Muito bem, em clima de copa vamos jogar duro e fazer a nossa parte.</a:t>
            </a:r>
          </a:p>
          <a:p>
            <a:r>
              <a:rPr lang="pt-BR" altLang="pt-BR" smtClean="0"/>
              <a:t>- A oportunidade Deus dá, o Sucesso depende de Você!.</a:t>
            </a:r>
          </a:p>
        </p:txBody>
      </p:sp>
      <p:sp>
        <p:nvSpPr>
          <p:cNvPr id="5120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A7CC12D-A653-46D4-9443-6478B6541392}" type="slidenum">
              <a:rPr lang="pt-BR" altLang="pt-BR">
                <a:latin typeface="Berlin Sans FB Demi" panose="020E0802020502020306" pitchFamily="34" charset="0"/>
              </a:rPr>
              <a:pPr eaLnBrk="1" hangingPunct="1"/>
              <a:t>29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751460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 - Verdade ou não? (O que faz a diferença na capela é a interação)</a:t>
            </a:r>
          </a:p>
          <a:p>
            <a:pPr algn="just">
              <a:defRPr/>
            </a:pPr>
            <a:r>
              <a:rPr lang="pt-BR" b="1" dirty="0" smtClean="0"/>
              <a:t> - O fim de um avaliação é melhor que o começo dela? (explore sempre o lado positivo)</a:t>
            </a:r>
          </a:p>
          <a:p>
            <a:pPr algn="just">
              <a:defRPr/>
            </a:pPr>
            <a:r>
              <a:rPr lang="pt-BR" b="1" dirty="0" smtClean="0"/>
              <a:t> - O capitão de um navio quando chega ao final de uma viagem mar a dentro, enfrentando tempestade, </a:t>
            </a:r>
            <a:r>
              <a:rPr lang="pt-BR" b="1" dirty="0" err="1" smtClean="0"/>
              <a:t>qdo</a:t>
            </a:r>
            <a:r>
              <a:rPr lang="pt-BR" b="1" dirty="0" smtClean="0"/>
              <a:t> chega ao fim, é melhor ou não?</a:t>
            </a:r>
          </a:p>
          <a:p>
            <a:pPr algn="just">
              <a:defRPr/>
            </a:pPr>
            <a:r>
              <a:rPr lang="pt-BR" b="1" dirty="0" smtClean="0"/>
              <a:t> - Um soldado quando chega da guerra, ele passou perto da morte, está vivo, é melhor ou não? (você pode explorar situações)</a:t>
            </a:r>
          </a:p>
          <a:p>
            <a:pPr algn="just">
              <a:defRPr/>
            </a:pPr>
            <a:r>
              <a:rPr lang="pt-BR" b="1" dirty="0" smtClean="0"/>
              <a:t> - Um fim do dinheiro é melhor que o seu começo. Verdade ou não? Bem, então tem alguma coisa aqui errada na bíblia? NÃO! Há </a:t>
            </a:r>
            <a:r>
              <a:rPr lang="pt-BR" b="1" dirty="0" err="1" smtClean="0"/>
              <a:t>excessão</a:t>
            </a:r>
            <a:r>
              <a:rPr lang="pt-BR" b="1" dirty="0" smtClean="0"/>
              <a:t>, vamos ver isso no final.</a:t>
            </a:r>
          </a:p>
        </p:txBody>
      </p:sp>
      <p:sp>
        <p:nvSpPr>
          <p:cNvPr id="327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72B2748-BEA5-45BF-82CE-F904B54ACA28}" type="slidenum">
              <a:rPr lang="pt-BR" altLang="pt-BR">
                <a:latin typeface="Berlin Sans FB Demi" panose="020E0802020502020306" pitchFamily="34" charset="0"/>
              </a:rPr>
              <a:pPr eaLnBrk="1" hangingPunct="1"/>
              <a:t>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36430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normAutofit lnSpcReduction="10000"/>
          </a:bodyPr>
          <a:lstStyle/>
          <a:p>
            <a:pPr algn="just">
              <a:defRPr/>
            </a:pPr>
            <a:r>
              <a:rPr lang="pt-BR" b="1" dirty="0" smtClean="0"/>
              <a:t> - Sempre podemos melhor, acertar onde erramos!</a:t>
            </a:r>
            <a:endParaRPr lang="pt-BR" b="1" dirty="0"/>
          </a:p>
        </p:txBody>
      </p:sp>
      <p:sp>
        <p:nvSpPr>
          <p:cNvPr id="3379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036EA438-D3AF-4A28-9899-5E879DC593F4}" type="slidenum">
              <a:rPr lang="pt-BR" altLang="pt-BR">
                <a:latin typeface="Berlin Sans FB Demi" panose="020E0802020502020306" pitchFamily="34" charset="0"/>
              </a:rPr>
              <a:pPr eaLnBrk="1" hangingPunct="1"/>
              <a:t>4</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015530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pt-BR" altLang="pt-BR" smtClean="0"/>
              <a:t>- Daniel Goleman, psicólogo americano 67 anos, defende o contrario da ideia do profissional capaz de fazer mil coisas ao mesmo tempo. Em seu livro “Foco – A Atenção e Seu Papel Fundamental para o Sucesso,” afirma que a capacidade de manter o foco é essencial para manter altos índices de produtividade no trabalho. Ele tem acompanhado o assunto a mais de 30 anos. Quando desviamos o foco de uma atividade perdemos o ímpeto do momento, para resgatar o foco será necessário vários minutos.</a:t>
            </a:r>
          </a:p>
        </p:txBody>
      </p:sp>
      <p:sp>
        <p:nvSpPr>
          <p:cNvPr id="3482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A04F8F09-9284-480E-986E-4FC1E8C42C6A}" type="slidenum">
              <a:rPr lang="pt-BR" altLang="pt-BR">
                <a:latin typeface="Berlin Sans FB Demi" panose="020E0802020502020306" pitchFamily="34" charset="0"/>
              </a:rPr>
              <a:pPr eaLnBrk="1" hangingPunct="1"/>
              <a:t>7</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4254755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Espaço Reservado para Anotações 2"/>
          <p:cNvSpPr>
            <a:spLocks noGrp="1"/>
          </p:cNvSpPr>
          <p:nvPr>
            <p:ph type="body" idx="1"/>
          </p:nvPr>
        </p:nvSpPr>
        <p:spPr/>
        <p:txBody>
          <a:bodyPr/>
          <a:lstStyle/>
          <a:p>
            <a:pPr marL="171450" indent="-171450">
              <a:buFontTx/>
              <a:buChar char="-"/>
              <a:defRPr/>
            </a:pPr>
            <a:r>
              <a:rPr lang="pt-BR" dirty="0" smtClean="0"/>
              <a:t>Pedir para um aluno falar quais as CORES das palavras, você pode fazer um desafio entre meninos e meninas. (dar um incentivo).</a:t>
            </a:r>
          </a:p>
          <a:p>
            <a:pPr>
              <a:defRPr/>
            </a:pPr>
            <a:r>
              <a:rPr lang="pt-BR" dirty="0" smtClean="0"/>
              <a:t> - Com </a:t>
            </a:r>
            <a:r>
              <a:rPr lang="pt-BR" dirty="0" err="1" smtClean="0"/>
              <a:t>exercicios</a:t>
            </a:r>
            <a:r>
              <a:rPr lang="pt-BR" dirty="0" smtClean="0"/>
              <a:t> diários de 15 minutos, os resultados surgem em três meses. (desafie)</a:t>
            </a:r>
          </a:p>
          <a:p>
            <a:pPr>
              <a:defRPr/>
            </a:pPr>
            <a:r>
              <a:rPr lang="pt-BR" dirty="0" smtClean="0"/>
              <a:t>- Sempre que pensamos, sinais </a:t>
            </a:r>
            <a:r>
              <a:rPr lang="pt-BR" dirty="0" err="1" smtClean="0"/>
              <a:t>eletricos</a:t>
            </a:r>
            <a:r>
              <a:rPr lang="pt-BR" dirty="0" smtClean="0"/>
              <a:t> são emitidos entre neurônios formando caminhos nervoso. Acesse: ( </a:t>
            </a:r>
            <a:r>
              <a:rPr lang="pt-BR" dirty="0" smtClean="0">
                <a:hlinkClick r:id="rId3"/>
              </a:rPr>
              <a:t>www.cerebromelhor.com.br</a:t>
            </a:r>
            <a:r>
              <a:rPr lang="pt-BR" dirty="0" smtClean="0"/>
              <a:t> ).</a:t>
            </a:r>
          </a:p>
        </p:txBody>
      </p:sp>
      <p:sp>
        <p:nvSpPr>
          <p:cNvPr id="3584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42084675-0469-4E3F-8F7D-BAD5DDEEECD9}" type="slidenum">
              <a:rPr lang="pt-BR" altLang="pt-BR">
                <a:latin typeface="Berlin Sans FB Demi" panose="020E0802020502020306" pitchFamily="34" charset="0"/>
              </a:rPr>
              <a:pPr eaLnBrk="1" hangingPunct="1"/>
              <a:t>8</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85133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pt-BR" altLang="pt-BR" smtClean="0"/>
              <a:t>Exemplo: Steve Jobs</a:t>
            </a:r>
          </a:p>
          <a:p>
            <a:pPr marL="171450" indent="-171450">
              <a:buFontTx/>
              <a:buChar char="-"/>
            </a:pPr>
            <a:r>
              <a:rPr lang="pt-BR" altLang="pt-BR" smtClean="0"/>
              <a:t>Quando voltou para a empresa (APPLE) em 1997, a empresa estava com uma miríade de produtos, a empresa estava enfrentando dificuldades. A estratégia foi simples: centralizar em apenas quatro.</a:t>
            </a:r>
          </a:p>
        </p:txBody>
      </p:sp>
      <p:sp>
        <p:nvSpPr>
          <p:cNvPr id="3686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27889300-2FAC-4A26-9EC5-E3F27CD08F05}" type="slidenum">
              <a:rPr lang="pt-BR" altLang="pt-BR">
                <a:latin typeface="Berlin Sans FB Demi" panose="020E0802020502020306" pitchFamily="34" charset="0"/>
              </a:rPr>
              <a:pPr eaLnBrk="1" hangingPunct="1"/>
              <a:t>9</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39431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pt-BR" altLang="pt-BR" smtClean="0"/>
              <a:t>O presidente do peixe urbano, Julio Vasconcelos de 32 anos, começou bem a empresa em 2010, teve de cortar 200 empregados dos 700, dois anos depois e agora sua a camisa para retomar o crescimento. A operação foi ajustada. Antes, apenas uma oferta era divulgada por dia. Hoje, são milhares. Nesse ano, a empresa voltou a crescer.</a:t>
            </a:r>
          </a:p>
          <a:p>
            <a:pPr marL="171450" indent="-171450">
              <a:buFontTx/>
              <a:buChar char="-"/>
            </a:pPr>
            <a:endParaRPr lang="pt-BR" altLang="pt-BR" smtClean="0"/>
          </a:p>
        </p:txBody>
      </p:sp>
      <p:sp>
        <p:nvSpPr>
          <p:cNvPr id="3789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10F4D478-5177-4490-9DCE-FAE0E7289F41}" type="slidenum">
              <a:rPr lang="pt-BR" altLang="pt-BR">
                <a:latin typeface="Berlin Sans FB Demi" panose="020E0802020502020306" pitchFamily="34" charset="0"/>
              </a:rPr>
              <a:pPr eaLnBrk="1" hangingPunct="1"/>
              <a:t>12</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2767897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pt-BR" altLang="pt-BR" smtClean="0"/>
              <a:t>1. - Você terá que superar os momento.s dificeis para chegar aos momentos bons</a:t>
            </a:r>
          </a:p>
          <a:p>
            <a:pPr marL="171450" indent="-171450">
              <a:buFontTx/>
              <a:buChar char="-"/>
            </a:pPr>
            <a:r>
              <a:rPr lang="pt-BR" altLang="pt-BR" smtClean="0"/>
              <a:t>2 – Pegue só um projeto de cada vez, você vai render mais do que se se fizer muitas coisas (às vezes mal feitas). Nâo disperdice naquilo que você não é expertise.</a:t>
            </a:r>
          </a:p>
          <a:p>
            <a:pPr marL="171450" indent="-171450">
              <a:buFontTx/>
              <a:buChar char="-"/>
            </a:pPr>
            <a:r>
              <a:rPr lang="pt-BR" altLang="pt-BR" smtClean="0"/>
              <a:t>3 – Pense em como gerar inovações que ajudem a ter melhores resultados.</a:t>
            </a:r>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rebuchet MS" panose="020B0603020202020204" pitchFamily="34" charset="0"/>
              </a:defRPr>
            </a:lvl1pPr>
            <a:lvl2pPr marL="742950" indent="-285750" eaLnBrk="0" hangingPunct="0">
              <a:defRPr>
                <a:solidFill>
                  <a:schemeClr val="tx1"/>
                </a:solidFill>
                <a:latin typeface="Trebuchet MS" panose="020B0603020202020204" pitchFamily="34" charset="0"/>
              </a:defRPr>
            </a:lvl2pPr>
            <a:lvl3pPr marL="1143000" indent="-228600" eaLnBrk="0" hangingPunct="0">
              <a:defRPr>
                <a:solidFill>
                  <a:schemeClr val="tx1"/>
                </a:solidFill>
                <a:latin typeface="Trebuchet MS" panose="020B0603020202020204" pitchFamily="34" charset="0"/>
              </a:defRPr>
            </a:lvl3pPr>
            <a:lvl4pPr marL="1600200" indent="-228600" eaLnBrk="0" hangingPunct="0">
              <a:defRPr>
                <a:solidFill>
                  <a:schemeClr val="tx1"/>
                </a:solidFill>
                <a:latin typeface="Trebuchet MS" panose="020B0603020202020204" pitchFamily="34" charset="0"/>
              </a:defRPr>
            </a:lvl4pPr>
            <a:lvl5pPr marL="2057400" indent="-228600" eaLnBrk="0" hangingPunct="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fld id="{83D99168-4164-475B-A8BF-5FDE34298DA0}" type="slidenum">
              <a:rPr lang="pt-BR" altLang="pt-BR">
                <a:latin typeface="Berlin Sans FB Demi" panose="020E0802020502020306" pitchFamily="34" charset="0"/>
              </a:rPr>
              <a:pPr eaLnBrk="1" hangingPunct="1"/>
              <a:t>13</a:t>
            </a:fld>
            <a:endParaRPr lang="pt-BR" altLang="pt-BR">
              <a:latin typeface="Berlin Sans FB Demi" panose="020E0802020502020306" pitchFamily="34" charset="0"/>
            </a:endParaRPr>
          </a:p>
        </p:txBody>
      </p:sp>
    </p:spTree>
    <p:extLst>
      <p:ext uri="{BB962C8B-B14F-4D97-AF65-F5344CB8AC3E}">
        <p14:creationId xmlns:p14="http://schemas.microsoft.com/office/powerpoint/2010/main" val="1143613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0F4B6778-AF7F-4DF2-9149-B1FD58DA01FC}" type="slidenum">
              <a:rPr lang="pt-BR" altLang="pt-BR"/>
              <a:pPr/>
              <a:t>‹nº›</a:t>
            </a:fld>
            <a:endParaRPr lang="pt-BR" altLang="pt-BR"/>
          </a:p>
        </p:txBody>
      </p:sp>
    </p:spTree>
    <p:extLst>
      <p:ext uri="{BB962C8B-B14F-4D97-AF65-F5344CB8AC3E}">
        <p14:creationId xmlns:p14="http://schemas.microsoft.com/office/powerpoint/2010/main" val="414037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169C67B0-5B38-4C78-A07A-9836AF23ADBA}" type="slidenum">
              <a:rPr lang="pt-BR" altLang="pt-BR"/>
              <a:pPr/>
              <a:t>‹nº›</a:t>
            </a:fld>
            <a:endParaRPr lang="pt-BR" altLang="pt-BR"/>
          </a:p>
        </p:txBody>
      </p:sp>
    </p:spTree>
    <p:extLst>
      <p:ext uri="{BB962C8B-B14F-4D97-AF65-F5344CB8AC3E}">
        <p14:creationId xmlns:p14="http://schemas.microsoft.com/office/powerpoint/2010/main" val="246234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9FB23A5B-A1DD-49C2-B1A3-A5F6AEEC3BA5}" type="slidenum">
              <a:rPr lang="pt-BR" altLang="pt-BR"/>
              <a:pPr/>
              <a:t>‹nº›</a:t>
            </a:fld>
            <a:endParaRPr lang="pt-BR" altLang="pt-BR"/>
          </a:p>
        </p:txBody>
      </p:sp>
    </p:spTree>
    <p:extLst>
      <p:ext uri="{BB962C8B-B14F-4D97-AF65-F5344CB8AC3E}">
        <p14:creationId xmlns:p14="http://schemas.microsoft.com/office/powerpoint/2010/main" val="130148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15C65DB9-CB27-43CE-B178-852DB3506C14}" type="slidenum">
              <a:rPr lang="pt-BR" altLang="pt-BR"/>
              <a:pPr/>
              <a:t>‹nº›</a:t>
            </a:fld>
            <a:endParaRPr lang="pt-BR" altLang="pt-BR"/>
          </a:p>
        </p:txBody>
      </p:sp>
    </p:spTree>
    <p:extLst>
      <p:ext uri="{BB962C8B-B14F-4D97-AF65-F5344CB8AC3E}">
        <p14:creationId xmlns:p14="http://schemas.microsoft.com/office/powerpoint/2010/main" val="1636543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fld id="{393ED671-E271-479E-80FE-12BB3A3101E6}" type="slidenum">
              <a:rPr lang="pt-BR" altLang="pt-BR"/>
              <a:pPr/>
              <a:t>‹nº›</a:t>
            </a:fld>
            <a:endParaRPr lang="pt-BR" altLang="pt-BR"/>
          </a:p>
        </p:txBody>
      </p:sp>
    </p:spTree>
    <p:extLst>
      <p:ext uri="{BB962C8B-B14F-4D97-AF65-F5344CB8AC3E}">
        <p14:creationId xmlns:p14="http://schemas.microsoft.com/office/powerpoint/2010/main" val="418689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D6C6D99C-5306-4DFD-AEB9-8A9E88E1A384}" type="slidenum">
              <a:rPr lang="pt-BR" altLang="pt-BR"/>
              <a:pPr/>
              <a:t>‹nº›</a:t>
            </a:fld>
            <a:endParaRPr lang="pt-BR" altLang="pt-BR"/>
          </a:p>
        </p:txBody>
      </p:sp>
    </p:spTree>
    <p:extLst>
      <p:ext uri="{BB962C8B-B14F-4D97-AF65-F5344CB8AC3E}">
        <p14:creationId xmlns:p14="http://schemas.microsoft.com/office/powerpoint/2010/main" val="2413764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fld id="{3EF9F8A9-DAA1-4EF2-986A-F2EB12E5B0F8}" type="slidenum">
              <a:rPr lang="pt-BR" altLang="pt-BR"/>
              <a:pPr/>
              <a:t>‹nº›</a:t>
            </a:fld>
            <a:endParaRPr lang="pt-BR" altLang="pt-BR"/>
          </a:p>
        </p:txBody>
      </p:sp>
    </p:spTree>
    <p:extLst>
      <p:ext uri="{BB962C8B-B14F-4D97-AF65-F5344CB8AC3E}">
        <p14:creationId xmlns:p14="http://schemas.microsoft.com/office/powerpoint/2010/main" val="24044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fld id="{4C7DBAF5-C6BE-4736-A3EF-CECD2858183C}" type="slidenum">
              <a:rPr lang="pt-BR" altLang="pt-BR"/>
              <a:pPr/>
              <a:t>‹nº›</a:t>
            </a:fld>
            <a:endParaRPr lang="pt-BR" altLang="pt-BR"/>
          </a:p>
        </p:txBody>
      </p:sp>
    </p:spTree>
    <p:extLst>
      <p:ext uri="{BB962C8B-B14F-4D97-AF65-F5344CB8AC3E}">
        <p14:creationId xmlns:p14="http://schemas.microsoft.com/office/powerpoint/2010/main" val="131542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fld id="{4F342925-EC75-49BE-81E5-41BEB4AF94B3}" type="slidenum">
              <a:rPr lang="pt-BR" altLang="pt-BR"/>
              <a:pPr/>
              <a:t>‹nº›</a:t>
            </a:fld>
            <a:endParaRPr lang="pt-BR" altLang="pt-BR"/>
          </a:p>
        </p:txBody>
      </p:sp>
    </p:spTree>
    <p:extLst>
      <p:ext uri="{BB962C8B-B14F-4D97-AF65-F5344CB8AC3E}">
        <p14:creationId xmlns:p14="http://schemas.microsoft.com/office/powerpoint/2010/main" val="3217186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582856E6-663C-4E6F-8423-EB0F21036757}" type="slidenum">
              <a:rPr lang="pt-BR" altLang="pt-BR"/>
              <a:pPr/>
              <a:t>‹nº›</a:t>
            </a:fld>
            <a:endParaRPr lang="pt-BR" altLang="pt-BR"/>
          </a:p>
        </p:txBody>
      </p:sp>
    </p:spTree>
    <p:extLst>
      <p:ext uri="{BB962C8B-B14F-4D97-AF65-F5344CB8AC3E}">
        <p14:creationId xmlns:p14="http://schemas.microsoft.com/office/powerpoint/2010/main" val="1189465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fld id="{A81E799C-7296-43A9-AB29-DC7EA7F7DEE2}" type="slidenum">
              <a:rPr lang="pt-BR" altLang="pt-BR"/>
              <a:pPr/>
              <a:t>‹nº›</a:t>
            </a:fld>
            <a:endParaRPr lang="pt-BR" altLang="pt-BR"/>
          </a:p>
        </p:txBody>
      </p:sp>
    </p:spTree>
    <p:extLst>
      <p:ext uri="{BB962C8B-B14F-4D97-AF65-F5344CB8AC3E}">
        <p14:creationId xmlns:p14="http://schemas.microsoft.com/office/powerpoint/2010/main" val="50064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smtClean="0"/>
              <a:t>Clique para editar o estilo do título mestre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Berlin Sans FB Demi" pitchFamily="34" charset="0"/>
              </a:defRPr>
            </a:lvl1pPr>
          </a:lstStyle>
          <a:p>
            <a:pPr>
              <a:defRPr/>
            </a:pPr>
            <a:endParaRPr lang="pt-B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Berlin Sans FB Demi" pitchFamily="34" charset="0"/>
              </a:defRPr>
            </a:lvl1pPr>
          </a:lstStyle>
          <a:p>
            <a:pPr>
              <a:defRPr/>
            </a:pPr>
            <a:endParaRPr lang="pt-B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Berlin Sans FB Demi" panose="020E0802020502020306" pitchFamily="34" charset="0"/>
              </a:defRPr>
            </a:lvl1pPr>
          </a:lstStyle>
          <a:p>
            <a:fld id="{0A5A4ACD-BBFD-4908-AC65-0F6970D76B4F}" type="slidenum">
              <a:rPr lang="pt-BR" altLang="pt-BR"/>
              <a:pPr/>
              <a:t>‹nº›</a:t>
            </a:fld>
            <a:endParaRPr lang="pt-BR" altLang="pt-B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Berlin Sans FB Demi" pitchFamily="34" charset="0"/>
          <a:ea typeface="+mj-ea"/>
          <a:cs typeface="+mj-cs"/>
        </a:defRPr>
      </a:lvl1pPr>
      <a:lvl2pPr algn="ctr" rtl="0" eaLnBrk="0" fontAlgn="base" hangingPunct="0">
        <a:spcBef>
          <a:spcPct val="0"/>
        </a:spcBef>
        <a:spcAft>
          <a:spcPct val="0"/>
        </a:spcAft>
        <a:defRPr sz="4400">
          <a:solidFill>
            <a:schemeClr val="tx2"/>
          </a:solidFill>
          <a:latin typeface="Berlin Sans FB Demi" pitchFamily="34" charset="0"/>
        </a:defRPr>
      </a:lvl2pPr>
      <a:lvl3pPr algn="ctr" rtl="0" eaLnBrk="0" fontAlgn="base" hangingPunct="0">
        <a:spcBef>
          <a:spcPct val="0"/>
        </a:spcBef>
        <a:spcAft>
          <a:spcPct val="0"/>
        </a:spcAft>
        <a:defRPr sz="4400">
          <a:solidFill>
            <a:schemeClr val="tx2"/>
          </a:solidFill>
          <a:latin typeface="Berlin Sans FB Demi" pitchFamily="34" charset="0"/>
        </a:defRPr>
      </a:lvl3pPr>
      <a:lvl4pPr algn="ctr" rtl="0" eaLnBrk="0" fontAlgn="base" hangingPunct="0">
        <a:spcBef>
          <a:spcPct val="0"/>
        </a:spcBef>
        <a:spcAft>
          <a:spcPct val="0"/>
        </a:spcAft>
        <a:defRPr sz="4400">
          <a:solidFill>
            <a:schemeClr val="tx2"/>
          </a:solidFill>
          <a:latin typeface="Berlin Sans FB Demi" pitchFamily="34" charset="0"/>
        </a:defRPr>
      </a:lvl4pPr>
      <a:lvl5pPr algn="ctr" rtl="0" eaLnBrk="0" fontAlgn="base" hangingPunct="0">
        <a:spcBef>
          <a:spcPct val="0"/>
        </a:spcBef>
        <a:spcAft>
          <a:spcPct val="0"/>
        </a:spcAft>
        <a:defRPr sz="4400">
          <a:solidFill>
            <a:schemeClr val="tx2"/>
          </a:solidFill>
          <a:latin typeface="Berlin Sans FB Demi"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Berlin Sans FB Demi"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Berlin Sans FB Demi" pitchFamily="34" charset="0"/>
        </a:defRPr>
      </a:lvl2pPr>
      <a:lvl3pPr marL="1143000" indent="-228600" algn="l" rtl="0" eaLnBrk="0" fontAlgn="base" hangingPunct="0">
        <a:spcBef>
          <a:spcPct val="20000"/>
        </a:spcBef>
        <a:spcAft>
          <a:spcPct val="0"/>
        </a:spcAft>
        <a:buChar char="•"/>
        <a:defRPr sz="2400">
          <a:solidFill>
            <a:schemeClr val="tx1"/>
          </a:solidFill>
          <a:latin typeface="Berlin Sans FB Demi" pitchFamily="34" charset="0"/>
        </a:defRPr>
      </a:lvl3pPr>
      <a:lvl4pPr marL="1600200" indent="-228600" algn="l" rtl="0" eaLnBrk="0" fontAlgn="base" hangingPunct="0">
        <a:spcBef>
          <a:spcPct val="20000"/>
        </a:spcBef>
        <a:spcAft>
          <a:spcPct val="0"/>
        </a:spcAft>
        <a:buChar char="–"/>
        <a:defRPr sz="2000">
          <a:solidFill>
            <a:schemeClr val="tx1"/>
          </a:solidFill>
          <a:latin typeface="Berlin Sans FB Demi" pitchFamily="34" charset="0"/>
        </a:defRPr>
      </a:lvl4pPr>
      <a:lvl5pPr marL="2057400" indent="-228600" algn="l" rtl="0" eaLnBrk="0" fontAlgn="base" hangingPunct="0">
        <a:spcBef>
          <a:spcPct val="20000"/>
        </a:spcBef>
        <a:spcAft>
          <a:spcPct val="0"/>
        </a:spcAft>
        <a:buChar char="»"/>
        <a:defRPr sz="2000">
          <a:solidFill>
            <a:schemeClr val="tx1"/>
          </a:solidFill>
          <a:latin typeface="Berlin Sans FB Dem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Starting%20Over%20Again.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file:///D:\Dodo%202013\Dodo%20-%202013\APV%20-%20Capelania%20-%202013\Capelas%20-%202014\Imagens\persist&#234;ncia.jp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D:\Dodo%202013\Dodo%20-%202013\APV%20-%20Capelania%20-%202013\Capelas%20-%202014\Videos\A%20Era%20do%20Gelo%20-%20Esquilo.mp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D:\Dodo%202013\Dodo%20-%202013\APV%20-%20Capelania%20-%202013\Capelas%20-%202014\Imagens\Mousse%20de%20maracuja.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file:///D:\Dodo%202013\Dodo%20-%202013\APV%20-%20Capelania%20-%202013\Capelas%20-%202014\Imagens\jorge-paulo-lemann-bilionario-brasileiro-1360866450999_1024x768.jp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D:\Dodo%202013\Dodo%20-%202013\APV%20-%20Capelania%20-%202013\Capelas%20-%202014\Imagens\Starting%20Over%20Again%20(blank%20title).jp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file:///D:\Dodo%202013\Dodo%20-%202013\APV%20-%20Capelania%20-%202013\Capelas%20-%202014\Imagens\3310atualizado.jp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file:///D:\Dodo%202013\Dodo%20-%202013\APV%20-%20Capelania%20-%202013\Capelas%20-%202014\Imagens\compartilhe%20i.jpg"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file:///D:\Dodo%202013\Dodo%20-%202013\APV%20-%20Capelania%20-%202013\Capelas%20-%202014\Imagens\mochila-calcas-630x335%20(1).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file:///D:\Dodo%202013\Dodo%20-%202013\APV%20-%20Capelania%20-%202013\Capelas%20-%202014\Imagens\hd-wallpapers-hospitals-wallpaper-home-igreja-pentecostal-palavra-de-deus-tem-poder-1366x768-wallpaper.jpg" TargetMode="External"/><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Starting%20Over%20Again%20(blank%20title).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file:///D:\Dodo%202013\Dodo%20-%202013\APV%20-%20Capelania%20-%202013\Capelas%20-%202014\Imagens\Starting%20Over%20Again%20(blank%20title).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file:///D:\Dodo%202013\Dodo%20-%202013\APV%20-%20Capelania%20-%202013\Capelas%20-%202014\Imagens\exercicio%20para%20o%20cerebro.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269776" y="548680"/>
            <a:ext cx="8604448" cy="95410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Pastoral </a:t>
            </a: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Estudantil - APV</a:t>
            </a:r>
          </a:p>
          <a:p>
            <a:pPr algn="r">
              <a:defRPr/>
            </a:pPr>
            <a:r>
              <a:rPr lang="pt-BR" sz="2800" b="1" spc="50" dirty="0">
                <a:ln w="11430"/>
                <a:solidFill>
                  <a:srgbClr val="FF3300"/>
                </a:solidFill>
                <a:effectLst>
                  <a:glow rad="228600">
                    <a:schemeClr val="accent6">
                      <a:satMod val="175000"/>
                      <a:alpha val="40000"/>
                    </a:schemeClr>
                  </a:glow>
                  <a:outerShdw blurRad="76200" dist="50800" dir="5400000" algn="tl" rotWithShape="0">
                    <a:srgbClr val="000000">
                      <a:alpha val="65000"/>
                    </a:srgbClr>
                  </a:outerShdw>
                </a:effectLst>
                <a:latin typeface="Berlin Sans FB" pitchFamily="34" charset="0"/>
                <a:cs typeface="Calibri" pitchFamily="34" charset="0"/>
              </a:rPr>
              <a:t>Pr. Donizete Nobre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r:link="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323528" y="1988840"/>
            <a:ext cx="2502608" cy="830997"/>
          </a:xfrm>
          <a:prstGeom prst="rect">
            <a:avLst/>
          </a:prstGeom>
        </p:spPr>
        <p:txBody>
          <a:bodyPr wrap="none">
            <a:spAutoFit/>
          </a:bodyPr>
          <a:lstStyle/>
          <a:p>
            <a:pP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Persista!</a:t>
            </a:r>
            <a:endParaRPr lang="pt-B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 Era do Gelo - Esquilo.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3409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1979712" y="548680"/>
            <a:ext cx="5275803" cy="646331"/>
          </a:xfrm>
          <a:prstGeom prst="rect">
            <a:avLst/>
          </a:prstGeom>
        </p:spPr>
        <p:txBody>
          <a:bodyPr wrap="none">
            <a:spAutoFit/>
          </a:bodyPr>
          <a:lstStyle/>
          <a:p>
            <a:pP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O que aprendi, diz  Júlio:</a:t>
            </a:r>
            <a:endParaRPr lang="pt-BR" sz="3600" dirty="0"/>
          </a:p>
        </p:txBody>
      </p:sp>
      <p:sp>
        <p:nvSpPr>
          <p:cNvPr id="3" name="Retângulo 2"/>
          <p:cNvSpPr/>
          <p:nvPr/>
        </p:nvSpPr>
        <p:spPr>
          <a:xfrm>
            <a:off x="1187624" y="1979548"/>
            <a:ext cx="3034805"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1 - Persevere</a:t>
            </a:r>
            <a:endParaRPr lang="pt-BR" sz="4000" dirty="0"/>
          </a:p>
        </p:txBody>
      </p:sp>
      <p:sp>
        <p:nvSpPr>
          <p:cNvPr id="4" name="Retângulo 3"/>
          <p:cNvSpPr/>
          <p:nvPr/>
        </p:nvSpPr>
        <p:spPr>
          <a:xfrm>
            <a:off x="3275856" y="3212976"/>
            <a:ext cx="5575565"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2 - Use o Tempo a favor</a:t>
            </a:r>
            <a:endParaRPr lang="pt-BR" sz="4000" dirty="0"/>
          </a:p>
        </p:txBody>
      </p:sp>
      <p:sp>
        <p:nvSpPr>
          <p:cNvPr id="5" name="Retângulo 4"/>
          <p:cNvSpPr/>
          <p:nvPr/>
        </p:nvSpPr>
        <p:spPr>
          <a:xfrm>
            <a:off x="971600" y="5157192"/>
            <a:ext cx="4641014"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3 - Seja Adaptável :</a:t>
            </a:r>
            <a:endParaRPr lang="pt-BR" sz="4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6"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73025"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553968" y="5478323"/>
            <a:ext cx="3441968" cy="830997"/>
          </a:xfrm>
          <a:prstGeom prst="rect">
            <a:avLst/>
          </a:prstGeom>
        </p:spPr>
        <p:txBody>
          <a:bodyPr wrap="none">
            <a:spAutoFit/>
          </a:bodyPr>
          <a:lstStyle/>
          <a:p>
            <a:pP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Simplifique!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467544" y="5180999"/>
            <a:ext cx="7906464" cy="1200329"/>
          </a:xfrm>
          <a:prstGeom prst="rect">
            <a:avLst/>
          </a:prstGeom>
        </p:spPr>
        <p:txBody>
          <a:bodyPr>
            <a:spAutoFit/>
          </a:bodyPr>
          <a:lstStyle/>
          <a:p>
            <a:pP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Elimine irrelevâncias</a:t>
            </a:r>
          </a:p>
          <a:p>
            <a:pPr algn="r">
              <a:defRPr/>
            </a:pPr>
            <a:r>
              <a:rPr lang="pt-BR" sz="2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Mas saiba do que está abrindo mão</a:t>
            </a:r>
          </a:p>
        </p:txBody>
      </p:sp>
      <p:sp>
        <p:nvSpPr>
          <p:cNvPr id="3" name="Retângulo 2"/>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4" name="Retângulo 3"/>
          <p:cNvSpPr/>
          <p:nvPr/>
        </p:nvSpPr>
        <p:spPr>
          <a:xfrm>
            <a:off x="3995936" y="4437112"/>
            <a:ext cx="4700326" cy="646331"/>
          </a:xfrm>
          <a:prstGeom prst="rect">
            <a:avLst/>
          </a:prstGeom>
        </p:spPr>
        <p:txBody>
          <a:bodyPr wrap="none">
            <a:spAutoFit/>
          </a:bodyPr>
          <a:lstStyle/>
          <a:p>
            <a:pP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“Hasta </a:t>
            </a: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lá vista baby</a:t>
            </a: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t>
            </a: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3780437" y="4043173"/>
            <a:ext cx="4968027" cy="707886"/>
          </a:xfrm>
          <a:prstGeom prst="rect">
            <a:avLst/>
          </a:prstGeom>
        </p:spPr>
        <p:txBody>
          <a:bodyPr wrap="none">
            <a:spAutoFit/>
          </a:bodyPr>
          <a:lstStyle/>
          <a:p>
            <a:pPr algn="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Jorge Paulo </a:t>
            </a:r>
            <a:r>
              <a:rPr lang="pt-BR" sz="4000" b="1" dirty="0" err="1">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Lemann</a:t>
            </a:r>
            <a:endPar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p:txBody>
      </p:sp>
      <p:sp>
        <p:nvSpPr>
          <p:cNvPr id="5" name="Retângulo 4"/>
          <p:cNvSpPr/>
          <p:nvPr/>
        </p:nvSpPr>
        <p:spPr>
          <a:xfrm>
            <a:off x="323528" y="4817184"/>
            <a:ext cx="8496944" cy="1708160"/>
          </a:xfrm>
          <a:prstGeom prst="rect">
            <a:avLst/>
          </a:prstGeom>
        </p:spPr>
        <p:txBody>
          <a:bodyPr>
            <a:spAutoFit/>
          </a:bodyPr>
          <a:lstStyle/>
          <a:p>
            <a:pPr algn="r">
              <a:defRPr/>
            </a:pPr>
            <a:r>
              <a:rPr lang="pt-BR" sz="35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Aos 25 anos, quebrou sua </a:t>
            </a:r>
            <a:r>
              <a:rPr lang="pt-BR" sz="35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primeira empresa</a:t>
            </a:r>
            <a:r>
              <a:rPr lang="pt-BR" sz="35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  Aos 73, tornou-se o homem </a:t>
            </a:r>
          </a:p>
          <a:p>
            <a:pPr algn="r">
              <a:defRPr/>
            </a:pPr>
            <a:r>
              <a:rPr lang="pt-BR" sz="35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mais rico do Brasil.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tângulo 2"/>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4" name="Retângulo 3"/>
          <p:cNvSpPr/>
          <p:nvPr/>
        </p:nvSpPr>
        <p:spPr>
          <a:xfrm>
            <a:off x="2596940" y="560874"/>
            <a:ext cx="3950120"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Tenha Coragem!</a:t>
            </a:r>
            <a:endParaRPr lang="pt-BR"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611560" y="476672"/>
            <a:ext cx="3283271" cy="707886"/>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Renata </a:t>
            </a:r>
            <a:r>
              <a:rPr lang="pt-BR" sz="4000" b="1" dirty="0" err="1">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Bokel</a:t>
            </a:r>
            <a:endParaRPr lang="pt-BR" sz="4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467544" y="404664"/>
            <a:ext cx="5612434" cy="769441"/>
          </a:xfrm>
          <a:prstGeom prst="rect">
            <a:avLst/>
          </a:prstGeom>
        </p:spPr>
        <p:txBody>
          <a:bodyPr wrap="none">
            <a:spAutoFit/>
          </a:bodyPr>
          <a:lstStyle/>
          <a:p>
            <a:pP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Vire a </a:t>
            </a: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Chave </a:t>
            </a: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do digital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3960441" y="1988840"/>
            <a:ext cx="5004047" cy="2585323"/>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Começando </a:t>
            </a:r>
          </a:p>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Outra </a:t>
            </a:r>
          </a:p>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Vez</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3995936" y="5445224"/>
            <a:ext cx="4690708"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Trabalhe em Beta</a:t>
            </a:r>
            <a:endParaRPr lang="pt-BR" sz="4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485017" y="406405"/>
            <a:ext cx="6247223" cy="646331"/>
          </a:xfrm>
          <a:prstGeom prst="rect">
            <a:avLst/>
          </a:prstGeom>
        </p:spPr>
        <p:txBody>
          <a:bodyPr wrap="none">
            <a:spAutoFit/>
          </a:bodyPr>
          <a:lstStyle/>
          <a:p>
            <a:pP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É quase como ser </a:t>
            </a: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autodidata</a:t>
            </a:r>
            <a:endParaRPr lang="pt-BR"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r:link="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1115616" y="4542219"/>
            <a:ext cx="3621504" cy="830997"/>
          </a:xfrm>
          <a:prstGeom prst="rect">
            <a:avLst/>
          </a:prstGeom>
        </p:spPr>
        <p:txBody>
          <a:bodyPr wrap="none">
            <a:spAutoFit/>
          </a:bodyPr>
          <a:lstStyle/>
          <a:p>
            <a:pP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Compartilhe</a:t>
            </a:r>
            <a:endParaRPr lang="pt-BR" sz="4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r="29723"/>
          <a:stretch>
            <a:fillRect/>
          </a:stretch>
        </p:blipFill>
        <p:spPr bwMode="auto">
          <a:xfrm>
            <a:off x="0" y="-26988"/>
            <a:ext cx="9144000" cy="731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ângulo 3"/>
          <p:cNvSpPr/>
          <p:nvPr/>
        </p:nvSpPr>
        <p:spPr>
          <a:xfrm>
            <a:off x="107950" y="119063"/>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3897965" y="5930116"/>
            <a:ext cx="4562467" cy="523220"/>
          </a:xfrm>
          <a:prstGeom prst="rect">
            <a:avLst/>
          </a:prstGeom>
        </p:spPr>
        <p:txBody>
          <a:bodyPr wrap="none">
            <a:spAutoFit/>
          </a:bodyPr>
          <a:lstStyle/>
          <a:p>
            <a:pPr>
              <a:defRPr/>
            </a:pPr>
            <a:r>
              <a:rPr lang="pt-BR" sz="2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Improvisando uma mochila</a:t>
            </a:r>
            <a:endParaRPr lang="pt-BR"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2339752" y="548680"/>
            <a:ext cx="6449201" cy="646331"/>
          </a:xfrm>
          <a:prstGeom prst="rect">
            <a:avLst/>
          </a:prstGeom>
        </p:spPr>
        <p:txBody>
          <a:bodyPr wrap="none">
            <a:spAutoFit/>
          </a:bodyPr>
          <a:lstStyle/>
          <a:p>
            <a:pP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Mudando a pulseira do relógio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3" name="Retângulo 2"/>
          <p:cNvSpPr/>
          <p:nvPr/>
        </p:nvSpPr>
        <p:spPr>
          <a:xfrm>
            <a:off x="73025" y="47625"/>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4" name="Retângulo 3"/>
          <p:cNvSpPr/>
          <p:nvPr/>
        </p:nvSpPr>
        <p:spPr>
          <a:xfrm rot="403246">
            <a:off x="3101739" y="4863930"/>
            <a:ext cx="5837731" cy="1446550"/>
          </a:xfrm>
          <a:prstGeom prst="rect">
            <a:avLst/>
          </a:prstGeom>
          <a:noFill/>
        </p:spPr>
        <p:txBody>
          <a:bodyPr>
            <a:spAutoFit/>
            <a:scene3d>
              <a:camera prst="isometricOffAxis1Top">
                <a:rot lat="18600000" lon="18600000" rev="3600000"/>
              </a:camera>
              <a:lightRig rig="glow" dir="tl">
                <a:rot lat="0" lon="0" rev="5400000"/>
              </a:lightRig>
            </a:scene3d>
            <a:sp3d contourW="12700">
              <a:bevelT w="25400" h="25400"/>
              <a:contourClr>
                <a:schemeClr val="accent6">
                  <a:shade val="73000"/>
                </a:schemeClr>
              </a:contourClr>
            </a:sp3d>
          </a:bodyPr>
          <a:lstStyle/>
          <a:p>
            <a:pPr algn="ctr">
              <a:defRPr/>
            </a:pPr>
            <a:r>
              <a:rPr lang="pt-BR"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Sucesso!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r:link="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Retângulo 1"/>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4414956" y="2967335"/>
            <a:ext cx="4358886" cy="923330"/>
          </a:xfrm>
          <a:prstGeom prst="rect">
            <a:avLst/>
          </a:prstGeom>
          <a:noFill/>
        </p:spPr>
        <p:txBody>
          <a:bodyPr wrap="none">
            <a:spAutoFit/>
          </a:bodyPr>
          <a:lstStyle/>
          <a:p>
            <a:pPr algn="ctr">
              <a:defRPr/>
            </a:pPr>
            <a:r>
              <a:rPr lang="pt-BR" sz="5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Eclesiastes 7:8</a:t>
            </a:r>
          </a:p>
        </p:txBody>
      </p:sp>
      <p:sp>
        <p:nvSpPr>
          <p:cNvPr id="6" name="Retângulo 5"/>
          <p:cNvSpPr/>
          <p:nvPr/>
        </p:nvSpPr>
        <p:spPr>
          <a:xfrm>
            <a:off x="4462503" y="4509120"/>
            <a:ext cx="4254691" cy="1938992"/>
          </a:xfrm>
          <a:prstGeom prst="rect">
            <a:avLst/>
          </a:prstGeom>
          <a:noFill/>
        </p:spPr>
        <p:txBody>
          <a:bodyPr wrap="none">
            <a:spAutoFit/>
          </a:bodyPr>
          <a:lstStyle/>
          <a:p>
            <a:pPr algn="ct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O fim das coisas </a:t>
            </a:r>
          </a:p>
          <a:p>
            <a:pPr algn="ct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vale mais do </a:t>
            </a:r>
          </a:p>
          <a:p>
            <a:pPr algn="ctr">
              <a:defRPr/>
            </a:pPr>
            <a:r>
              <a:rPr lang="pt-BR" sz="40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que o seu começo.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6" name="Retângulo 5"/>
          <p:cNvSpPr/>
          <p:nvPr/>
        </p:nvSpPr>
        <p:spPr>
          <a:xfrm>
            <a:off x="450898" y="5301208"/>
            <a:ext cx="8232178" cy="830997"/>
          </a:xfrm>
          <a:prstGeom prst="rect">
            <a:avLst/>
          </a:prstGeom>
          <a:noFill/>
        </p:spPr>
        <p:txBody>
          <a:bodyPr>
            <a:spAutoFit/>
          </a:bodyPr>
          <a:lstStyle/>
          <a:p>
            <a:pPr algn="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Mude Suas Atitude Este Ano!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395537" y="116632"/>
            <a:ext cx="8208912" cy="6186309"/>
          </a:xfrm>
          <a:prstGeom prst="rect">
            <a:avLst/>
          </a:prstGeom>
        </p:spPr>
        <p:txBody>
          <a:bodyPr>
            <a:spAutoFit/>
          </a:bodyPr>
          <a:lstStyle/>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Não interessa  qual é a sua situação!</a:t>
            </a:r>
          </a:p>
          <a:p>
            <a:pPr algn="ct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 </a:t>
            </a: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ctr">
              <a:defRPr/>
            </a:pPr>
            <a:endPar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endParaRPr>
          </a:p>
          <a:p>
            <a:pPr algn="r">
              <a:defRPr/>
            </a:pPr>
            <a:r>
              <a:rPr lang="pt-BR" sz="36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Pare de dar desculpas...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r:link="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21599" y="2636912"/>
            <a:ext cx="8275022" cy="1569660"/>
          </a:xfrm>
          <a:prstGeom prst="rect">
            <a:avLst/>
          </a:prstGeom>
        </p:spPr>
        <p:txBody>
          <a:bodyPr wrap="none">
            <a:spAutoFit/>
          </a:bodyPr>
          <a:lstStyle/>
          <a:p>
            <a:pPr algn="ct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Atitudes: Para que o fim seja </a:t>
            </a:r>
          </a:p>
          <a:p>
            <a:pPr algn="ctr">
              <a:defRPr/>
            </a:pPr>
            <a:r>
              <a:rPr lang="pt-BR" sz="48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melhor que o começo</a:t>
            </a:r>
            <a:endParaRPr lang="pt-BR" sz="4800" dirty="0"/>
          </a:p>
        </p:txBody>
      </p:sp>
      <p:sp>
        <p:nvSpPr>
          <p:cNvPr id="5" name="Retângulo 4"/>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90488" y="46038"/>
            <a:ext cx="8963025" cy="6765925"/>
          </a:xfrm>
          <a:prstGeom prst="rect">
            <a:avLst/>
          </a:prstGeom>
          <a:noFill/>
          <a:ln w="203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pt-B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pt-BR" dirty="0">
              <a:latin typeface="Berlin Sans FB Demi" pitchFamily="34" charset="0"/>
            </a:endParaRPr>
          </a:p>
        </p:txBody>
      </p:sp>
      <p:sp>
        <p:nvSpPr>
          <p:cNvPr id="5" name="Retângulo 4"/>
          <p:cNvSpPr/>
          <p:nvPr/>
        </p:nvSpPr>
        <p:spPr>
          <a:xfrm>
            <a:off x="6342925" y="4027711"/>
            <a:ext cx="1901483"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Foque!</a:t>
            </a:r>
            <a:endParaRPr lang="pt-BR" sz="4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r:link="rId4"/>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403236" y="1003375"/>
            <a:ext cx="4528804" cy="769441"/>
          </a:xfrm>
          <a:prstGeom prst="rect">
            <a:avLst/>
          </a:prstGeom>
        </p:spPr>
        <p:txBody>
          <a:bodyPr wrap="none">
            <a:spAutoFit/>
          </a:bodyPr>
          <a:lstStyle/>
          <a:p>
            <a:pPr>
              <a:defRPr/>
            </a:pPr>
            <a:r>
              <a:rPr lang="pt-BR" sz="4400" b="1" dirty="0">
                <a:ln w="18415" cmpd="sng">
                  <a:solidFill>
                    <a:srgbClr val="FFFFFF"/>
                  </a:solidFill>
                  <a:prstDash val="solid"/>
                </a:ln>
                <a:solidFill>
                  <a:srgbClr val="FFFFFF"/>
                </a:solidFill>
                <a:effectLst>
                  <a:glow rad="228600">
                    <a:srgbClr val="CC0000"/>
                  </a:glow>
                  <a:outerShdw blurRad="63500" dir="3600000" algn="tl" rotWithShape="0">
                    <a:srgbClr val="000000">
                      <a:alpha val="70000"/>
                    </a:srgbClr>
                  </a:outerShdw>
                </a:effectLst>
                <a:latin typeface="Berlin Sans FB Demi" pitchFamily="34" charset="0"/>
              </a:rPr>
              <a:t>Exemplo de Foco:</a:t>
            </a:r>
            <a:endParaRPr lang="pt-BR" sz="4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tons-preto">
  <a:themeElements>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4tons-preto">
      <a:majorFont>
        <a:latin typeface="Trebuchet MS"/>
        <a:ea typeface=""/>
        <a:cs typeface=""/>
      </a:majorFont>
      <a:minorFont>
        <a:latin typeface="Trebuchet MS"/>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tons-pre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tons-pret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tons-pret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tons-pret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tons-pret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tons-pret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tons-pret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tons-pret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tons-pret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tons-pret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tons-pret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tons-pret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tons-preto 13">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4tons-preto</Template>
  <TotalTime>1871</TotalTime>
  <Words>1481</Words>
  <Application>Microsoft Office PowerPoint</Application>
  <PresentationFormat>Apresentação na tela (4:3)</PresentationFormat>
  <Paragraphs>113</Paragraphs>
  <Slides>29</Slides>
  <Notes>21</Notes>
  <HiddenSlides>0</HiddenSlides>
  <MMClips>1</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Trebuchet MS</vt:lpstr>
      <vt:lpstr>Arial</vt:lpstr>
      <vt:lpstr>Berlin Sans FB Demi</vt:lpstr>
      <vt:lpstr>4tons-preto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PE2014-C01-COMEÇANDO NOVAMENTE</dc:title>
  <dc:subject>PASTOR DE ESCOLA</dc:subject>
  <dc:creator>Pr. MARCELO AUGUSTO DE CARVALHO</dc:creator>
  <cp:keywords>www.4tons.com</cp:keywords>
  <dc:description>COMERCIO PROIBIDO. USO PESSOAL</dc:description>
  <cp:lastModifiedBy>pr. marcelo carvalho</cp:lastModifiedBy>
  <cp:revision>154</cp:revision>
  <dcterms:created xsi:type="dcterms:W3CDTF">2009-09-21T13:03:02Z</dcterms:created>
  <dcterms:modified xsi:type="dcterms:W3CDTF">2015-02-13T18:03:27Z</dcterms:modified>
  <cp:category>CAPELAS 2014;CAPELAS</cp:category>
</cp:coreProperties>
</file>