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4"/>
  </p:notesMasterIdLst>
  <p:sldIdLst>
    <p:sldId id="256" r:id="rId2"/>
    <p:sldId id="267" r:id="rId3"/>
    <p:sldId id="271" r:id="rId4"/>
    <p:sldId id="274" r:id="rId5"/>
    <p:sldId id="285" r:id="rId6"/>
    <p:sldId id="286" r:id="rId7"/>
    <p:sldId id="287" r:id="rId8"/>
    <p:sldId id="272" r:id="rId9"/>
    <p:sldId id="288" r:id="rId10"/>
    <p:sldId id="289" r:id="rId11"/>
    <p:sldId id="296" r:id="rId12"/>
    <p:sldId id="269" r:id="rId13"/>
    <p:sldId id="268" r:id="rId14"/>
    <p:sldId id="270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95" r:id="rId24"/>
    <p:sldId id="282" r:id="rId25"/>
    <p:sldId id="283" r:id="rId26"/>
    <p:sldId id="284" r:id="rId27"/>
    <p:sldId id="290" r:id="rId28"/>
    <p:sldId id="291" r:id="rId29"/>
    <p:sldId id="299" r:id="rId30"/>
    <p:sldId id="293" r:id="rId31"/>
    <p:sldId id="298" r:id="rId32"/>
    <p:sldId id="297" r:id="rId33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FFFF"/>
    <a:srgbClr val="000099"/>
    <a:srgbClr val="000066"/>
    <a:srgbClr val="00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3" autoAdjust="0"/>
    <p:restoredTop sz="68774" autoAdjust="0"/>
  </p:normalViewPr>
  <p:slideViewPr>
    <p:cSldViewPr>
      <p:cViewPr varScale="1">
        <p:scale>
          <a:sx n="51" d="100"/>
          <a:sy n="51" d="100"/>
        </p:scale>
        <p:origin x="145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E7238CF-1724-411A-AA14-3388EF2B2D03}" type="datetimeFigureOut">
              <a:rPr lang="pt-BR"/>
              <a:pPr>
                <a:defRPr/>
              </a:pPr>
              <a:t>23/02/2015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B6F89A-3607-4C22-AA3C-B8C867458AC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492759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t-BR" altLang="pt-BR" b="1" smtClean="0">
                <a:latin typeface="Berlin Sans FB Demi" panose="020E0802020502020306" pitchFamily="34" charset="0"/>
              </a:rPr>
              <a:t>www.4tons.com</a:t>
            </a:r>
          </a:p>
          <a:p>
            <a:pPr algn="ctr" eaLnBrk="1" hangingPunct="1"/>
            <a:r>
              <a:rPr lang="pt-BR" altLang="pt-BR" b="1" smtClean="0">
                <a:latin typeface="Berlin Sans FB Demi" panose="020E0802020502020306" pitchFamily="34" charset="0"/>
              </a:rPr>
              <a:t>Pr. Marcelo Augusto de Carvalho  </a:t>
            </a:r>
          </a:p>
          <a:p>
            <a:pPr algn="ctr" eaLnBrk="1" hangingPunct="1"/>
            <a:endParaRPr lang="pt-BR" altLang="pt-BR" b="1" smtClean="0">
              <a:latin typeface="Berlin Sans FB Demi" panose="020E0802020502020306" pitchFamily="34" charset="0"/>
            </a:endParaRPr>
          </a:p>
          <a:p>
            <a:pPr algn="ctr" eaLnBrk="1" hangingPunct="1"/>
            <a:endParaRPr lang="pt-BR" altLang="pt-BR" b="1" smtClean="0">
              <a:latin typeface="Berlin Sans FB Demi" panose="020E0802020502020306" pitchFamily="34" charset="0"/>
            </a:endParaRPr>
          </a:p>
          <a:p>
            <a:pPr eaLnBrk="1" hangingPunct="1"/>
            <a:r>
              <a:rPr lang="pt-BR" altLang="pt-BR" b="1" smtClean="0">
                <a:latin typeface="Berlin Sans FB Demi" panose="020E0802020502020306" pitchFamily="34" charset="0"/>
              </a:rPr>
              <a:t>Jacareí  8 de março de 2012.</a:t>
            </a:r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FC1DAECB-CE13-45B4-9039-78E6B4D7B848}" type="slidenum">
              <a:rPr lang="pt-BR" altLang="pt-BR"/>
              <a:pPr eaLnBrk="1" hangingPunct="1"/>
              <a:t>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06624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b="1" smtClean="0"/>
              <a:t>Leis que regulam os direitos dos sexos</a:t>
            </a:r>
          </a:p>
          <a:p>
            <a:r>
              <a:rPr lang="pt-BR" altLang="pt-BR" b="1" smtClean="0"/>
              <a:t>Uma oferta de emprego que indique qualquer preferência baseada no sexo</a:t>
            </a:r>
          </a:p>
          <a:p>
            <a:r>
              <a:rPr lang="pt-BR" altLang="pt-BR" b="1" smtClean="0"/>
              <a:t>Proceder a perguntas (orais ou escritas), em entrevistas para recrutamento nas empresas, sobre se as mulheres têm ou pensam ter filhos, ou ainda sobre outros aspectos das suas vidas privadas e familiares.</a:t>
            </a:r>
          </a:p>
          <a:p>
            <a:r>
              <a:rPr lang="pt-BR" altLang="pt-BR" b="1" smtClean="0"/>
              <a:t>A instituição de categorias profissionais reservadas, exclusivamente, para mulheres ou para homens.</a:t>
            </a:r>
          </a:p>
          <a:p>
            <a:r>
              <a:rPr lang="pt-BR" altLang="pt-BR" b="1" smtClean="0"/>
              <a:t>Despedir mulheres grávidas, puérperas ou lactantes sem parecer prévio da CITE (Comissão para a Igualdade no Trabalho e no Emprego)</a:t>
            </a:r>
          </a:p>
          <a:p>
            <a:r>
              <a:rPr lang="pt-BR" altLang="pt-BR" b="1" smtClean="0"/>
              <a:t>Pagar salários diferentes a quem tem a mesma categoria profissional, exerce as mesmas funções ou desempenha funções equivalentes.</a:t>
            </a:r>
          </a:p>
          <a:p>
            <a:r>
              <a:rPr lang="pt-BR" altLang="pt-BR" b="1" smtClean="0"/>
              <a:t>Impor, durante os períodos de gravidez, puerpério e aleitação, o desempenho de tarefas clinicamente desaconselháveis para a mulher ou para o nascituro.</a:t>
            </a:r>
          </a:p>
          <a:p>
            <a:r>
              <a:rPr lang="pt-BR" altLang="pt-BR" b="1" smtClean="0"/>
              <a:t>Proceder a descontos nos salários, em subsídios de refeição ou em prémio de assiduidade (ou outros), pelo exercício do direito à amamentação, à aleitação, a dispensa para consultas pré-natais ou sessões de preparação para o parto.</a:t>
            </a:r>
          </a:p>
          <a:p>
            <a:r>
              <a:rPr lang="pt-BR" altLang="pt-BR" b="1" smtClean="0"/>
              <a:t>Tentar impor a prestação de trabalho suplementar a mulheres grávidas ou com filhos com idade inferior a 10 meses.</a:t>
            </a:r>
          </a:p>
        </p:txBody>
      </p:sp>
      <p:sp>
        <p:nvSpPr>
          <p:cNvPr id="430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BABD86A5-6F3A-4444-B18D-0890E556688E}" type="slidenum">
              <a:rPr lang="pt-BR" altLang="pt-BR"/>
              <a:pPr eaLnBrk="1" hangingPunct="1"/>
              <a:t>10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10145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b="1" smtClean="0"/>
              <a:t>Uma oferta de emprego que indique qualquer preferência baseada no sexo</a:t>
            </a:r>
          </a:p>
          <a:p>
            <a:r>
              <a:rPr lang="pt-BR" altLang="pt-BR" b="1" smtClean="0"/>
              <a:t>Proceder a perguntas (orais ou escritas), em entrevistas para recrutamento nas empresas, sobre se as mulheres têm ou pensam ter filhos, ou ainda sobre outros aspectos das suas vidas privadas e familiares.</a:t>
            </a:r>
          </a:p>
          <a:p>
            <a:r>
              <a:rPr lang="pt-BR" altLang="pt-BR" b="1" smtClean="0"/>
              <a:t>A instituição de categorias profissionais reservadas, exclusivamente, para mulheres ou para homens.</a:t>
            </a:r>
          </a:p>
          <a:p>
            <a:r>
              <a:rPr lang="pt-BR" altLang="pt-BR" b="1" smtClean="0"/>
              <a:t>Despedir mulheres grávidas, puérperas ou lactantes sem parecer prévio da CITE (Comissão para a Igualdade no Trabalho e no Emprego)</a:t>
            </a:r>
          </a:p>
          <a:p>
            <a:r>
              <a:rPr lang="pt-BR" altLang="pt-BR" b="1" smtClean="0"/>
              <a:t>Pagar salários diferentes a quem tem a mesma categoria profissional, exerce as mesmas funções ou desempenha funções equivalentes.</a:t>
            </a:r>
          </a:p>
          <a:p>
            <a:r>
              <a:rPr lang="pt-BR" altLang="pt-BR" b="1" smtClean="0"/>
              <a:t>Impor, durante os períodos de gravidez, puerpério e aleitação, o desempenho de tarefas clinicamente desaconselháveis para a mulher ou para o nascituro.</a:t>
            </a:r>
          </a:p>
          <a:p>
            <a:r>
              <a:rPr lang="pt-BR" altLang="pt-BR" b="1" smtClean="0"/>
              <a:t>Proceder a descontos nos salários, em subsídios de refeição ou em prémio de assiduidade (ou outros), pelo exercício do direito à amamentação, à aleitação, a dispensa para consultas pré-natais ou sessões de preparação para o parto.</a:t>
            </a:r>
          </a:p>
          <a:p>
            <a:r>
              <a:rPr lang="pt-BR" altLang="pt-BR" b="1" smtClean="0"/>
              <a:t>Tentar impor a prestação de trabalho suplementar a mulheres grávidas ou com filhos com idade inferior a 10 meses.</a:t>
            </a:r>
          </a:p>
        </p:txBody>
      </p:sp>
      <p:sp>
        <p:nvSpPr>
          <p:cNvPr id="440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95F84598-A429-4A33-A90D-895335C7F637}" type="slidenum">
              <a:rPr lang="pt-BR" altLang="pt-BR"/>
              <a:pPr eaLnBrk="1" hangingPunct="1"/>
              <a:t>11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55725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450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D0CD774F-43D1-485D-95CB-0B364C7E38F9}" type="slidenum">
              <a:rPr lang="pt-BR" altLang="pt-BR"/>
              <a:pPr eaLnBrk="1" hangingPunct="1"/>
              <a:t>12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13813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b="1" u="sng" smtClean="0"/>
              <a:t>POR UMA NOVA PARTILHA</a:t>
            </a:r>
            <a:endParaRPr lang="pt-BR" altLang="pt-BR" smtClean="0"/>
          </a:p>
          <a:p>
            <a:r>
              <a:rPr lang="pt-BR" altLang="pt-BR" smtClean="0"/>
              <a:t>Uma grande parte dos direitos associados à maternidade e à paternidade podem ser exercidos pela mãe ou pelo pai, destacando-se:</a:t>
            </a:r>
          </a:p>
          <a:p>
            <a:r>
              <a:rPr lang="pt-BR" altLang="pt-BR" b="1" u="sng" smtClean="0"/>
              <a:t>A Licença de maternidade</a:t>
            </a:r>
            <a:endParaRPr lang="pt-BR" altLang="pt-BR" smtClean="0"/>
          </a:p>
          <a:p>
            <a:r>
              <a:rPr lang="pt-BR" altLang="pt-BR" smtClean="0"/>
              <a:t>pode, em determinadas situações, ser parcialmente gozada pelo pai, embora a mãe tenha sempre de gozar 6 semanas.</a:t>
            </a:r>
          </a:p>
          <a:p>
            <a:r>
              <a:rPr lang="pt-BR" altLang="pt-BR" b="1" u="sng" smtClean="0"/>
              <a:t>A dispensa para aleitação</a:t>
            </a:r>
            <a:endParaRPr lang="pt-BR" altLang="pt-BR" smtClean="0"/>
          </a:p>
          <a:p>
            <a:r>
              <a:rPr lang="pt-BR" altLang="pt-BR" smtClean="0"/>
              <a:t>pode, por decisão conjunta, ser requerida pela mãe ou pelo pai, nos mesmos termos do direito para amamentação e até o filho perfazer um ano de idade.</a:t>
            </a:r>
          </a:p>
          <a:p>
            <a:r>
              <a:rPr lang="pt-BR" altLang="pt-BR" b="1" u="sng" smtClean="0"/>
              <a:t>A licença parental para assistência a filho ou adoptado</a:t>
            </a:r>
            <a:endParaRPr lang="pt-BR" altLang="pt-BR" smtClean="0"/>
          </a:p>
          <a:p>
            <a:r>
              <a:rPr lang="pt-BR" altLang="pt-BR" smtClean="0"/>
              <a:t>pode, após comunicação feita com 30 dias de antecedência, ser exercida pelo pai, a seguir à licença da maternidade ou paternidade, sendo os primeiros 15 dias remunerados pela Segurança Social (em regime equiparado à licença por maternidade).</a:t>
            </a:r>
          </a:p>
        </p:txBody>
      </p:sp>
      <p:sp>
        <p:nvSpPr>
          <p:cNvPr id="460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8FD1AE78-B5E5-4241-8F2E-7FF042B6ACFB}" type="slidenum">
              <a:rPr lang="pt-BR" altLang="pt-BR"/>
              <a:pPr eaLnBrk="1" hangingPunct="1"/>
              <a:t>13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68930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471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1459B68C-E13E-420C-9044-72B33CD8193E}" type="slidenum">
              <a:rPr lang="pt-BR" altLang="pt-BR"/>
              <a:pPr eaLnBrk="1" hangingPunct="1"/>
              <a:t>14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90705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0309FBF3-1925-4A88-B5B5-AFE387222FDC}" type="slidenum">
              <a:rPr lang="pt-BR" altLang="pt-BR"/>
              <a:pPr eaLnBrk="1" hangingPunct="1"/>
              <a:t>15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17300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D5790F27-7C53-48AD-9E4A-DFB328D55F2A}" type="slidenum">
              <a:rPr lang="pt-BR" altLang="pt-BR"/>
              <a:pPr eaLnBrk="1" hangingPunct="1"/>
              <a:t>16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14947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501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F6DC95B6-C6B6-4C5B-A76D-4000D6F63691}" type="slidenum">
              <a:rPr lang="pt-BR" altLang="pt-BR"/>
              <a:pPr eaLnBrk="1" hangingPunct="1"/>
              <a:t>17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71847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512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BC6D06DE-645E-4945-AE15-DCB1D03EF1D0}" type="slidenum">
              <a:rPr lang="pt-BR" altLang="pt-BR"/>
              <a:pPr eaLnBrk="1" hangingPunct="1"/>
              <a:t>18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63353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522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8D57E94A-ABE4-4316-852C-C402EBF9A8C1}" type="slidenum">
              <a:rPr lang="pt-BR" altLang="pt-BR"/>
              <a:pPr eaLnBrk="1" hangingPunct="1"/>
              <a:t>19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7301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No dia 8 de março de 1857, foi organizada a primeira manifestação encabeçada por mulheres no mundo. Ocorrida numa fábrica têxtil em Nova York, elas reivindicavam redução da jornada de trabalho de 14 para 10 horas diárias e o direito à licença maternidade. A intervenção policial resultou na morte de 129 operárias queimadas, a maioria delas italianas e muitas de origem judia. A partir de 1975 foi definida a data de 8 de março pelas Nações Unidas como o Dia Internacional da Mulher.</a:t>
            </a:r>
          </a:p>
        </p:txBody>
      </p:sp>
      <p:sp>
        <p:nvSpPr>
          <p:cNvPr id="348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049DA537-2683-46C2-91CD-61EE55F2366C}" type="slidenum">
              <a:rPr lang="pt-BR" altLang="pt-BR"/>
              <a:pPr eaLnBrk="1" hangingPunct="1"/>
              <a:t>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69896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5AC764A9-AC58-4CF2-80C8-1926F3D82F26}" type="slidenum">
              <a:rPr lang="pt-BR" altLang="pt-BR"/>
              <a:pPr eaLnBrk="1" hangingPunct="1"/>
              <a:t>20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470157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542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9235305A-DE3D-4C4C-88E9-52634A007E9B}" type="slidenum">
              <a:rPr lang="pt-BR" altLang="pt-BR"/>
              <a:pPr eaLnBrk="1" hangingPunct="1"/>
              <a:t>21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95396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Modelo de corpo... E o que mais?</a:t>
            </a:r>
          </a:p>
        </p:txBody>
      </p:sp>
      <p:sp>
        <p:nvSpPr>
          <p:cNvPr id="553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162C1BEB-73A0-4A05-B36B-DD3EBF65068B}" type="slidenum">
              <a:rPr lang="pt-BR" altLang="pt-BR"/>
              <a:pPr eaLnBrk="1" hangingPunct="1"/>
              <a:t>22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105748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Poderosa.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Tenho tudo o que eu desejo!</a:t>
            </a:r>
          </a:p>
        </p:txBody>
      </p:sp>
      <p:sp>
        <p:nvSpPr>
          <p:cNvPr id="563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0D32AB5E-59BE-451C-B371-FCB26AB870D8}" type="slidenum">
              <a:rPr lang="pt-BR" altLang="pt-BR"/>
              <a:pPr eaLnBrk="1" hangingPunct="1"/>
              <a:t>23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952533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Sexualidade livre de qualquer impedimento social.</a:t>
            </a:r>
          </a:p>
        </p:txBody>
      </p:sp>
      <p:sp>
        <p:nvSpPr>
          <p:cNvPr id="573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7B90E89E-D56A-480E-A518-286E4DD9626C}" type="slidenum">
              <a:rPr lang="pt-BR" altLang="pt-BR"/>
              <a:pPr eaLnBrk="1" hangingPunct="1"/>
              <a:t>24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323187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AA8CCAAE-0E89-4711-967B-4F84DC39850A}" type="slidenum">
              <a:rPr lang="pt-BR" altLang="pt-BR"/>
              <a:pPr eaLnBrk="1" hangingPunct="1"/>
              <a:t>25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048059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3F04B481-68A5-400A-B089-C798FF457EDF}" type="slidenum">
              <a:rPr lang="pt-BR" altLang="pt-BR"/>
              <a:pPr eaLnBrk="1" hangingPunct="1"/>
              <a:t>26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118926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604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ED80C5E6-3608-4956-9E3A-F02E721D1985}" type="slidenum">
              <a:rPr lang="pt-BR" altLang="pt-BR"/>
              <a:pPr eaLnBrk="1" hangingPunct="1"/>
              <a:t>27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713994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614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15190DEF-DB75-4C47-ADB5-4C23AF947CC7}" type="slidenum">
              <a:rPr lang="pt-BR" altLang="pt-BR"/>
              <a:pPr eaLnBrk="1" hangingPunct="1"/>
              <a:t>28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30004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pt-BR" altLang="pt-BR" b="1" dirty="0" smtClean="0"/>
              <a:t>SENSIBILIDADE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LIONEL HITCHIE</a:t>
            </a:r>
            <a:r>
              <a:rPr lang="pt-BR" altLang="pt-BR" b="1" baseline="0" smtClean="0"/>
              <a:t> – BALLERINE GIRL</a:t>
            </a:r>
            <a:endParaRPr lang="pt-BR" altLang="pt-BR" b="1" dirty="0" smtClean="0"/>
          </a:p>
        </p:txBody>
      </p:sp>
      <p:sp>
        <p:nvSpPr>
          <p:cNvPr id="614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15190DEF-DB75-4C47-ADB5-4C23AF947CC7}" type="slidenum">
              <a:rPr lang="pt-BR" altLang="pt-BR"/>
              <a:pPr eaLnBrk="1" hangingPunct="1"/>
              <a:t>29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9518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CCE94475-AA29-454D-AA7B-9BF050AC7B04}" type="slidenum">
              <a:rPr lang="pt-BR" altLang="pt-BR"/>
              <a:pPr eaLnBrk="1" hangingPunct="1"/>
              <a:t>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128871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4FAAE727-555D-481A-8501-04627D6C36AC}" type="slidenum">
              <a:rPr lang="pt-BR" altLang="pt-BR"/>
              <a:pPr eaLnBrk="1" hangingPunct="1"/>
              <a:t>30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176147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pt-BR" altLang="pt-BR" b="1" dirty="0" smtClean="0"/>
              <a:t>HOMENAGEM</a:t>
            </a:r>
            <a:endParaRPr lang="pt-BR" altLang="pt-BR" b="1" dirty="0" smtClean="0"/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4FAAE727-555D-481A-8501-04627D6C36AC}" type="slidenum">
              <a:rPr lang="pt-BR" altLang="pt-BR"/>
              <a:pPr eaLnBrk="1" hangingPunct="1"/>
              <a:t>31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913193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Parabéns!!!</a:t>
            </a:r>
          </a:p>
        </p:txBody>
      </p:sp>
      <p:sp>
        <p:nvSpPr>
          <p:cNvPr id="634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CCF0D771-0C2E-494C-8682-53DCE2CE87B9}" type="slidenum">
              <a:rPr lang="pt-BR" altLang="pt-BR"/>
              <a:pPr eaLnBrk="1" hangingPunct="1"/>
              <a:t>32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10219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Mulher era PROPRIEDADE do homem.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Para ter valor ela precisava ter um homem em sua vida: PAI, MARIDO E UM FILHO HOMEM.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Casamento: não era ela quem escolhia o noivo, mas o PAI. O rapaz se encantava e combinava com o pai para se casarem. Ou o pai a oferecia a quem lhe interessava. Ex: Raquel e Lia.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Sociedade patriarcal: o marido, se tivesse muito dinheiro, poderia ter outras mulheres além dela, com a finalidade de gerar mais filhos.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Viuvez: se ficasse viúva, ela era dada a um cunhado, que geraria um filho para ela, e daria descendência ao irmão.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Não tinha direitos civis ou de propriedade, a menos que um parente homem a defendesse.</a:t>
            </a:r>
          </a:p>
        </p:txBody>
      </p:sp>
      <p:sp>
        <p:nvSpPr>
          <p:cNvPr id="368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146EA2C3-00E6-4885-ADC1-9F6597940E9C}" type="slidenum">
              <a:rPr lang="pt-BR" altLang="pt-BR"/>
              <a:pPr eaLnBrk="1" hangingPunct="1"/>
              <a:t>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98336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Valiam essas leis do AT. E mais algumas outras.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No TEMPLO DE ISRAEL: um pátio reservado para elas, numa ala inferior.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Adultério: se adulterasse, o marido poderia matá-la. Levava-a à praça ou à porta da cidade, os anciãos a julgavam, e a levavam a um penhasco. Dali o marido a empurrava para que morresse. Depois pegava a maior pedra que conseguia carregar e jogava sobre ela. Depois os demais convidados a apedrejavam até morrer!</a:t>
            </a:r>
          </a:p>
        </p:txBody>
      </p:sp>
      <p:sp>
        <p:nvSpPr>
          <p:cNvPr id="378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77476261-839E-46BE-80D8-DC0AFCFE7ED6}" type="slidenum">
              <a:rPr lang="pt-BR" altLang="pt-BR"/>
              <a:pPr eaLnBrk="1" hangingPunct="1"/>
              <a:t>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98378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Os padres decidiram: o homem não pode amar a mulher, tem que ter por ela apenas dó.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Beijos, abraços e carinhos eram proibidos. E se acontecessem, apenas dentro do quarto.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Todas as expressões naturais das brasileiras foram determinadas e purgadas.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As mulheres não poderiam falar com um homem em qualquer recinto social, e se tivessem visitantes, ela não poderia conversar com o marido nem mesmo na sala de estar. Só no quarto.</a:t>
            </a:r>
          </a:p>
        </p:txBody>
      </p:sp>
      <p:sp>
        <p:nvSpPr>
          <p:cNvPr id="389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E297DA6B-1F84-4CE7-A57D-2CFA53B07AF1}" type="slidenum">
              <a:rPr lang="pt-BR" altLang="pt-BR"/>
              <a:pPr eaLnBrk="1" hangingPunct="1"/>
              <a:t>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98570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389BBDF1-260E-4670-9F4C-29848925AA53}" type="slidenum">
              <a:rPr lang="pt-BR" altLang="pt-BR"/>
              <a:pPr eaLnBrk="1" hangingPunct="1"/>
              <a:t>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09257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b="1" smtClean="0"/>
              <a:t>Nos últimos cem anos, o papel representado pela mulher na sociedade cresceu vertiginosamente.</a:t>
            </a:r>
            <a:br>
              <a:rPr lang="pt-BR" altLang="pt-BR" b="1" smtClean="0"/>
            </a:br>
            <a:r>
              <a:rPr lang="pt-BR" altLang="pt-BR" b="1" smtClean="0"/>
              <a:t>De cada três famílias, uma é chefiada por mulher.</a:t>
            </a:r>
          </a:p>
          <a:p>
            <a:r>
              <a:rPr lang="pt-BR" altLang="pt-BR" b="1" smtClean="0"/>
              <a:t>A maior cidade do Brasil, São Paulo, já foi comandada por uma 2 mulheres. Luíza Herondina e Marta Suplicy. </a:t>
            </a:r>
          </a:p>
          <a:p>
            <a:r>
              <a:rPr lang="pt-BR" altLang="pt-BR" b="1" smtClean="0"/>
              <a:t>As mulheres representam mais da metade dos universitários brasileiros. Contudo, o salário feminino é 18% menor que o dos homens, em cargos similares.</a:t>
            </a:r>
            <a:br>
              <a:rPr lang="pt-BR" altLang="pt-BR" b="1" smtClean="0"/>
            </a:br>
            <a:r>
              <a:rPr lang="pt-BR" altLang="pt-BR" b="1" smtClean="0"/>
              <a:t>Biologicamente as mulheres não são iguais aos homens. </a:t>
            </a:r>
          </a:p>
          <a:p>
            <a:r>
              <a:rPr lang="pt-BR" altLang="pt-BR" b="1" smtClean="0"/>
              <a:t>Por isso, a luta pela igualdade está deixando de ser o foco principal. </a:t>
            </a:r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1762627C-7A69-4655-90E5-6BAB5B6D6586}" type="slidenum">
              <a:rPr lang="pt-BR" altLang="pt-BR"/>
              <a:pPr eaLnBrk="1" hangingPunct="1"/>
              <a:t>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18869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b="1" smtClean="0"/>
              <a:t>Na história do cinema já foram produzidos diversos filmes que tratam da temática feminina.</a:t>
            </a:r>
            <a:br>
              <a:rPr lang="pt-BR" altLang="pt-BR" b="1" smtClean="0"/>
            </a:br>
            <a:r>
              <a:rPr lang="pt-BR" altLang="pt-BR" b="1" smtClean="0"/>
              <a:t>A maioria ainda através do estereótipo bonita-objeto.</a:t>
            </a:r>
            <a:br>
              <a:rPr lang="pt-BR" altLang="pt-BR" b="1" smtClean="0"/>
            </a:br>
            <a:r>
              <a:rPr lang="pt-BR" altLang="pt-BR" b="1" smtClean="0"/>
              <a:t>Mas, a unanimidade é burra, como já disse Nelson Rodrigues, e algumas obras do cinema contam histórias de mulheres vitoriosas e independentes.</a:t>
            </a:r>
            <a:br>
              <a:rPr lang="pt-BR" altLang="pt-BR" b="1" smtClean="0"/>
            </a:br>
            <a:r>
              <a:rPr lang="pt-BR" altLang="pt-BR" b="1" smtClean="0"/>
              <a:t>''A Cor Púrpura'', que fez com que o talento de Whoopi Goldberg passasse a ser reconhecido mundialmente, conta a história de uma mulher que mesmo passando por várias dificuldades na vida não perde a dignidade e a perseverança em encontrar o filho que lhe foi tirado após o nascimento. A luta pela família, por um amor, pelo amor próprio enfim, estão em ''O Piano'', ''Pão e Tulipas'', ''Bagdad Café'', ''Adoráveis Mulheres'', ''Somente Elas'', entre muitos outros.</a:t>
            </a:r>
            <a:br>
              <a:rPr lang="pt-BR" altLang="pt-BR" b="1" smtClean="0"/>
            </a:br>
            <a:r>
              <a:rPr lang="pt-BR" altLang="pt-BR" b="1" smtClean="0"/>
              <a:t>Muitas mulheres, porém, reduziram-se ao padrão cultural estabelecido de se tornarem meros objetos de prazer. A mais famosa é o símbolo sexual Marilyn Monroe, que após representar vários papéis medíocres, fez com que loiras passassem a significar mulheres com Q.I. baixo.</a:t>
            </a:r>
          </a:p>
        </p:txBody>
      </p:sp>
      <p:sp>
        <p:nvSpPr>
          <p:cNvPr id="419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4F769F37-66A2-4AAB-90A0-5965B8C448E0}" type="slidenum">
              <a:rPr lang="pt-BR" altLang="pt-BR"/>
              <a:pPr eaLnBrk="1" hangingPunct="1"/>
              <a:t>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3700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B7A487-6637-4285-AABE-6818AEF46D9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84763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C9A45A-3FA4-418B-8BCB-BAA6839479B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43994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1763D1-C8C3-4481-8C2C-95CD8CA4C91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01874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62AC0-4E79-4E4A-8082-1BC8CFD29D9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02062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0D89C2-A6BB-44C9-9F85-5DBDF379E3E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22561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5743CD-1B62-42D3-8F3C-7BCF582CDBA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13655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C8A027-4DB1-4D58-B92D-E56C503D005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56751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A2E691-07CD-48CA-A4B6-77A1BC4F90D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87393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BA83A7-FCB2-4AA6-9DF2-BB0D6A44868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24169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1D97CF-EF96-4BDC-9625-BAC5DDC37D7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64501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BE9128-DEA2-48A5-9314-42AAE181616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81667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1DAEFCF-815D-40AC-9027-048FE030F0B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Users\Erick\Downloads\minnie_lilas800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Users\Erick\Downloads\mother-kissing-baby-wallpaper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Users\Marcelo\Downloads\amamenta&#231;&#227;o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Documents%20and%20Settings\marcelo.decarvalho\Meus%20documentos\Minhas%20imagens\Wilma-and-Betty-Wallpaper-the-flintstones-3739972-1024-768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Documents%20and%20Settings\marcelo.decarvalho\Meus%20documentos\Minhas%20imagens\Jane-Jetson-Wallpaper-the-jetsons-3739859-1024-768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Documents%20and%20Settings\marcelo.decarvalho\Meus%20documentos\Minhas%20imagens\penelope-charmosa-1295787119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Documents%20and%20Settings\marcelo.decarvalho\Meus%20documentos\Minhas%20imagens\wonder-woman-40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Users\Erick\Downloads\charlies-angels-pink-again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Users\Erick\Downloads\Mango%20Fall%20Collection%20%20Claudia%20Schiffer%201%201280X960%20Fashion%20Wallpaper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Documents%20and%20Settings\marcelo.decarvalho\Meus%20documentos\Minhas%20imagens\Marilyn_Monroe_004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Documents%20and%20Settings\marcelo.decarvalho\Meus%20documentos\Minhas%20imagens\ElizabethTaylor8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Documents%20and%20Settings\marcelo.decarvalho\Meus%20documentos\Minhas%20imagens\9347AnaCarolina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Users\Erick\Downloads\Liv-Tyler-liv-tyler-113206_1024_768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Users\Marcelo\Downloads\coroa-da-rainha-inglaterra-2057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Users\Marcelo\Downloads\maria%20natal.j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G:\IMAGENS%20C\Andrea-Parker-001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Users\Erick\Downloads\Womens_Day_34970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Users\Marcelo\Downloads\2533591825_c295063996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Users\Marcelo\Downloads\namoradeiras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Users\Marcelo\Downloads\charlize-theron-64302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Users\Marcelo\Downloads\mel&#227;o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42069" y="404664"/>
            <a:ext cx="8424936" cy="163121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4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</a:rPr>
              <a:t>Dia Internacional da Mulher</a:t>
            </a:r>
          </a:p>
          <a:p>
            <a:pPr algn="ctr">
              <a:defRPr/>
            </a:pPr>
            <a:r>
              <a:rPr lang="pt-BR" sz="28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</a:rPr>
              <a:t>Pastoral Estudantil - APV</a:t>
            </a:r>
          </a:p>
          <a:p>
            <a:pPr algn="ctr">
              <a:defRPr/>
            </a:pPr>
            <a:r>
              <a:rPr lang="pt-BR" sz="28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</a:rPr>
              <a:t>Pr. Marcelo Carvalho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328582"/>
            <a:ext cx="6408712" cy="61247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pt-BR" sz="2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erlin Sans FB Demi" pitchFamily="34" charset="0"/>
              </a:rPr>
              <a:t> Oferta de emprego baseada na preferência da sexualidade.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pt-BR" sz="2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erlin Sans FB Demi" pitchFamily="34" charset="0"/>
              </a:rPr>
              <a:t> Perguntas em recrutamento nas empresas, sobre se as mulheres têm ou pensam ter filhos, ou ainda </a:t>
            </a:r>
          </a:p>
          <a:p>
            <a:pPr>
              <a:defRPr/>
            </a:pPr>
            <a:r>
              <a:rPr lang="pt-BR" sz="2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erlin Sans FB Demi" pitchFamily="34" charset="0"/>
              </a:rPr>
              <a:t>sobre outros aspectos das suas </a:t>
            </a:r>
          </a:p>
          <a:p>
            <a:pPr>
              <a:defRPr/>
            </a:pPr>
            <a:r>
              <a:rPr lang="pt-BR" sz="2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erlin Sans FB Demi" pitchFamily="34" charset="0"/>
              </a:rPr>
              <a:t>vidas privadas e familiares.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pt-BR" sz="2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erlin Sans FB Demi" pitchFamily="34" charset="0"/>
              </a:rPr>
              <a:t> A instituição de categorias profissionais reservadas, exclusivamente, para </a:t>
            </a:r>
          </a:p>
          <a:p>
            <a:pPr>
              <a:defRPr/>
            </a:pPr>
            <a:r>
              <a:rPr lang="pt-BR" sz="2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erlin Sans FB Demi" pitchFamily="34" charset="0"/>
              </a:rPr>
              <a:t>mulheres ou para homens.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pt-BR" sz="2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erlin Sans FB Demi" pitchFamily="34" charset="0"/>
              </a:rPr>
              <a:t> Despedir mulheres grávidas, puérperas ou lactantes </a:t>
            </a:r>
          </a:p>
          <a:p>
            <a:pPr>
              <a:defRPr/>
            </a:pPr>
            <a:r>
              <a:rPr lang="pt-BR" sz="2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erlin Sans FB Demi" pitchFamily="34" charset="0"/>
              </a:rPr>
              <a:t>sem parecer prévio da CITE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39552" y="764704"/>
            <a:ext cx="5976664" cy="56323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pt-BR" sz="3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0099"/>
                </a:solidFill>
                <a:latin typeface="Berlin Sans FB Demi" pitchFamily="34" charset="0"/>
              </a:rPr>
              <a:t> Pagar salários diferentes a quem tem a mesma categoria profissional, exerce as mesmas funções ou desempenha funções equivalentes.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pt-BR" sz="3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0099"/>
                </a:solidFill>
                <a:latin typeface="Berlin Sans FB Demi" pitchFamily="34" charset="0"/>
              </a:rPr>
              <a:t> Impor, durante gravidez, puerpério e aleitação, o desempenho de tarefas clinicamente desaconselháveis para a mulher ou o nascituro. </a:t>
            </a:r>
          </a:p>
          <a:p>
            <a:pPr>
              <a:defRPr/>
            </a:pPr>
            <a:r>
              <a:rPr lang="pt-BR" sz="3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0099"/>
                </a:solidFill>
                <a:latin typeface="Berlin Sans FB Demi" pitchFamily="34" charset="0"/>
              </a:rPr>
              <a:t>E proceder a descontos nos </a:t>
            </a:r>
          </a:p>
          <a:p>
            <a:pPr>
              <a:defRPr/>
            </a:pPr>
            <a:r>
              <a:rPr lang="pt-BR" sz="3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0099"/>
                </a:solidFill>
                <a:latin typeface="Berlin Sans FB Demi" pitchFamily="34" charset="0"/>
              </a:rPr>
              <a:t>salários, por isto.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10724" y="5301208"/>
            <a:ext cx="842493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Direitos da Mulher Quando Mãe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4077072"/>
            <a:ext cx="8424936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1- Licença Maternidade</a:t>
            </a:r>
          </a:p>
          <a:p>
            <a:pPr>
              <a:defRPr/>
            </a:pP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2- Dispensa para Aleitação</a:t>
            </a:r>
          </a:p>
          <a:p>
            <a:pPr>
              <a:defRPr/>
            </a:pP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3-Licença Parental para assistência a filho ou adotado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332656"/>
            <a:ext cx="842493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Mulheres No Mundo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42069" y="836712"/>
            <a:ext cx="842493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Wilma </a:t>
            </a:r>
            <a:r>
              <a:rPr lang="pt-BR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Finstone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- moderna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5661248"/>
            <a:ext cx="842493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Jetson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- completa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332656"/>
            <a:ext cx="842493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Penélope Charmosa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332656"/>
            <a:ext cx="842493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Mulher Maravilha - forte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42069" y="5301208"/>
            <a:ext cx="842493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As Panteras - inteligente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332656"/>
            <a:ext cx="842493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Quando Surgiu o Dia?</a:t>
            </a:r>
          </a:p>
        </p:txBody>
      </p:sp>
      <p:pic>
        <p:nvPicPr>
          <p:cNvPr id="3076" name="Picture 5" descr="http://4.bp.blogspot.com/-pAP22WaVKyY/TXaj-xuI-YI/AAAAAAAAA3s/kq5K_EulpMQ/s1600/08_03_DIA_INTERNACIONAL_DA_MULH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25" y="2735263"/>
            <a:ext cx="523875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 descr="http://www.essaseoutras.com.br/wp-content/uploads/2011/02/dia-internacional-da-mulher-8-de-marco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417512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5373216"/>
            <a:ext cx="842493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Modelos Que O Mundo Coloca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632882"/>
            <a:ext cx="842493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Marilyn Monroe - desejável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560874"/>
            <a:ext cx="842493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Cleópatra – poderosa!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488866"/>
            <a:ext cx="842493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Ana Carolina - bissexualidade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560874"/>
            <a:ext cx="842493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Modelos Que Deus Te dá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332656"/>
            <a:ext cx="842493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Ester – bonita, missão, empatia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332656"/>
            <a:ext cx="842493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Rute – conseguir pela justiça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332656"/>
            <a:ext cx="842493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Maria – “</a:t>
            </a:r>
            <a:r>
              <a:rPr lang="pt-BR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Eis-me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aqui!”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pic>
        <p:nvPicPr>
          <p:cNvPr id="2" name="PE2014-C06-BALLERINA GIR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332656"/>
            <a:ext cx="83529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3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332656"/>
            <a:ext cx="842493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Exemplos de Desigualdades</a:t>
            </a:r>
          </a:p>
        </p:txBody>
      </p:sp>
      <p:pic>
        <p:nvPicPr>
          <p:cNvPr id="4100" name="Picture 2" descr="http://www.aduneb.com.br/uploads/fckeditor/image/8%20de%20mar%C3%A7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1341438"/>
            <a:ext cx="511492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560874"/>
            <a:ext cx="842493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 Mulher Será Você?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pic>
        <p:nvPicPr>
          <p:cNvPr id="2" name="PE2014-C06-8 DE MAR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7" y="260648"/>
            <a:ext cx="8448939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8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332656"/>
            <a:ext cx="842493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No Mundo Antigo - 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332656"/>
            <a:ext cx="842493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Nos Dias de Jesus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332656"/>
            <a:ext cx="842493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No Brasil Colônia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332656"/>
            <a:ext cx="842493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Hoje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9219" name="Retângulo 3"/>
          <p:cNvSpPr>
            <a:spLocks noChangeArrowheads="1"/>
          </p:cNvSpPr>
          <p:nvPr/>
        </p:nvSpPr>
        <p:spPr bwMode="auto">
          <a:xfrm>
            <a:off x="323850" y="404813"/>
            <a:ext cx="6119813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pt-BR" altLang="pt-BR" sz="3200">
                <a:latin typeface="Berlin Sans FB Demi" panose="020E0802020502020306" pitchFamily="34" charset="0"/>
              </a:rPr>
              <a:t> De cada três famílias, uma é chefiada por mulher.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pt-BR" altLang="pt-BR" sz="3200">
                <a:latin typeface="Berlin Sans FB Demi" panose="020E0802020502020306" pitchFamily="34" charset="0"/>
              </a:rPr>
              <a:t> O Brasil tem uma presidenta.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pt-BR" altLang="pt-BR" sz="3200">
                <a:latin typeface="Berlin Sans FB Demi" panose="020E0802020502020306" pitchFamily="34" charset="0"/>
              </a:rPr>
              <a:t> São mais da metade dos universitários.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pt-BR" altLang="pt-BR" sz="3200">
                <a:latin typeface="Berlin Sans FB Demi" panose="020E0802020502020306" pitchFamily="34" charset="0"/>
              </a:rPr>
              <a:t> Mas o salário feminino é 18% menor que o dos homens, em cargos similares.</a:t>
            </a:r>
            <a:br>
              <a:rPr lang="pt-BR" altLang="pt-BR" sz="3200">
                <a:latin typeface="Berlin Sans FB Demi" panose="020E0802020502020306" pitchFamily="34" charset="0"/>
              </a:rPr>
            </a:br>
            <a:r>
              <a:rPr lang="pt-BR" altLang="pt-BR" sz="3200">
                <a:latin typeface="Berlin Sans FB Demi" panose="020E0802020502020306" pitchFamily="34" charset="0"/>
              </a:rPr>
              <a:t>Biologicamente as mulheres não são iguais aos homens. Por isso, a luta pela igualdade está deixando de ser o foco principal.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332656"/>
            <a:ext cx="8424936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Cinema</a:t>
            </a:r>
          </a:p>
          <a:p>
            <a:pPr algn="ctr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Estereótipo da mulher </a:t>
            </a:r>
            <a:r>
              <a:rPr lang="pt-BR" sz="3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bonita-objeto</a:t>
            </a: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Ex: mulheres frutas</a:t>
            </a:r>
          </a:p>
          <a:p>
            <a:pPr algn="ctr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Filme A Cor Púrpura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1071</TotalTime>
  <Words>1342</Words>
  <Application>Microsoft Office PowerPoint</Application>
  <PresentationFormat>Apresentação na tela (4:3)</PresentationFormat>
  <Paragraphs>137</Paragraphs>
  <Slides>32</Slides>
  <Notes>32</Notes>
  <HiddenSlides>0</HiddenSlides>
  <MMClips>2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8" baseType="lpstr">
      <vt:lpstr>Berlin Sans FB</vt:lpstr>
      <vt:lpstr>Berlin Sans FB Demi</vt:lpstr>
      <vt:lpstr>Calibri</vt:lpstr>
      <vt:lpstr>Trebuchet MS</vt:lpstr>
      <vt:lpstr>Wingdings</vt:lpstr>
      <vt:lpstr>4tons-preto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PE2014-C06-DIA INTERNACIONAL DA MULHER</dc:title>
  <dc:subject>PASTOR DE ESCOLA</dc:subject>
  <dc:creator>Pr. MARCELO AUGUSTO DE CARVALHO</dc:creator>
  <cp:keywords>www.4tons.com</cp:keywords>
  <dc:description>COMÉRCIO PROIBIDO. USO PESSOAL</dc:description>
  <cp:lastModifiedBy>pr. marcelo carvalho</cp:lastModifiedBy>
  <cp:revision>162</cp:revision>
  <dcterms:created xsi:type="dcterms:W3CDTF">2009-09-20T23:13:24Z</dcterms:created>
  <dcterms:modified xsi:type="dcterms:W3CDTF">2015-02-23T20:00:30Z</dcterms:modified>
  <cp:category>CAPELAS 2014;CAPELAS 2012</cp:category>
</cp:coreProperties>
</file>