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3"/>
  </p:notesMasterIdLst>
  <p:sldIdLst>
    <p:sldId id="286" r:id="rId2"/>
    <p:sldId id="306" r:id="rId3"/>
    <p:sldId id="312" r:id="rId4"/>
    <p:sldId id="307" r:id="rId5"/>
    <p:sldId id="311" r:id="rId6"/>
    <p:sldId id="308" r:id="rId7"/>
    <p:sldId id="309" r:id="rId8"/>
    <p:sldId id="313" r:id="rId9"/>
    <p:sldId id="315" r:id="rId10"/>
    <p:sldId id="314" r:id="rId11"/>
    <p:sldId id="318" r:id="rId12"/>
    <p:sldId id="316" r:id="rId13"/>
    <p:sldId id="319" r:id="rId14"/>
    <p:sldId id="317" r:id="rId15"/>
    <p:sldId id="320" r:id="rId16"/>
    <p:sldId id="322" r:id="rId17"/>
    <p:sldId id="323" r:id="rId18"/>
    <p:sldId id="324" r:id="rId19"/>
    <p:sldId id="325" r:id="rId20"/>
    <p:sldId id="326" r:id="rId21"/>
    <p:sldId id="327" r:id="rId2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82554" autoAdjust="0"/>
  </p:normalViewPr>
  <p:slideViewPr>
    <p:cSldViewPr>
      <p:cViewPr varScale="1">
        <p:scale>
          <a:sx n="61" d="100"/>
          <a:sy n="61" d="100"/>
        </p:scale>
        <p:origin x="88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Berlin Sans FB Demi" pitchFamily="34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Berlin Sans FB Demi" pitchFamily="34" charset="0"/>
                <a:cs typeface="+mn-cs"/>
              </a:defRPr>
            </a:lvl1pPr>
          </a:lstStyle>
          <a:p>
            <a:pPr>
              <a:defRPr/>
            </a:pPr>
            <a:fld id="{E99110CF-D55A-4FF4-8953-D8DA4C164879}" type="datetimeFigureOut">
              <a:rPr lang="pt-BR"/>
              <a:pPr>
                <a:defRPr/>
              </a:pPr>
              <a:t>24/02/2015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dirty="0" smtClean="0"/>
              <a:t>Clique para editar os estilos do texto mestre</a:t>
            </a:r>
          </a:p>
          <a:p>
            <a:pPr lvl="1"/>
            <a:r>
              <a:rPr lang="pt-BR" noProof="0" dirty="0" smtClean="0"/>
              <a:t>Segundo nível</a:t>
            </a:r>
          </a:p>
          <a:p>
            <a:pPr lvl="2"/>
            <a:r>
              <a:rPr lang="pt-BR" noProof="0" dirty="0" smtClean="0"/>
              <a:t>Terceiro nível</a:t>
            </a:r>
          </a:p>
          <a:p>
            <a:pPr lvl="3"/>
            <a:r>
              <a:rPr lang="pt-BR" noProof="0" dirty="0" smtClean="0"/>
              <a:t>Quarto nível</a:t>
            </a:r>
          </a:p>
          <a:p>
            <a:pPr lvl="4"/>
            <a:r>
              <a:rPr lang="pt-BR" noProof="0" dirty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Berlin Sans FB Demi" pitchFamily="34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Berlin Sans FB Demi" panose="020E0802020502020306" pitchFamily="34" charset="0"/>
              </a:defRPr>
            </a:lvl1pPr>
          </a:lstStyle>
          <a:p>
            <a:fld id="{85445A53-15E7-4E5C-8798-CFFDA50B87C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305152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erlin Sans FB Dem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erlin Sans FB Dem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erlin Sans FB Dem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erlin Sans FB Dem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erlin Sans FB Dem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pt.wikipedia.org/wiki/Gladiadores" TargetMode="External"/><Relationship Id="rId3" Type="http://schemas.openxmlformats.org/officeDocument/2006/relationships/hyperlink" Target="http://pt.wikipedia.org/wiki/Latim" TargetMode="External"/><Relationship Id="rId7" Type="http://schemas.openxmlformats.org/officeDocument/2006/relationships/hyperlink" Target="http://pt.wikipedia.org/wiki/Roma_Antiga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pt.wikipedia.org/wiki/Circo" TargetMode="External"/><Relationship Id="rId5" Type="http://schemas.openxmlformats.org/officeDocument/2006/relationships/hyperlink" Target="http://pt.wikipedia.org/wiki/Jogos" TargetMode="External"/><Relationship Id="rId10" Type="http://schemas.openxmlformats.org/officeDocument/2006/relationships/hyperlink" Target="http://pt.wikipedia.org/wiki/Juvenal" TargetMode="External"/><Relationship Id="rId4" Type="http://schemas.openxmlformats.org/officeDocument/2006/relationships/hyperlink" Target="http://pt.wikipedia.org/wiki/P%C3%A3o" TargetMode="External"/><Relationship Id="rId9" Type="http://schemas.openxmlformats.org/officeDocument/2006/relationships/hyperlink" Target="http://pt.wikipedia.org/wiki/S%C3%A1tiras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topicos.estadao.com.br/estadio-mane-garrincha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topicos.estadao.com.br/copa-2014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pt-BR" altLang="pt-BR" b="1" smtClean="0"/>
              <a:t>www.4tons.com</a:t>
            </a:r>
          </a:p>
          <a:p>
            <a:pPr algn="ctr" eaLnBrk="1" hangingPunct="1">
              <a:spcBef>
                <a:spcPct val="0"/>
              </a:spcBef>
            </a:pPr>
            <a:r>
              <a:rPr lang="pt-BR" altLang="pt-BR" b="1" smtClean="0"/>
              <a:t>Pr. Marcelo Augusto de Carvalho</a:t>
            </a:r>
          </a:p>
          <a:p>
            <a:pPr eaLnBrk="1" hangingPunct="1">
              <a:spcBef>
                <a:spcPct val="0"/>
              </a:spcBef>
            </a:pPr>
            <a:endParaRPr lang="pt-BR" altLang="pt-BR" b="1" smtClean="0"/>
          </a:p>
          <a:p>
            <a:pPr eaLnBrk="1" hangingPunct="1">
              <a:spcBef>
                <a:spcPct val="0"/>
              </a:spcBef>
            </a:pPr>
            <a:endParaRPr lang="pt-BR" altLang="pt-BR" b="1" smtClean="0"/>
          </a:p>
        </p:txBody>
      </p:sp>
      <p:sp>
        <p:nvSpPr>
          <p:cNvPr id="245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154B513-6CC4-419C-91FD-98042D1132E1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1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343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b="1" smtClean="0"/>
              <a:t>1° A história nos ensina: O Coliseu Romano no centro de Roma era capaz de abrigar 50.000 pessoas quando construido, ampliado mais tarde para 90.000 pessoas, para a época uma estrutura assombrosa.</a:t>
            </a:r>
          </a:p>
          <a:p>
            <a:r>
              <a:rPr lang="pt-BR" altLang="pt-BR" b="1" smtClean="0"/>
              <a:t>Depois do curto reinado de Tito começar com vários meses de desastres, incluindo a erupção do Vesúvio, um incêndio em Roma e um surto de "peste", o mesmo imperador inaugurou o edifício com jogos pródigos que duraram </a:t>
            </a:r>
            <a:r>
              <a:rPr lang="pt-BR" altLang="pt-BR" b="1" u="sng" smtClean="0"/>
              <a:t>mais de cem dias</a:t>
            </a:r>
            <a:r>
              <a:rPr lang="pt-BR" altLang="pt-BR" b="1" smtClean="0"/>
              <a:t>, talvez para tentar </a:t>
            </a:r>
            <a:r>
              <a:rPr lang="pt-BR" altLang="pt-BR" b="1" u="sng" smtClean="0">
                <a:solidFill>
                  <a:srgbClr val="FF0000"/>
                </a:solidFill>
              </a:rPr>
              <a:t>apaziguar o público romano</a:t>
            </a:r>
            <a:r>
              <a:rPr lang="pt-BR" altLang="pt-BR" b="1" smtClean="0"/>
              <a:t> e os deuses. Nesses jogos de cem dias teriam ocorrido combates de gladiadores, "venationes", lutas de animais, execuções, batalhas navais, caçadas e outros divertimentos numa escala sem precedentes.</a:t>
            </a:r>
          </a:p>
        </p:txBody>
      </p:sp>
      <p:sp>
        <p:nvSpPr>
          <p:cNvPr id="337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D5E8125-C2D2-4068-A319-B73FF6D250C3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10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809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b="1" i="1" smtClean="0"/>
              <a:t>Panem et circenses</a:t>
            </a:r>
            <a:r>
              <a:rPr lang="pt-BR" altLang="pt-BR" b="1" smtClean="0"/>
              <a:t> [</a:t>
            </a:r>
            <a:r>
              <a:rPr lang="pt-BR" altLang="pt-BR" b="1" i="1" smtClean="0"/>
              <a:t>ludos</a:t>
            </a:r>
            <a:r>
              <a:rPr lang="pt-BR" altLang="pt-BR" b="1" smtClean="0"/>
              <a:t>] é a expressão </a:t>
            </a:r>
            <a:r>
              <a:rPr lang="pt-BR" altLang="pt-BR" b="1" smtClean="0">
                <a:hlinkClick r:id="rId3" tooltip="Latim"/>
              </a:rPr>
              <a:t>latina</a:t>
            </a:r>
            <a:r>
              <a:rPr lang="pt-BR" altLang="pt-BR" b="1" smtClean="0"/>
              <a:t> </a:t>
            </a:r>
            <a:r>
              <a:rPr lang="pt-BR" altLang="pt-BR" b="1" i="1" smtClean="0"/>
              <a:t>panis et circenses</a:t>
            </a:r>
            <a:r>
              <a:rPr lang="pt-BR" altLang="pt-BR" b="1" smtClean="0"/>
              <a:t> [</a:t>
            </a:r>
            <a:r>
              <a:rPr lang="pt-BR" altLang="pt-BR" b="1" i="1" smtClean="0"/>
              <a:t>ludi</a:t>
            </a:r>
            <a:r>
              <a:rPr lang="pt-BR" altLang="pt-BR" b="1" smtClean="0"/>
              <a:t>], que significa "</a:t>
            </a:r>
            <a:r>
              <a:rPr lang="pt-BR" altLang="pt-BR" b="1" smtClean="0">
                <a:hlinkClick r:id="rId4" tooltip="Pão"/>
              </a:rPr>
              <a:t>pão</a:t>
            </a:r>
            <a:r>
              <a:rPr lang="pt-BR" altLang="pt-BR" b="1" smtClean="0"/>
              <a:t> e </a:t>
            </a:r>
            <a:r>
              <a:rPr lang="pt-BR" altLang="pt-BR" b="1" smtClean="0">
                <a:hlinkClick r:id="rId5" tooltip="Jogos"/>
              </a:rPr>
              <a:t>jogos</a:t>
            </a:r>
            <a:r>
              <a:rPr lang="pt-BR" altLang="pt-BR" b="1" smtClean="0"/>
              <a:t> </a:t>
            </a:r>
            <a:r>
              <a:rPr lang="pt-BR" altLang="pt-BR" b="1" smtClean="0">
                <a:hlinkClick r:id="rId6" tooltip="Circo"/>
              </a:rPr>
              <a:t>circenses</a:t>
            </a:r>
            <a:r>
              <a:rPr lang="pt-BR" altLang="pt-BR" b="1" smtClean="0"/>
              <a:t>", mais popularmente citada como pão e circo. Esta foi uma política criada pelos </a:t>
            </a:r>
            <a:r>
              <a:rPr lang="pt-BR" altLang="pt-BR" b="1" smtClean="0">
                <a:hlinkClick r:id="rId7" tooltip="Roma Antiga"/>
              </a:rPr>
              <a:t>antigos romanos</a:t>
            </a:r>
            <a:r>
              <a:rPr lang="pt-BR" altLang="pt-BR" b="1" smtClean="0"/>
              <a:t>, que previa o provimento de comida e diversão ao povo, com o objetivo de diminuir a insatisfação popular contra os governantes.</a:t>
            </a:r>
          </a:p>
          <a:p>
            <a:r>
              <a:rPr lang="pt-BR" altLang="pt-BR" b="1" smtClean="0"/>
              <a:t>Espetáculos sangrentos, como os combates entre </a:t>
            </a:r>
            <a:r>
              <a:rPr lang="pt-BR" altLang="pt-BR" b="1" smtClean="0">
                <a:hlinkClick r:id="rId8" tooltip="Gladiadores"/>
              </a:rPr>
              <a:t>gladiadores</a:t>
            </a:r>
            <a:r>
              <a:rPr lang="pt-BR" altLang="pt-BR" b="1" smtClean="0"/>
              <a:t>, eram promovidos nos estádios para divertir a população; nesses estádios, </a:t>
            </a:r>
            <a:r>
              <a:rPr lang="pt-BR" altLang="pt-BR" b="1" smtClean="0">
                <a:hlinkClick r:id="rId4" tooltip="Pão"/>
              </a:rPr>
              <a:t>pão</a:t>
            </a:r>
            <a:r>
              <a:rPr lang="pt-BR" altLang="pt-BR" b="1" smtClean="0"/>
              <a:t> era distribuído gratuitamente.</a:t>
            </a:r>
          </a:p>
          <a:p>
            <a:r>
              <a:rPr lang="pt-BR" altLang="pt-BR" b="1" smtClean="0"/>
              <a:t>O custo desta política foi enorme, causando elevação de impostos e sufocando a economia do Império .</a:t>
            </a:r>
          </a:p>
          <a:p>
            <a:r>
              <a:rPr lang="pt-BR" altLang="pt-BR" b="1" smtClean="0"/>
              <a:t>A frase teria sua origem nas </a:t>
            </a:r>
            <a:r>
              <a:rPr lang="pt-BR" altLang="pt-BR" b="1" i="1" smtClean="0">
                <a:hlinkClick r:id="rId9" tooltip="Sátiras"/>
              </a:rPr>
              <a:t>Sátiras</a:t>
            </a:r>
            <a:r>
              <a:rPr lang="pt-BR" altLang="pt-BR" b="1" smtClean="0"/>
              <a:t> de </a:t>
            </a:r>
            <a:r>
              <a:rPr lang="pt-BR" altLang="pt-BR" b="1" smtClean="0">
                <a:hlinkClick r:id="rId10" tooltip="Juvenal"/>
              </a:rPr>
              <a:t>Juvenal</a:t>
            </a:r>
            <a:r>
              <a:rPr lang="pt-BR" altLang="pt-BR" b="1" smtClean="0"/>
              <a:t>, mais precisamente na décima.</a:t>
            </a:r>
          </a:p>
        </p:txBody>
      </p:sp>
      <p:sp>
        <p:nvSpPr>
          <p:cNvPr id="348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BF5FEE2-BCE4-472E-B415-ED1D9247FAFF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11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926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b="1" smtClean="0"/>
              <a:t>Os circos (10 Estádios nós já temos, agora só falto o pão).</a:t>
            </a:r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A181D98-5B09-4699-8476-9790DDE98DF9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12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407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b="1" smtClean="0"/>
              <a:t>O Estado de S.Paulo:</a:t>
            </a:r>
          </a:p>
          <a:p>
            <a:r>
              <a:rPr lang="pt-BR" altLang="pt-BR" b="1" smtClean="0"/>
              <a:t>BRASÍLIA - A reconstrução do Estádio Nacional </a:t>
            </a:r>
            <a:r>
              <a:rPr lang="pt-BR" altLang="pt-BR" b="1" smtClean="0">
                <a:hlinkClick r:id="rId3"/>
              </a:rPr>
              <a:t>Mané Garrincha</a:t>
            </a:r>
            <a:r>
              <a:rPr lang="pt-BR" altLang="pt-BR" b="1" smtClean="0"/>
              <a:t>, que atingirá a cifra de R$ 1,5 bilhão (previsão era de 696 milhões), será a mais cara das 12 arenas da </a:t>
            </a:r>
            <a:r>
              <a:rPr lang="pt-BR" altLang="pt-BR" b="1" smtClean="0">
                <a:hlinkClick r:id="rId4"/>
              </a:rPr>
              <a:t>Copa</a:t>
            </a:r>
            <a:r>
              <a:rPr lang="pt-BR" altLang="pt-BR" b="1" smtClean="0"/>
              <a:t>, não para de surpreender. (Apenas terá três jogos).</a:t>
            </a:r>
          </a:p>
          <a:p>
            <a:r>
              <a:rPr lang="pt-BR" altLang="pt-BR" b="1" smtClean="0"/>
              <a:t> A mais recente auditoria do Tribunal de Contas do DF, à qual o Estado teve acesso, constatou um prejuízo de R$ 72 milhões aos cofres públicos na cobertura do estádio, última fase da obra, prevista para ser inaugurada em 21 de abril. Isso corresponde a mais de 40% do custo da cobertura, orçada em R$ 173,9 milhões.</a:t>
            </a:r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36399E8-DE26-4AE2-948E-4E8730E6D50F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13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9367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b="1" smtClean="0"/>
              <a:t>Em um país que não tem dinheiro para educação e saúde, temos que ouvir do fenômeno Ronaldo a seguinte pérola:</a:t>
            </a:r>
          </a:p>
          <a:p>
            <a:r>
              <a:rPr lang="pt-BR" altLang="pt-BR" b="1" smtClean="0"/>
              <a:t>“Este é o momento de todos se unirem, inclusive a imprensa. O povo brasileiro não está preocupado com atraso (nas obras para o Mundial), o povo brasileiro precisa de alegria”.</a:t>
            </a:r>
          </a:p>
          <a:p>
            <a:r>
              <a:rPr lang="pt-BR" altLang="pt-BR" b="1" smtClean="0"/>
              <a:t>Acha que somos realmente idiotas e que a farra com o dinheiro público será relevada por causa da copa. </a:t>
            </a:r>
          </a:p>
          <a:p>
            <a:r>
              <a:rPr lang="pt-BR" altLang="pt-BR" b="1" smtClean="0"/>
              <a:t>Quem quer rir de barriga vazia!</a:t>
            </a:r>
          </a:p>
          <a:p>
            <a:r>
              <a:rPr lang="pt-BR" altLang="pt-BR" b="1" smtClean="0"/>
              <a:t>Todo o dinheiro que entra vai para o bolso dos patrocinadores e da imprensa, que fatura milhões com as transmissões.</a:t>
            </a:r>
          </a:p>
        </p:txBody>
      </p:sp>
      <p:sp>
        <p:nvSpPr>
          <p:cNvPr id="378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72C248B-A0EA-4533-A43E-7FC0FC28697A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14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9966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b="1" smtClean="0"/>
              <a:t>- Documentário fala sobre o que está por trás da copa.</a:t>
            </a:r>
          </a:p>
        </p:txBody>
      </p:sp>
      <p:sp>
        <p:nvSpPr>
          <p:cNvPr id="389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675DCC3-8CF9-4268-B633-9DC323ADD35E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15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604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pt-BR" b="1" dirty="0" smtClean="0"/>
              <a:t>O 2° Ponto: Será que o futebol não estaria chocando com o primeiro mandamento.</a:t>
            </a:r>
          </a:p>
          <a:p>
            <a:pPr marL="171450" indent="-171450">
              <a:buFontTx/>
              <a:buChar char="-"/>
              <a:defRPr/>
            </a:pPr>
            <a:r>
              <a:rPr lang="pt-BR" b="1" dirty="0" smtClean="0"/>
              <a:t>Um pouco de Sociologia:</a:t>
            </a:r>
          </a:p>
          <a:p>
            <a:pPr>
              <a:defRPr/>
            </a:pPr>
            <a:r>
              <a:rPr lang="pt-BR" b="1" dirty="0" smtClean="0"/>
              <a:t>       Podemos observar algumas semelhanças entre a religião e o futebol. </a:t>
            </a:r>
          </a:p>
          <a:p>
            <a:pPr>
              <a:defRPr/>
            </a:pPr>
            <a:r>
              <a:rPr lang="pt-BR" b="1" dirty="0" smtClean="0"/>
              <a:t>Observe: </a:t>
            </a:r>
          </a:p>
          <a:p>
            <a:pPr>
              <a:defRPr/>
            </a:pPr>
            <a:endParaRPr lang="pt-BR" b="1" dirty="0"/>
          </a:p>
        </p:txBody>
      </p:sp>
      <p:sp>
        <p:nvSpPr>
          <p:cNvPr id="399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1AE6059-2BA5-4CF9-8EF8-9B2EA0E4D82F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16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5587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b="1" smtClean="0"/>
              <a:t>O que levou esses homens a viver por um ideal ou seria mais adequado dizer morrer por eles?</a:t>
            </a:r>
          </a:p>
          <a:p>
            <a:r>
              <a:rPr lang="pt-BR" altLang="pt-BR" b="1" smtClean="0"/>
              <a:t> </a:t>
            </a:r>
          </a:p>
          <a:p>
            <a:r>
              <a:rPr lang="pt-BR" altLang="pt-BR" b="1" smtClean="0"/>
              <a:t>- o estádio vira uma catedral, onde os espectadores querem ver o triunfo da sua equipe, mas também vencer junto. </a:t>
            </a:r>
          </a:p>
        </p:txBody>
      </p:sp>
      <p:sp>
        <p:nvSpPr>
          <p:cNvPr id="409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8F0C9AC-E29A-49B6-9D22-5E4F9EED19BF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17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3148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b="1" smtClean="0"/>
              <a:t>Eles sentem fisicamente quando seu jogador é atingido por uma falta e assumem as reaçôes emocionais do jogo. Na admiraçao de seus espectadores, jogadores se transformam em idolos, essa veneraçao já ultrapassou o estágio heróico e</a:t>
            </a:r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1C9A129-539B-4FEF-B0D1-1CA089CDA75D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18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8875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b="1" smtClean="0"/>
              <a:t>Há torcedores que adoram seus jogadores como santos e fazem até hinos, em uma espécie de crença. Essas experiências de devoçao se transformam em praticas coletivas e gestos simbólicos, são apenas pessoas comuns que constroem a idéia de algo elevado.</a:t>
            </a:r>
          </a:p>
        </p:txBody>
      </p:sp>
      <p:sp>
        <p:nvSpPr>
          <p:cNvPr id="430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7DECCE1-CA6D-4FAC-9850-B0EF12AB8D0D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19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580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b="1" smtClean="0"/>
              <a:t>O que levou esses homens a viver por um ideal ou seria mais adequado dizer, morrer por esse ideal?</a:t>
            </a:r>
          </a:p>
          <a:p>
            <a:r>
              <a:rPr lang="pt-BR" altLang="pt-BR" b="1" smtClean="0"/>
              <a:t>Quando nós entendermos isso, vamos perceber que talvez estejamos torcendo para o time errado.</a:t>
            </a:r>
          </a:p>
          <a:p>
            <a:r>
              <a:rPr lang="pt-BR" altLang="pt-BR" b="1" smtClean="0"/>
              <a:t>E a final, o que futebol tem haver com Religião?</a:t>
            </a:r>
          </a:p>
        </p:txBody>
      </p:sp>
      <p:sp>
        <p:nvSpPr>
          <p:cNvPr id="256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382E24A-98A9-4FFE-9D6C-0E44FF739905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2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6522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b="1" smtClean="0"/>
              <a:t>- A grande verdade é que ninguém pode estar neutro, você sempre estará a favor de um e contra o outro.</a:t>
            </a:r>
          </a:p>
          <a:p>
            <a:r>
              <a:rPr lang="pt-BR" altLang="pt-BR" b="1" smtClean="0"/>
              <a:t>- A diferença principal desses dois times: Um grupo: Viveu para servir ; o outro grupo: Vive para Ser servido!</a:t>
            </a:r>
          </a:p>
        </p:txBody>
      </p:sp>
      <p:sp>
        <p:nvSpPr>
          <p:cNvPr id="440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3507E24-394E-4590-AF25-FCE705C292F4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20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4907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b="1" smtClean="0"/>
              <a:t>Escolha bem seu Time!</a:t>
            </a:r>
          </a:p>
        </p:txBody>
      </p:sp>
      <p:sp>
        <p:nvSpPr>
          <p:cNvPr id="450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1645635-413C-42B7-93FD-16C6991555BB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21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07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b="1" smtClean="0"/>
              <a:t>Muitos estão ansiosos por este evento! Por qual motivo?</a:t>
            </a:r>
          </a:p>
          <a:p>
            <a:r>
              <a:rPr lang="pt-BR" altLang="pt-BR" b="1" smtClean="0"/>
              <a:t>Copa do mundo, qual é o seu papel? Um evento para despertar ou reacender o amor ao futebol!</a:t>
            </a:r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8963E23-8F04-46E2-9691-8A8B5C39BA3A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3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706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b="1" smtClean="0"/>
              <a:t>Bem se alguém nunca te perguntou isso, pode ter a certeza que logo logo alguém vai perguntar, muito provavelmente vai ser um homem! </a:t>
            </a:r>
          </a:p>
          <a:p>
            <a:r>
              <a:rPr lang="pt-BR" altLang="pt-BR" b="1" smtClean="0"/>
              <a:t>Apesar de o futebol ter se popularizado muito entre as mulheres nos últimos anos, a grande massa de adeptos são os homens. Ainda que as mulheres tenham se contaminados com o vírus do futebol, os doentes por futebol são os homens.</a:t>
            </a:r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6B9D75-817E-4ECB-B437-B6FD40D42FEE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4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917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b="1" smtClean="0"/>
              <a:t>A maioria dos homens, crianças, Jovens, adultos e idosos. Tem já teve no mínimo admiração por algum clube.</a:t>
            </a:r>
          </a:p>
        </p:txBody>
      </p:sp>
      <p:sp>
        <p:nvSpPr>
          <p:cNvPr id="286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CAB6A70-EA3D-4C4A-8B25-B5C425DAD0D5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5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963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b="1" smtClean="0"/>
              <a:t>Não é por menos! A criança nem nasceu ainda e o pai já escolhe o time dela! Sem direito de escolha! Alguns já nascem na terceira divisão!!!</a:t>
            </a:r>
          </a:p>
        </p:txBody>
      </p:sp>
      <p:sp>
        <p:nvSpPr>
          <p:cNvPr id="297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0BB251F-82DA-4150-9D02-9DDCDD916C61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6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18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b="1" smtClean="0"/>
              <a:t>E mesmo que nunca tenham se dado bem no futebol! Escolheram um time e “dão a vida por ele”!</a:t>
            </a:r>
          </a:p>
        </p:txBody>
      </p:sp>
      <p:sp>
        <p:nvSpPr>
          <p:cNvPr id="307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7496743-5CDE-4E9F-AE1C-95B8AD19CD09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7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472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b="1" smtClean="0"/>
              <a:t>O que tem de errado gostar de Futebol?</a:t>
            </a:r>
          </a:p>
        </p:txBody>
      </p:sp>
      <p:sp>
        <p:nvSpPr>
          <p:cNvPr id="317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1A43640-6794-41DB-BD42-C654C56B64B1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8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961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b="1" smtClean="0"/>
              <a:t>Bem vou lhes ensinar duas coisas sobre futebol, e toda vez que você for se sentar para assistir a um jogo você vai se lembrar dessas duas coisas, então se, somente se você achar que vale a pena, assista! E não podemos fugir dessas duas situações quando assistimos!</a:t>
            </a:r>
          </a:p>
        </p:txBody>
      </p:sp>
      <p:sp>
        <p:nvSpPr>
          <p:cNvPr id="327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4045DC8-CE5D-45ED-B3D2-92326657F9DE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9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279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5A181B-3894-4FB3-BAD5-1A1948C842A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99319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08F2CD-1B18-4B8C-9BDB-651CEB6D9E3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12228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60F39B-5930-4E25-B020-2231BE4313E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4346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03E3B1-D885-4F2B-9F0D-8D5C4468222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04999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FD07E2-FF46-4E5E-B89F-FF8FEE6E3D5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82698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C9CE46-6650-4F14-8772-2649F2B53EF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07269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4CBBDA-0CFA-407D-B922-60D0295867F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33306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C81BE6-0D76-4675-B6A9-038E26EF75D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61797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78E298-39C7-400C-8F01-BF25B497485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87255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9BDDA6-C5DE-4F1E-91C2-6B1B3F2AADF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50171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7B4678-F260-4C24-9DC7-7518B3D30C8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19776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Berlin Sans FB Demi" pitchFamily="34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Berlin Sans FB Demi" pitchFamily="34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Berlin Sans FB Demi" panose="020E0802020502020306" pitchFamily="34" charset="0"/>
              </a:defRPr>
            </a:lvl1pPr>
          </a:lstStyle>
          <a:p>
            <a:fld id="{4052444B-1ACC-43BC-9F81-2DCD0468D924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 Dem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 Dem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 Dem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 Dem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 Dem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Berlin Sans FB Dem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Berlin Sans FB Dem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Berlin Sans FB Dem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Berlin Sans FB Dem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Berlin Sans FB Dem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Dodo%202014\Capelas%20-%202014\Copa%20do%20mundo\Imagens\ronaldo-laranja.pn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Documents\CAPELAS%202014\Nova%20pasta\PE2014-C20-15-COPA.mp4" TargetMode="External"/><Relationship Id="rId1" Type="http://schemas.microsoft.com/office/2007/relationships/media" Target="file:///D:\Documents\CAPELAS%202014\Nova%20pasta\PE2014-C20-15-COPA.mp4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Dodo%202014\Capelas%20-%202014\Copa%20do%20mundo\Imagens\Hinchada%20del%20Celtic%20FC%20Cantando%20'I%20just%20can't%20get%20enough'.mp4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Dodo%202014\Capelas%20-%202014\Copa%20do%20mundo\Imagens\!2%20homens%20e%20um%20segredo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Documents\CAPELAS%202014\Nova%20pasta\PE2014-C20-3-COPA.mp4" TargetMode="External"/><Relationship Id="rId1" Type="http://schemas.microsoft.com/office/2007/relationships/media" Target="file:///D:\Documents\CAPELAS%202014\Nova%20pasta\PE2014-C20-3-COPA.mp4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Dodo%202014\Capelas%20-%202014\Copa%20do%20mundo\Imagens\uefa-liga-dos-campeoes-wallpaper-12329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Dodo%202014\Capelas%20-%202014\Copa%20do%20mundo\Imagens\times_brasileiros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Dodo%202014\Capelas%20-%202014\Copa%20do%20mundo\Imagens\bebe%20s&#227;o%20paulino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Documents\CAPELAS%202014\Nova%20pasta\PE2014-C20-7-COPA.mp4" TargetMode="External"/><Relationship Id="rId1" Type="http://schemas.microsoft.com/office/2007/relationships/media" Target="file:///D:\Documents\CAPELAS%202014\Nova%20pasta\PE2014-C20-7-COPA.mp4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Dodo%202014\Capelas%20-%202014\Copa%20do%20mundo\Imagens\colec3a7c3a3o-post-it1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" y="4437112"/>
            <a:ext cx="8604448" cy="135421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 pitchFamily="34" charset="0"/>
                <a:cs typeface="+mn-cs"/>
              </a:rPr>
              <a:t>Copa Do Mundo</a:t>
            </a:r>
          </a:p>
          <a:p>
            <a:pPr algn="r">
              <a:defRPr/>
            </a:pPr>
            <a:r>
              <a:rPr lang="pt-BR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 pitchFamily="34" charset="0"/>
                <a:cs typeface="+mn-cs"/>
              </a:rPr>
              <a:t>Pr. Donizete Nobre - APV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51520" y="44624"/>
            <a:ext cx="61173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1° A História se repete...</a:t>
            </a:r>
            <a:endParaRPr lang="pt-BR" sz="4400" dirty="0">
              <a:cs typeface="+mn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424571" y="5899919"/>
            <a:ext cx="50177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...é só coincidência?</a:t>
            </a:r>
            <a:endParaRPr lang="pt-BR" sz="4400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771800" y="476672"/>
            <a:ext cx="36423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Pão e Circo</a:t>
            </a:r>
            <a:endParaRPr lang="pt-BR" sz="5400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95536" y="44624"/>
            <a:ext cx="431400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71 mil lugares</a:t>
            </a:r>
            <a:endParaRPr lang="pt-BR" sz="5400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5496" y="44624"/>
            <a:ext cx="9053512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“O povo brasileiro não está preocupado com atraso (nas obras para o Mundial), o povo brasileiro precisa de alegria”.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pic>
        <p:nvPicPr>
          <p:cNvPr id="3" name="PE2014-C20-15-COPA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8140"/>
            <a:ext cx="8305552" cy="622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55576" y="1340768"/>
            <a:ext cx="49904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2°- Êxodo 20:3  </a:t>
            </a:r>
            <a:endParaRPr lang="pt-BR" sz="5400" dirty="0">
              <a:cs typeface="+mn-cs"/>
            </a:endParaRPr>
          </a:p>
        </p:txBody>
      </p:sp>
      <p:sp>
        <p:nvSpPr>
          <p:cNvPr id="2" name="Chave esquerda 1"/>
          <p:cNvSpPr/>
          <p:nvPr/>
        </p:nvSpPr>
        <p:spPr>
          <a:xfrm>
            <a:off x="1979613" y="2708275"/>
            <a:ext cx="323850" cy="973138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" name="Chave direita 4"/>
          <p:cNvSpPr/>
          <p:nvPr/>
        </p:nvSpPr>
        <p:spPr>
          <a:xfrm>
            <a:off x="4713288" y="2725738"/>
            <a:ext cx="287337" cy="97155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115616" y="777478"/>
            <a:ext cx="554190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Estádio é a Igreja</a:t>
            </a:r>
            <a:endParaRPr lang="pt-BR" sz="5400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15715" y="5445224"/>
            <a:ext cx="731161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...assumem reações emocionais </a:t>
            </a:r>
          </a:p>
          <a:p>
            <a:pPr>
              <a:defRPr/>
            </a:pPr>
            <a:r>
              <a:rPr lang="pt-B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do jogador...</a:t>
            </a:r>
            <a:endParaRPr lang="pt-BR" sz="4000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10864" y="931367"/>
            <a:ext cx="47532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Fazem até hinos...</a:t>
            </a:r>
            <a:endParaRPr lang="pt-BR" sz="4400" dirty="0">
              <a:cs typeface="+mn-cs"/>
            </a:endParaRPr>
          </a:p>
        </p:txBody>
      </p:sp>
      <p:pic>
        <p:nvPicPr>
          <p:cNvPr id="2" name="Hinchada del Celtic FC Cantando 'I just can't get enough'.mp4">
            <a:hlinkClick r:id="" action="ppaction://media"/>
          </p:cNvPr>
          <p:cNvPicPr>
            <a:picLocks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 rot="1623826">
            <a:off x="4508287" y="2440329"/>
            <a:ext cx="3030545" cy="1715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115616" y="777478"/>
            <a:ext cx="37561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12  Homens </a:t>
            </a:r>
            <a:endParaRPr lang="pt-BR" sz="5400" dirty="0">
              <a:cs typeface="+mn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076056" y="4089846"/>
            <a:ext cx="33409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1   Segredo</a:t>
            </a:r>
            <a:endParaRPr lang="pt-BR" sz="5400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09343" y="4665910"/>
            <a:ext cx="37561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12  Homens </a:t>
            </a:r>
            <a:endParaRPr lang="pt-BR" sz="5400" dirty="0">
              <a:cs typeface="+mn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148561" y="5385990"/>
            <a:ext cx="31678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1 Segredo </a:t>
            </a:r>
            <a:endParaRPr lang="pt-BR" sz="5400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pic>
        <p:nvPicPr>
          <p:cNvPr id="2" name="PE2014-C20-3-COPA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5249"/>
            <a:ext cx="8136706" cy="6104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115616" y="777478"/>
            <a:ext cx="58993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Qual é o seu Time?</a:t>
            </a:r>
            <a:endParaRPr lang="pt-BR" sz="5400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21172" y="188640"/>
            <a:ext cx="80826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Liga Nacional ou Internacional!</a:t>
            </a:r>
            <a:endParaRPr lang="pt-BR" sz="4400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115616" y="777478"/>
            <a:ext cx="62696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Já nasce com time...</a:t>
            </a:r>
            <a:endParaRPr lang="pt-BR" sz="5400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pic>
        <p:nvPicPr>
          <p:cNvPr id="3" name="PE2014-C20-7-COPA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1202"/>
            <a:ext cx="8233544" cy="617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65334" y="5877272"/>
            <a:ext cx="78630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...mas e daí! Qual o problema?</a:t>
            </a:r>
            <a:endParaRPr lang="pt-BR" sz="4400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 rot="21434271">
            <a:off x="2335223" y="1820687"/>
            <a:ext cx="4469531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Lembre-se:</a:t>
            </a:r>
          </a:p>
          <a:p>
            <a:pPr>
              <a:defRPr/>
            </a:pPr>
            <a:endParaRPr lang="pt-BR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CC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  <a:cs typeface="+mn-cs"/>
            </a:endParaRPr>
          </a:p>
          <a:p>
            <a:pPr>
              <a:defRPr/>
            </a:pPr>
            <a:r>
              <a:rPr lang="pt-BR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2 Situações</a:t>
            </a:r>
            <a:endParaRPr lang="pt-BR" sz="6000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tons-preto">
  <a:themeElements>
    <a:clrScheme name="4tons-pre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tons-preto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tons-pre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1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4tons-preto</Template>
  <TotalTime>2811</TotalTime>
  <Words>914</Words>
  <Application>Microsoft Office PowerPoint</Application>
  <PresentationFormat>Apresentação na tela (4:3)</PresentationFormat>
  <Paragraphs>86</Paragraphs>
  <Slides>21</Slides>
  <Notes>21</Notes>
  <HiddenSlides>0</HiddenSlides>
  <MMClips>4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6" baseType="lpstr">
      <vt:lpstr>Arial</vt:lpstr>
      <vt:lpstr>Berlin Sans FB</vt:lpstr>
      <vt:lpstr>Berlin Sans FB Demi</vt:lpstr>
      <vt:lpstr>Trebuchet MS</vt:lpstr>
      <vt:lpstr>4tons-preto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Casa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PE2014-C20-COPA DO MUNDO</dc:title>
  <dc:subject>PASTOR DE ESCOLA</dc:subject>
  <dc:creator>Pr. MARCELO AUGUSTO DE CARVALHO</dc:creator>
  <cp:keywords>www.4tons.com</cp:keywords>
  <dc:description>COMERCIO PROIBIDO. USO PESSOAL</dc:description>
  <cp:lastModifiedBy>pr. marcelo carvalho</cp:lastModifiedBy>
  <cp:revision>171</cp:revision>
  <dcterms:created xsi:type="dcterms:W3CDTF">2009-09-21T13:03:02Z</dcterms:created>
  <dcterms:modified xsi:type="dcterms:W3CDTF">2015-02-24T12:55:23Z</dcterms:modified>
  <cp:category>CAPELAS</cp:category>
</cp:coreProperties>
</file>