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sldIdLst>
    <p:sldId id="286" r:id="rId2"/>
    <p:sldId id="319" r:id="rId3"/>
    <p:sldId id="287" r:id="rId4"/>
    <p:sldId id="257" r:id="rId5"/>
    <p:sldId id="288" r:id="rId6"/>
    <p:sldId id="289" r:id="rId7"/>
    <p:sldId id="290" r:id="rId8"/>
    <p:sldId id="292" r:id="rId9"/>
    <p:sldId id="295" r:id="rId10"/>
    <p:sldId id="297" r:id="rId11"/>
    <p:sldId id="298" r:id="rId12"/>
    <p:sldId id="293" r:id="rId13"/>
    <p:sldId id="294" r:id="rId14"/>
    <p:sldId id="299" r:id="rId15"/>
    <p:sldId id="301" r:id="rId16"/>
    <p:sldId id="304" r:id="rId17"/>
    <p:sldId id="305" r:id="rId18"/>
    <p:sldId id="306" r:id="rId19"/>
    <p:sldId id="309" r:id="rId20"/>
    <p:sldId id="310" r:id="rId21"/>
    <p:sldId id="307" r:id="rId22"/>
    <p:sldId id="308" r:id="rId23"/>
    <p:sldId id="311" r:id="rId24"/>
    <p:sldId id="302" r:id="rId25"/>
    <p:sldId id="303" r:id="rId26"/>
    <p:sldId id="300" r:id="rId27"/>
    <p:sldId id="312" r:id="rId28"/>
    <p:sldId id="313" r:id="rId29"/>
    <p:sldId id="314" r:id="rId30"/>
    <p:sldId id="315" r:id="rId31"/>
    <p:sldId id="316" r:id="rId32"/>
    <p:sldId id="317" r:id="rId33"/>
    <p:sldId id="318" r:id="rId3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rebuchet MS" panose="020B0603020202020204" pitchFamily="34" charset="0"/>
        <a:ea typeface="+mn-ea"/>
        <a:cs typeface="+mn-cs"/>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mn-cs"/>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mn-cs"/>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mn-cs"/>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57" autoAdjust="0"/>
  </p:normalViewPr>
  <p:slideViewPr>
    <p:cSldViewPr>
      <p:cViewPr varScale="1">
        <p:scale>
          <a:sx n="45" d="100"/>
          <a:sy n="45" d="100"/>
        </p:scale>
        <p:origin x="138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erlin Sans FB Demi" pitchFamily="34"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erlin Sans FB Demi" pitchFamily="34" charset="0"/>
              </a:defRPr>
            </a:lvl1pPr>
          </a:lstStyle>
          <a:p>
            <a:pPr>
              <a:defRPr/>
            </a:pPr>
            <a:fld id="{B28E06B8-74C5-49B8-B53D-58E0299DD57D}" type="datetimeFigureOut">
              <a:rPr lang="pt-BR"/>
              <a:pPr>
                <a:defRPr/>
              </a:pPr>
              <a:t>24/02/2015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dirty="0" smtClean="0"/>
              <a:t>Clique para editar os estilos do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erlin Sans FB Demi" pitchFamily="34"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Berlin Sans FB Demi" panose="020E0802020502020306" pitchFamily="34" charset="0"/>
              </a:defRPr>
            </a:lvl1pPr>
          </a:lstStyle>
          <a:p>
            <a:fld id="{A25C5C6A-F577-4A3C-B80F-728D36FBA479}" type="slidenum">
              <a:rPr lang="pt-BR" altLang="pt-BR"/>
              <a:pPr/>
              <a:t>‹nº›</a:t>
            </a:fld>
            <a:endParaRPr lang="pt-BR" altLang="pt-BR"/>
          </a:p>
        </p:txBody>
      </p:sp>
    </p:spTree>
    <p:extLst>
      <p:ext uri="{BB962C8B-B14F-4D97-AF65-F5344CB8AC3E}">
        <p14:creationId xmlns:p14="http://schemas.microsoft.com/office/powerpoint/2010/main" val="3612375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erlin Sans FB Dem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pt-BR" altLang="pt-BR" b="1" smtClean="0"/>
              <a:t>www.4tons.com</a:t>
            </a:r>
          </a:p>
          <a:p>
            <a:pPr algn="ctr" eaLnBrk="1" hangingPunct="1">
              <a:spcBef>
                <a:spcPct val="0"/>
              </a:spcBef>
            </a:pPr>
            <a:r>
              <a:rPr lang="pt-BR" altLang="pt-BR" b="1" smtClean="0"/>
              <a:t>Pr. Marcelo Augusto de Carvalho</a:t>
            </a:r>
          </a:p>
        </p:txBody>
      </p:sp>
      <p:sp>
        <p:nvSpPr>
          <p:cNvPr id="36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2709812-8B06-4297-B214-C0F344887C95}" type="slidenum">
              <a:rPr lang="pt-BR" altLang="pt-BR">
                <a:latin typeface="Berlin Sans FB Demi" panose="020E0802020502020306" pitchFamily="34" charset="0"/>
              </a:rPr>
              <a:pPr eaLnBrk="1" hangingPunct="1"/>
              <a:t>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04412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marL="171450" indent="-171450" algn="just">
              <a:buFontTx/>
              <a:buChar char="-"/>
              <a:defRPr/>
            </a:pPr>
            <a:r>
              <a:rPr lang="pt-BR" b="1" dirty="0" smtClean="0"/>
              <a:t>Os que separam é por que não aguentam mais, pagam o preço para sair do inferno que se tornou a casa, os dois são culpados, não existe parte inocente!</a:t>
            </a:r>
          </a:p>
          <a:p>
            <a:pPr marL="171450" indent="-171450" algn="just">
              <a:buFontTx/>
              <a:buChar char="-"/>
              <a:defRPr/>
            </a:pPr>
            <a:r>
              <a:rPr lang="pt-BR" b="1" dirty="0" smtClean="0"/>
              <a:t>Os que se toleram, estão com medo das consequências, do divórcio (filhos, pensão, cadeia, eis sogra, o pastor, o padre, </a:t>
            </a:r>
            <a:r>
              <a:rPr lang="pt-BR" b="1" dirty="0" err="1" smtClean="0"/>
              <a:t>etc</a:t>
            </a:r>
            <a:r>
              <a:rPr lang="pt-BR" b="1" dirty="0" smtClean="0"/>
              <a:t>). Vivem um faz de conta que estamos bem, as vezes nem dorme na mesma cama.</a:t>
            </a:r>
          </a:p>
          <a:p>
            <a:pPr marL="171450" indent="-171450" algn="just">
              <a:buFontTx/>
              <a:buChar char="-"/>
              <a:defRPr/>
            </a:pPr>
            <a:r>
              <a:rPr lang="pt-BR" b="1" dirty="0" smtClean="0"/>
              <a:t>Os que são felizes, seguiram a receita, os conselhos de Deus. Não é que não tem conflitos, tem, mas sabem lidar com eles. </a:t>
            </a:r>
            <a:endParaRPr lang="pt-BR" b="1" dirty="0"/>
          </a:p>
        </p:txBody>
      </p:sp>
      <p:sp>
        <p:nvSpPr>
          <p:cNvPr id="460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1F6C0065-CF04-425F-932F-3B9ABA17B081}" type="slidenum">
              <a:rPr lang="pt-BR" altLang="pt-BR">
                <a:latin typeface="Berlin Sans FB Demi" panose="020E0802020502020306" pitchFamily="34" charset="0"/>
              </a:rPr>
              <a:pPr eaLnBrk="1" hangingPunct="1"/>
              <a:t>10</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43695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 - Muito bem, para se dar bem no namoro, escolher a pessoa certa vamos á algumas dicas...</a:t>
            </a:r>
          </a:p>
          <a:p>
            <a:pPr marL="171450" indent="-171450" algn="just">
              <a:buFontTx/>
              <a:buChar char="-"/>
              <a:defRPr/>
            </a:pPr>
            <a:r>
              <a:rPr lang="pt-BR" b="1" dirty="0" smtClean="0"/>
              <a:t>1º Todo homem e toda mulher são iguais, há algumas variações de intensidade, mas ambos tem as mesmas </a:t>
            </a:r>
            <a:r>
              <a:rPr lang="pt-BR" b="1" dirty="0" err="1" smtClean="0"/>
              <a:t>caracteristicas</a:t>
            </a:r>
            <a:r>
              <a:rPr lang="pt-BR" b="1" dirty="0" smtClean="0"/>
              <a:t>.</a:t>
            </a:r>
          </a:p>
          <a:p>
            <a:pPr marL="171450" indent="-171450" algn="just">
              <a:buFontTx/>
              <a:buChar char="-"/>
              <a:defRPr/>
            </a:pPr>
            <a:r>
              <a:rPr lang="pt-BR" b="1" dirty="0" smtClean="0"/>
              <a:t>Agora, eles são </a:t>
            </a:r>
            <a:r>
              <a:rPr lang="pt-BR" b="1" dirty="0" err="1" smtClean="0"/>
              <a:t>grotescamentes</a:t>
            </a:r>
            <a:r>
              <a:rPr lang="pt-BR" b="1" dirty="0" smtClean="0"/>
              <a:t> diferentes um do outro, Homem e Mulher! </a:t>
            </a:r>
            <a:endParaRPr lang="pt-BR" b="1" dirty="0"/>
          </a:p>
        </p:txBody>
      </p:sp>
      <p:sp>
        <p:nvSpPr>
          <p:cNvPr id="471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C1A335E-C16B-4C19-9A90-68ECD3B2F70E}" type="slidenum">
              <a:rPr lang="pt-BR" altLang="pt-BR">
                <a:latin typeface="Berlin Sans FB Demi" panose="020E0802020502020306" pitchFamily="34" charset="0"/>
              </a:rPr>
              <a:pPr eaLnBrk="1" hangingPunct="1"/>
              <a:t>11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52285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marL="171450" indent="-171450" algn="just">
              <a:buFontTx/>
              <a:buChar char="-"/>
              <a:defRPr/>
            </a:pPr>
            <a:r>
              <a:rPr lang="pt-BR" b="1" dirty="0" smtClean="0"/>
              <a:t>Relacionamento para mulher, tem mais significado quando envolve pessoas.</a:t>
            </a:r>
          </a:p>
          <a:p>
            <a:pPr marL="171450" indent="-171450" algn="just">
              <a:buFontTx/>
              <a:buChar char="-"/>
              <a:defRPr/>
            </a:pPr>
            <a:r>
              <a:rPr lang="pt-BR" b="1" dirty="0" smtClean="0"/>
              <a:t>Para o homem, quando envolve coisas.</a:t>
            </a:r>
            <a:endParaRPr lang="pt-BR" b="1" dirty="0"/>
          </a:p>
        </p:txBody>
      </p:sp>
      <p:sp>
        <p:nvSpPr>
          <p:cNvPr id="481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EE21B05-7906-4451-A5BC-5EC225093A2C}" type="slidenum">
              <a:rPr lang="pt-BR" altLang="pt-BR">
                <a:latin typeface="Berlin Sans FB Demi" panose="020E0802020502020306" pitchFamily="34" charset="0"/>
              </a:rPr>
              <a:pPr eaLnBrk="1" hangingPunct="1"/>
              <a:t>12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736946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 Normalmente as mulheres, não gostam de ir aos shopping comprar, certo? Bem, depois de casadas acontece um fenômeno ainda não descoberto, que nas fazes da lua...(todas elas), elas adoram ir ao shopping, e quem ela que levar junto? O agora marido, que nunca foi </a:t>
            </a:r>
            <a:r>
              <a:rPr lang="pt-BR" b="1" dirty="0" err="1" smtClean="0"/>
              <a:t>fâ</a:t>
            </a:r>
            <a:r>
              <a:rPr lang="pt-BR" b="1" dirty="0" smtClean="0"/>
              <a:t>, a não ser para azarar as menininhas, tomar um sorvete e comprar algo “já em vista”. Agora casado, duro, quer ficar em casa, ou fazer outra coisa...</a:t>
            </a:r>
            <a:endParaRPr lang="pt-BR" b="1" dirty="0"/>
          </a:p>
        </p:txBody>
      </p:sp>
      <p:sp>
        <p:nvSpPr>
          <p:cNvPr id="49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A984E2D-3467-4178-929E-60B963B8FBC9}" type="slidenum">
              <a:rPr lang="pt-BR" altLang="pt-BR">
                <a:latin typeface="Berlin Sans FB Demi" panose="020E0802020502020306" pitchFamily="34" charset="0"/>
              </a:rPr>
              <a:pPr eaLnBrk="1" hangingPunct="1"/>
              <a:t>13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92970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endParaRPr lang="pt-BR" b="1" dirty="0"/>
          </a:p>
        </p:txBody>
      </p:sp>
      <p:sp>
        <p:nvSpPr>
          <p:cNvPr id="501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5D27416-5F09-470E-BFB3-63A999EB5FB2}" type="slidenum">
              <a:rPr lang="pt-BR" altLang="pt-BR">
                <a:latin typeface="Berlin Sans FB Demi" panose="020E0802020502020306" pitchFamily="34" charset="0"/>
              </a:rPr>
              <a:pPr eaLnBrk="1" hangingPunct="1"/>
              <a:t>14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7439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endParaRPr lang="pt-BR" b="1" dirty="0"/>
          </a:p>
        </p:txBody>
      </p:sp>
      <p:sp>
        <p:nvSpPr>
          <p:cNvPr id="512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FFFCB71A-9349-4B0F-9B66-650D0C306385}" type="slidenum">
              <a:rPr lang="pt-BR" altLang="pt-BR">
                <a:latin typeface="Berlin Sans FB Demi" panose="020E0802020502020306" pitchFamily="34" charset="0"/>
              </a:rPr>
              <a:pPr eaLnBrk="1" hangingPunct="1"/>
              <a:t>15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00471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Vejam bem homem é mais razão, não é só razão, ele também tem coração. E a mulher o contrário também é verdadeiro.</a:t>
            </a:r>
            <a:endParaRPr lang="pt-BR" b="1" dirty="0"/>
          </a:p>
        </p:txBody>
      </p:sp>
      <p:sp>
        <p:nvSpPr>
          <p:cNvPr id="522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FC9E1AC4-B457-4A73-82F0-527A853CD6B4}" type="slidenum">
              <a:rPr lang="pt-BR" altLang="pt-BR">
                <a:latin typeface="Berlin Sans FB Demi" panose="020E0802020502020306" pitchFamily="34" charset="0"/>
              </a:rPr>
              <a:pPr eaLnBrk="1" hangingPunct="1"/>
              <a:t>16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16046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No campo da visão: Quando vê uma mulher, ambos tem perspectivas diferentes.</a:t>
            </a:r>
          </a:p>
          <a:p>
            <a:pPr algn="just">
              <a:defRPr/>
            </a:pPr>
            <a:r>
              <a:rPr lang="pt-BR" b="1" dirty="0" smtClean="0"/>
              <a:t>Quanto ambos olham para um homem, as perspectivas também são diferentes.</a:t>
            </a:r>
          </a:p>
          <a:p>
            <a:pPr algn="just">
              <a:defRPr/>
            </a:pPr>
            <a:r>
              <a:rPr lang="pt-BR" b="1" dirty="0" smtClean="0"/>
              <a:t>A grande verdade é que ambos olham para o sexo oposto, fomos criados assim: </a:t>
            </a:r>
          </a:p>
          <a:p>
            <a:pPr algn="just">
              <a:defRPr/>
            </a:pPr>
            <a:r>
              <a:rPr lang="pt-BR" b="1" dirty="0" smtClean="0"/>
              <a:t>O campo visual mais amplo é a causa de a mulher raramente ser surpreendida observando um homem.</a:t>
            </a:r>
          </a:p>
          <a:p>
            <a:pPr algn="just">
              <a:defRPr/>
            </a:pPr>
            <a:r>
              <a:rPr lang="pt-BR" b="1" dirty="0" smtClean="0"/>
              <a:t>Ao contrário, é difícil encontrar um homem que nunca tenha sido acusado de "devorar com os olhos" o sexo oposto. Pesquisas na área sexual realizadas em vários países concluem que as mulheres observam os corpos masculinos tanto quanto os homens observam os delas - talvez até mais. No entanto, com sua visão periférica superior, raramente são apanhadas.</a:t>
            </a:r>
            <a:endParaRPr lang="pt-BR" b="1" dirty="0"/>
          </a:p>
        </p:txBody>
      </p:sp>
      <p:sp>
        <p:nvSpPr>
          <p:cNvPr id="532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6C9FC856-2959-4893-A5E2-851D26F29ECB}" type="slidenum">
              <a:rPr lang="pt-BR" altLang="pt-BR">
                <a:latin typeface="Berlin Sans FB Demi" panose="020E0802020502020306" pitchFamily="34" charset="0"/>
              </a:rPr>
              <a:pPr eaLnBrk="1" hangingPunct="1"/>
              <a:t>17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92794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Deus os fez assim! </a:t>
            </a:r>
          </a:p>
          <a:p>
            <a:pPr algn="just">
              <a:defRPr/>
            </a:pPr>
            <a:r>
              <a:rPr lang="pt-BR" b="1" dirty="0" smtClean="0"/>
              <a:t>O olho é uma extensão do cérebro situada do lado de fora do crânio. A retina e a parte de trás do globo ocular contêm cerca de 130 milhões de células em forma de bastão chamadas fotorreceptoras para processar o branco e o preto, enquanto</a:t>
            </a:r>
          </a:p>
          <a:p>
            <a:pPr algn="just">
              <a:defRPr/>
            </a:pPr>
            <a:r>
              <a:rPr lang="pt-BR" b="1" dirty="0" smtClean="0"/>
              <a:t>outros sete milhões de células em forma de cone processam as cores. O cromossomo X é o responsável por essas células. Como possui dois cromossomos X, a mulher tem uma variedade de cones maior que o homem, e isso se reflete na</a:t>
            </a:r>
          </a:p>
          <a:p>
            <a:pPr algn="just">
              <a:defRPr/>
            </a:pPr>
            <a:r>
              <a:rPr lang="pt-BR" b="1" dirty="0" smtClean="0"/>
              <a:t>maneira detalhada como descreve as cores. O homem nomeia as cores com palavras simples, como vermelho, azul e verde. A mulher fala de cinza-grafite, verde-água, azul-turquesa, cor de malva e verde-maçã.</a:t>
            </a:r>
            <a:endParaRPr lang="pt-BR" b="1" dirty="0"/>
          </a:p>
        </p:txBody>
      </p:sp>
      <p:sp>
        <p:nvSpPr>
          <p:cNvPr id="542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8F9661C7-8992-4588-9C8D-B7175B74730F}" type="slidenum">
              <a:rPr lang="pt-BR" altLang="pt-BR">
                <a:latin typeface="Berlin Sans FB Demi" panose="020E0802020502020306" pitchFamily="34" charset="0"/>
              </a:rPr>
              <a:pPr eaLnBrk="1" hangingPunct="1"/>
              <a:t>18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600824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 Encontro feminino!</a:t>
            </a:r>
            <a:endParaRPr lang="pt-BR" b="1" dirty="0"/>
          </a:p>
        </p:txBody>
      </p:sp>
      <p:sp>
        <p:nvSpPr>
          <p:cNvPr id="553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4CE8833E-698F-4F66-A23B-302F71BFB532}" type="slidenum">
              <a:rPr lang="pt-BR" altLang="pt-BR">
                <a:latin typeface="Berlin Sans FB Demi" panose="020E0802020502020306" pitchFamily="34" charset="0"/>
              </a:rPr>
              <a:pPr eaLnBrk="1" hangingPunct="1"/>
              <a:t>19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00437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Como se dar bem no namoro, e viver felizes para sempre! Esse é o sonho de todo ser humano.</a:t>
            </a:r>
          </a:p>
          <a:p>
            <a:endParaRPr lang="pt-BR" altLang="pt-BR" smtClean="0"/>
          </a:p>
        </p:txBody>
      </p:sp>
      <p:sp>
        <p:nvSpPr>
          <p:cNvPr id="378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C352CB0F-CC44-4C52-B1C6-21856642469B}" type="slidenum">
              <a:rPr lang="pt-BR" altLang="pt-BR">
                <a:latin typeface="Berlin Sans FB Demi" panose="020E0802020502020306" pitchFamily="34" charset="0"/>
              </a:rPr>
              <a:pPr eaLnBrk="1" hangingPunct="1"/>
              <a:t>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130246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 Quando chego em casa se perguntar para minha mulher o que achou da festa, ela é capaz de descrever cada pessoa, e as roupas que vestia, se ela me pergunta, posso dizer bonito vestido branco da noiva (supondo que era branco). Mas posso leva-la novamente ao local, dizer que horas chegamos, saímos, quem estava lá que eu conhecia se dei um oi para ele.  </a:t>
            </a:r>
            <a:endParaRPr lang="pt-BR" b="1" dirty="0"/>
          </a:p>
        </p:txBody>
      </p:sp>
      <p:sp>
        <p:nvSpPr>
          <p:cNvPr id="563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4647A561-F34F-461E-BEC0-3BB19B90FA1B}" type="slidenum">
              <a:rPr lang="pt-BR" altLang="pt-BR">
                <a:latin typeface="Berlin Sans FB Demi" panose="020E0802020502020306" pitchFamily="34" charset="0"/>
              </a:rPr>
              <a:pPr eaLnBrk="1" hangingPunct="1"/>
              <a:t>20</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330699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Mulher que se separa aos quarenta anos!</a:t>
            </a:r>
            <a:endParaRPr lang="pt-BR" b="1" dirty="0"/>
          </a:p>
        </p:txBody>
      </p:sp>
      <p:sp>
        <p:nvSpPr>
          <p:cNvPr id="573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C2A118A8-9E03-462E-BD53-8861A3A3FBF3}" type="slidenum">
              <a:rPr lang="pt-BR" altLang="pt-BR">
                <a:latin typeface="Berlin Sans FB Demi" panose="020E0802020502020306" pitchFamily="34" charset="0"/>
              </a:rPr>
              <a:pPr eaLnBrk="1" hangingPunct="1"/>
              <a:t>21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489906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Homem que se separa aos quarenta anos!</a:t>
            </a:r>
            <a:endParaRPr lang="pt-BR" b="1" dirty="0"/>
          </a:p>
        </p:txBody>
      </p:sp>
      <p:sp>
        <p:nvSpPr>
          <p:cNvPr id="583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760C0766-D374-4392-85E4-2DA30EDFA708}" type="slidenum">
              <a:rPr lang="pt-BR" altLang="pt-BR">
                <a:latin typeface="Berlin Sans FB Demi" panose="020E0802020502020306" pitchFamily="34" charset="0"/>
              </a:rPr>
              <a:pPr eaLnBrk="1" hangingPunct="1"/>
              <a:t>22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139525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nSpc>
                <a:spcPts val="3500"/>
              </a:lnSpc>
              <a:defRPr/>
            </a:pPr>
            <a:r>
              <a:rPr lang="pt-BR" b="1" dirty="0" smtClean="0">
                <a:solidFill>
                  <a:srgbClr val="572E2D"/>
                </a:solidFill>
                <a:latin typeface="Noteworthy Bold" charset="0"/>
                <a:ea typeface="Noteworthy Bold" charset="0"/>
                <a:cs typeface="Noteworthy Bold" charset="0"/>
                <a:sym typeface="Noteworthy Bold" charset="0"/>
              </a:rPr>
              <a:t>- Quem é mais </a:t>
            </a:r>
            <a:r>
              <a:rPr lang="pt-BR" b="1" dirty="0" err="1" smtClean="0">
                <a:solidFill>
                  <a:srgbClr val="572E2D"/>
                </a:solidFill>
                <a:latin typeface="Noteworthy Bold" charset="0"/>
                <a:ea typeface="Noteworthy Bold" charset="0"/>
                <a:cs typeface="Noteworthy Bold" charset="0"/>
                <a:sym typeface="Noteworthy Bold" charset="0"/>
              </a:rPr>
              <a:t>romantico</a:t>
            </a:r>
            <a:r>
              <a:rPr lang="pt-BR" b="1" dirty="0" smtClean="0">
                <a:solidFill>
                  <a:srgbClr val="572E2D"/>
                </a:solidFill>
                <a:latin typeface="Noteworthy Bold" charset="0"/>
                <a:ea typeface="Noteworthy Bold" charset="0"/>
                <a:cs typeface="Noteworthy Bold" charset="0"/>
                <a:sym typeface="Noteworthy Bold" charset="0"/>
              </a:rPr>
              <a:t> o Homem ou a Mulher? Vias de fato é que o homem é mais romântico, enquanto namoram, depois</a:t>
            </a:r>
          </a:p>
          <a:p>
            <a:pPr>
              <a:lnSpc>
                <a:spcPts val="3500"/>
              </a:lnSpc>
              <a:defRPr/>
            </a:pPr>
            <a:r>
              <a:rPr lang="pt-BR" b="1" dirty="0" smtClean="0">
                <a:solidFill>
                  <a:srgbClr val="572E2D"/>
                </a:solidFill>
                <a:latin typeface="Noteworthy Bold" charset="0"/>
                <a:ea typeface="Noteworthy Bold" charset="0"/>
                <a:cs typeface="Noteworthy Bold" charset="0"/>
                <a:sym typeface="Noteworthy Bold" charset="0"/>
              </a:rPr>
              <a:t>ROMÂNTICO, no namoro! Mistura de galã de cinema.</a:t>
            </a:r>
          </a:p>
          <a:p>
            <a:pPr>
              <a:lnSpc>
                <a:spcPts val="3500"/>
              </a:lnSpc>
              <a:defRPr/>
            </a:pPr>
            <a:r>
              <a:rPr lang="pt-BR" b="1" dirty="0" smtClean="0">
                <a:solidFill>
                  <a:srgbClr val="572E2D"/>
                </a:solidFill>
                <a:latin typeface="Noteworthy Bold" charset="0"/>
                <a:ea typeface="Noteworthy Bold" charset="0"/>
                <a:cs typeface="Noteworthy Bold" charset="0"/>
                <a:sym typeface="Noteworthy Bold" charset="0"/>
              </a:rPr>
              <a:t>Sofisticado, charmoso, atencioso, interessado. Um desejo é uma ordem!</a:t>
            </a:r>
          </a:p>
          <a:p>
            <a:pPr>
              <a:lnSpc>
                <a:spcPts val="3500"/>
              </a:lnSpc>
              <a:defRPr/>
            </a:pPr>
            <a:endParaRPr lang="pt-BR" b="1" dirty="0" smtClean="0">
              <a:solidFill>
                <a:srgbClr val="572E2D"/>
              </a:solidFill>
              <a:latin typeface="Noteworthy Bold" charset="0"/>
              <a:ea typeface="Noteworthy Bold" charset="0"/>
              <a:cs typeface="Noteworthy Bold" charset="0"/>
              <a:sym typeface="Noteworthy Bold" charset="0"/>
            </a:endParaRPr>
          </a:p>
          <a:p>
            <a:pPr>
              <a:lnSpc>
                <a:spcPts val="3500"/>
              </a:lnSpc>
              <a:defRPr/>
            </a:pPr>
            <a:r>
              <a:rPr lang="pt-BR" b="1" dirty="0" smtClean="0">
                <a:solidFill>
                  <a:srgbClr val="572E2D"/>
                </a:solidFill>
                <a:latin typeface="Noteworthy Bold" charset="0"/>
                <a:ea typeface="Noteworthy Bold" charset="0"/>
                <a:cs typeface="Noteworthy Bold" charset="0"/>
                <a:sym typeface="Noteworthy Bold" charset="0"/>
              </a:rPr>
              <a:t>MAS após o namoro! Um transformação que a mulher não compreende. Um egoísta aparece. </a:t>
            </a:r>
          </a:p>
          <a:p>
            <a:pPr>
              <a:lnSpc>
                <a:spcPts val="3500"/>
              </a:lnSpc>
              <a:defRPr/>
            </a:pPr>
            <a:endParaRPr lang="pt-BR" b="1" dirty="0" smtClean="0">
              <a:solidFill>
                <a:srgbClr val="572E2D"/>
              </a:solidFill>
              <a:latin typeface="Noteworthy Bold" charset="0"/>
              <a:ea typeface="Noteworthy Bold" charset="0"/>
              <a:cs typeface="Noteworthy Bold" charset="0"/>
              <a:sym typeface="Noteworthy Bold" charset="0"/>
            </a:endParaRPr>
          </a:p>
          <a:p>
            <a:pPr>
              <a:lnSpc>
                <a:spcPts val="3500"/>
              </a:lnSpc>
              <a:defRPr/>
            </a:pPr>
            <a:r>
              <a:rPr lang="pt-BR" b="1" dirty="0" smtClean="0">
                <a:solidFill>
                  <a:srgbClr val="572E2D"/>
                </a:solidFill>
                <a:latin typeface="Noteworthy Bold" charset="0"/>
                <a:ea typeface="Noteworthy Bold" charset="0"/>
                <a:cs typeface="Noteworthy Bold" charset="0"/>
                <a:sym typeface="Noteworthy Bold" charset="0"/>
              </a:rPr>
              <a:t>A mulher vai dos dias de princesa das flores, para os dias de sanduíches baratos e cuecas sujas. Em uma queda livre.</a:t>
            </a:r>
          </a:p>
          <a:p>
            <a:pPr>
              <a:lnSpc>
                <a:spcPts val="3500"/>
              </a:lnSpc>
              <a:defRPr/>
            </a:pPr>
            <a:endParaRPr lang="pt-BR" b="1" dirty="0" smtClean="0">
              <a:solidFill>
                <a:srgbClr val="572E2D"/>
              </a:solidFill>
              <a:latin typeface="Noteworthy Bold" charset="0"/>
              <a:ea typeface="Noteworthy Bold" charset="0"/>
              <a:cs typeface="Noteworthy Bold" charset="0"/>
              <a:sym typeface="Noteworthy Bold" charset="0"/>
            </a:endParaRPr>
          </a:p>
          <a:p>
            <a:pPr>
              <a:lnSpc>
                <a:spcPts val="3500"/>
              </a:lnSpc>
              <a:defRPr/>
            </a:pPr>
            <a:r>
              <a:rPr lang="pt-BR" b="1" dirty="0" smtClean="0">
                <a:solidFill>
                  <a:srgbClr val="572E2D"/>
                </a:solidFill>
                <a:latin typeface="Noteworthy Bold" charset="0"/>
                <a:ea typeface="Noteworthy Bold" charset="0"/>
                <a:cs typeface="Noteworthy Bold" charset="0"/>
                <a:sym typeface="Noteworthy Bold" charset="0"/>
              </a:rPr>
              <a:t>Trabalhos de CASA, nem pensar! Banheiros, louça, quintal. Não eles querem TV, comprar carros, no escritório o TAL, em casa um "NEANDERTAL" </a:t>
            </a:r>
          </a:p>
          <a:p>
            <a:pPr>
              <a:lnSpc>
                <a:spcPts val="3500"/>
              </a:lnSpc>
              <a:defRPr/>
            </a:pPr>
            <a:endParaRPr lang="pt-BR" b="1" dirty="0" smtClean="0">
              <a:solidFill>
                <a:srgbClr val="572E2D"/>
              </a:solidFill>
              <a:latin typeface="Noteworthy Bold" charset="0"/>
              <a:ea typeface="Noteworthy Bold" charset="0"/>
              <a:cs typeface="Noteworthy Bold" charset="0"/>
              <a:sym typeface="Noteworthy Bold" charset="0"/>
            </a:endParaRPr>
          </a:p>
          <a:p>
            <a:pPr>
              <a:lnSpc>
                <a:spcPts val="3500"/>
              </a:lnSpc>
              <a:defRPr/>
            </a:pPr>
            <a:r>
              <a:rPr lang="pt-BR" b="1" dirty="0" smtClean="0">
                <a:solidFill>
                  <a:srgbClr val="572E2D"/>
                </a:solidFill>
                <a:latin typeface="Noteworthy Bold" charset="0"/>
                <a:ea typeface="Noteworthy Bold" charset="0"/>
                <a:cs typeface="Noteworthy Bold" charset="0"/>
                <a:sym typeface="Noteworthy Bold" charset="0"/>
              </a:rPr>
              <a:t>Parece Não existir uma área onde os dois sexos se encaixe bem naturalmente.  </a:t>
            </a:r>
            <a:endParaRPr lang="pt-BR" dirty="0" smtClean="0"/>
          </a:p>
          <a:p>
            <a:pPr algn="just">
              <a:defRPr/>
            </a:pPr>
            <a:endParaRPr lang="pt-BR" b="1" dirty="0"/>
          </a:p>
        </p:txBody>
      </p:sp>
      <p:sp>
        <p:nvSpPr>
          <p:cNvPr id="593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BA5A730B-3BBA-4B44-A718-9DD478CF65A8}" type="slidenum">
              <a:rPr lang="pt-BR" altLang="pt-BR">
                <a:latin typeface="Berlin Sans FB Demi" panose="020E0802020502020306" pitchFamily="34" charset="0"/>
              </a:rPr>
              <a:pPr eaLnBrk="1" hangingPunct="1"/>
              <a:t>23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821498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defRPr/>
            </a:pPr>
            <a:r>
              <a:rPr lang="pt-BR" b="1" dirty="0" smtClean="0">
                <a:solidFill>
                  <a:srgbClr val="2F1A14"/>
                </a:solidFill>
                <a:latin typeface="Marker Felt" charset="0"/>
                <a:ea typeface="Marker Felt" charset="0"/>
                <a:cs typeface="Marker Felt" charset="0"/>
                <a:sym typeface="Marker Felt" charset="0"/>
              </a:rPr>
              <a:t>Nossas diferenças nos levam a uma complementaridade no relacionamento</a:t>
            </a:r>
          </a:p>
          <a:p>
            <a:pPr>
              <a:defRPr/>
            </a:pPr>
            <a:r>
              <a:rPr lang="pt-BR" b="1" dirty="0" smtClean="0">
                <a:solidFill>
                  <a:srgbClr val="2F1A14"/>
                </a:solidFill>
                <a:latin typeface="Marker Felt" charset="0"/>
                <a:ea typeface="Marker Felt" charset="0"/>
                <a:cs typeface="Marker Felt" charset="0"/>
                <a:sym typeface="Marker Felt" charset="0"/>
              </a:rPr>
              <a:t>Nossas diferenças nos forçam a depender de Deus</a:t>
            </a:r>
            <a:endParaRPr lang="pt-BR" dirty="0" smtClean="0"/>
          </a:p>
          <a:p>
            <a:pPr>
              <a:defRPr/>
            </a:pPr>
            <a:r>
              <a:rPr lang="pt-BR" b="1" dirty="0" smtClean="0">
                <a:solidFill>
                  <a:srgbClr val="2F1A14"/>
                </a:solidFill>
                <a:latin typeface="Marker Felt" charset="0"/>
                <a:ea typeface="Marker Felt" charset="0"/>
                <a:cs typeface="Marker Felt" charset="0"/>
                <a:sym typeface="Marker Felt" charset="0"/>
              </a:rPr>
              <a:t>Nossas diferenças podem levar a uma intimidade profunda</a:t>
            </a:r>
          </a:p>
          <a:p>
            <a:pPr>
              <a:defRPr/>
            </a:pPr>
            <a:endParaRPr lang="pt-BR" b="1" dirty="0"/>
          </a:p>
        </p:txBody>
      </p:sp>
      <p:sp>
        <p:nvSpPr>
          <p:cNvPr id="604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7DF53EA6-1B9C-4247-BB25-B5AF8D587861}" type="slidenum">
              <a:rPr lang="pt-BR" altLang="pt-BR">
                <a:latin typeface="Berlin Sans FB Demi" panose="020E0802020502020306" pitchFamily="34" charset="0"/>
              </a:rPr>
              <a:pPr eaLnBrk="1" hangingPunct="1"/>
              <a:t>24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094679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solidFill>
                  <a:srgbClr val="2F1A14"/>
                </a:solidFill>
                <a:latin typeface="Marker Felt" charset="0"/>
                <a:ea typeface="Marker Felt" charset="0"/>
                <a:cs typeface="Marker Felt" charset="0"/>
                <a:sym typeface="Marker Felt" charset="0"/>
              </a:rPr>
              <a:t>Antes do casamento, se familiarizem. Conheçam seus interesses. </a:t>
            </a:r>
            <a:endParaRPr lang="pt-BR" b="1" dirty="0"/>
          </a:p>
        </p:txBody>
      </p:sp>
      <p:sp>
        <p:nvSpPr>
          <p:cNvPr id="614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8FD4144-B48B-425E-8829-DD94F2D0F50F}" type="slidenum">
              <a:rPr lang="pt-BR" altLang="pt-BR">
                <a:latin typeface="Berlin Sans FB Demi" panose="020E0802020502020306" pitchFamily="34" charset="0"/>
              </a:rPr>
              <a:pPr eaLnBrk="1" hangingPunct="1"/>
              <a:t>25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001781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solidFill>
                  <a:srgbClr val="2F1A14"/>
                </a:solidFill>
                <a:latin typeface="Marker Felt" charset="0"/>
                <a:ea typeface="Marker Felt" charset="0"/>
                <a:cs typeface="Marker Felt" charset="0"/>
                <a:sym typeface="Marker Felt" charset="0"/>
              </a:rPr>
              <a:t>Peixe e o gato eles podem viver juntos? Podem! Mas onde é que eles vão viver?</a:t>
            </a:r>
          </a:p>
          <a:p>
            <a:pPr algn="just">
              <a:defRPr/>
            </a:pPr>
            <a:r>
              <a:rPr lang="pt-BR" b="1" dirty="0" smtClean="0">
                <a:solidFill>
                  <a:srgbClr val="2F1A14"/>
                </a:solidFill>
                <a:latin typeface="Marker Felt" charset="0"/>
                <a:ea typeface="Marker Felt" charset="0"/>
                <a:cs typeface="Marker Felt" charset="0"/>
                <a:sym typeface="Marker Felt" charset="0"/>
              </a:rPr>
              <a:t>Casamentos subvertidos pela incompatibilidade: disponibilidade de adaptar-se ao temperamento, abandonar desagradáveis divergências, ñ devem casar.</a:t>
            </a:r>
          </a:p>
          <a:p>
            <a:pPr algn="just">
              <a:defRPr/>
            </a:pPr>
            <a:r>
              <a:rPr lang="pt-BR" b="1" dirty="0" smtClean="0">
                <a:solidFill>
                  <a:srgbClr val="2F1A14"/>
                </a:solidFill>
                <a:latin typeface="Marker Felt" charset="0"/>
                <a:ea typeface="Marker Felt" charset="0"/>
                <a:cs typeface="Marker Felt" charset="0"/>
                <a:sym typeface="Marker Felt" charset="0"/>
              </a:rPr>
              <a:t>Frutos do amor sego: É uma doença, e passa após a luz de Mel.</a:t>
            </a:r>
            <a:endParaRPr lang="pt-BR" dirty="0" smtClean="0"/>
          </a:p>
          <a:p>
            <a:pPr algn="just">
              <a:defRPr/>
            </a:pPr>
            <a:endParaRPr lang="pt-BR" b="1" dirty="0" smtClean="0">
              <a:solidFill>
                <a:srgbClr val="2F1A14"/>
              </a:solidFill>
              <a:latin typeface="Marker Felt" charset="0"/>
              <a:ea typeface="Marker Felt" charset="0"/>
              <a:cs typeface="Marker Felt" charset="0"/>
              <a:sym typeface="Marker Felt" charset="0"/>
            </a:endParaRPr>
          </a:p>
          <a:p>
            <a:pPr algn="just">
              <a:defRPr/>
            </a:pPr>
            <a:endParaRPr lang="pt-BR" b="1" dirty="0" smtClean="0">
              <a:solidFill>
                <a:srgbClr val="2F1A14"/>
              </a:solidFill>
              <a:latin typeface="Marker Felt" charset="0"/>
              <a:ea typeface="Marker Felt" charset="0"/>
              <a:cs typeface="Marker Felt" charset="0"/>
              <a:sym typeface="Marker Felt" charset="0"/>
            </a:endParaRPr>
          </a:p>
        </p:txBody>
      </p:sp>
      <p:sp>
        <p:nvSpPr>
          <p:cNvPr id="624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DCA1B9DC-6325-40B7-BE18-963C014FB02B}" type="slidenum">
              <a:rPr lang="pt-BR" altLang="pt-BR">
                <a:latin typeface="Berlin Sans FB Demi" panose="020E0802020502020306" pitchFamily="34" charset="0"/>
              </a:rPr>
              <a:pPr eaLnBrk="1" hangingPunct="1"/>
              <a:t>26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37372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Você precisa estar pronto para isso!</a:t>
            </a:r>
          </a:p>
          <a:p>
            <a:pPr algn="just">
              <a:defRPr/>
            </a:pPr>
            <a:endParaRPr lang="pt-BR" b="1" dirty="0"/>
          </a:p>
        </p:txBody>
      </p:sp>
      <p:sp>
        <p:nvSpPr>
          <p:cNvPr id="634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415A6F0C-5282-4061-82F8-0F94150B9441}" type="slidenum">
              <a:rPr lang="pt-BR" altLang="pt-BR">
                <a:latin typeface="Berlin Sans FB Demi" panose="020E0802020502020306" pitchFamily="34" charset="0"/>
              </a:rPr>
              <a:pPr eaLnBrk="1" hangingPunct="1"/>
              <a:t>27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819035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Você terá que aceitar as </a:t>
            </a:r>
            <a:r>
              <a:rPr lang="pt-BR" b="1" dirty="0" err="1" smtClean="0"/>
              <a:t>caracteriscas</a:t>
            </a:r>
            <a:r>
              <a:rPr lang="pt-BR" b="1" dirty="0" smtClean="0"/>
              <a:t> do seu companheiro, então conheça-as antes!</a:t>
            </a:r>
            <a:endParaRPr lang="pt-BR" b="1" dirty="0"/>
          </a:p>
        </p:txBody>
      </p:sp>
      <p:sp>
        <p:nvSpPr>
          <p:cNvPr id="645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6D6FD36B-02FC-4F94-A6A7-7B46631ABCC3}" type="slidenum">
              <a:rPr lang="pt-BR" altLang="pt-BR">
                <a:latin typeface="Berlin Sans FB Demi" panose="020E0802020502020306" pitchFamily="34" charset="0"/>
              </a:rPr>
              <a:pPr eaLnBrk="1" hangingPunct="1"/>
              <a:t>28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343841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Antes de perder todos os dias,  sem esperar nada em troca, isso é divino, por este motivo você depende de Deus para ser feliz</a:t>
            </a:r>
            <a:endParaRPr lang="pt-BR" b="1" dirty="0"/>
          </a:p>
        </p:txBody>
      </p:sp>
      <p:sp>
        <p:nvSpPr>
          <p:cNvPr id="655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7ED12D1-49AF-4B33-B153-2E9C18FA17F8}" type="slidenum">
              <a:rPr lang="pt-BR" altLang="pt-BR">
                <a:latin typeface="Berlin Sans FB Demi" panose="020E0802020502020306" pitchFamily="34" charset="0"/>
              </a:rPr>
              <a:pPr eaLnBrk="1" hangingPunct="1"/>
              <a:t>29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18814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A maior parte das situações complicadas que enfrentamos ao longo da vida somos nós mesmos que procuramos, porquê será? Com certeza não foi por que nada! Se tivéssemos dado atenção para alguns conselhos, o final seria outro. Vocês ainda são novos, mas já passaram por situações complicadas que não teriam passado se tivessem ouvido aos conselhos dados. Estou certo?</a:t>
            </a:r>
          </a:p>
          <a:p>
            <a:pPr algn="just">
              <a:defRPr/>
            </a:pPr>
            <a:r>
              <a:rPr lang="pt-BR" b="1" dirty="0" smtClean="0"/>
              <a:t>Sabiam que muito das tentações que passamos o diabo não está nem sabendo, nós estamos por conta própria nos colocando em situação difícil!</a:t>
            </a:r>
            <a:endParaRPr lang="pt-BR" b="1" dirty="0"/>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B92C292-F048-4E97-A30A-437F97E9E6C4}" type="slidenum">
              <a:rPr lang="pt-BR" altLang="pt-BR">
                <a:latin typeface="Berlin Sans FB Demi" panose="020E0802020502020306" pitchFamily="34" charset="0"/>
              </a:rPr>
              <a:pPr eaLnBrk="1" hangingPunct="1"/>
              <a:t>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367811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Mas, lembre-se olhos nos olhos. Quando a mulher estiver falando não sonhe acordado! Não entre em alfa, interaja! E você só vai sair ganhando!</a:t>
            </a:r>
            <a:endParaRPr lang="pt-BR" b="1" dirty="0"/>
          </a:p>
        </p:txBody>
      </p:sp>
      <p:sp>
        <p:nvSpPr>
          <p:cNvPr id="665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A9256C5-F660-413F-A130-F8AC7A237F7E}" type="slidenum">
              <a:rPr lang="pt-BR" altLang="pt-BR">
                <a:latin typeface="Berlin Sans FB Demi" panose="020E0802020502020306" pitchFamily="34" charset="0"/>
              </a:rPr>
              <a:pPr eaLnBrk="1" hangingPunct="1"/>
              <a:t>30</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226895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Como hoje ambos trabalham fora, ambos tem os mesmos direitos! </a:t>
            </a:r>
            <a:endParaRPr lang="pt-BR" b="1" dirty="0"/>
          </a:p>
        </p:txBody>
      </p:sp>
      <p:sp>
        <p:nvSpPr>
          <p:cNvPr id="675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C6C5378F-1973-403B-B45D-156D5C269A09}" type="slidenum">
              <a:rPr lang="pt-BR" altLang="pt-BR">
                <a:latin typeface="Berlin Sans FB Demi" panose="020E0802020502020306" pitchFamily="34" charset="0"/>
              </a:rPr>
              <a:pPr eaLnBrk="1" hangingPunct="1"/>
              <a:t>31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697219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endParaRPr lang="pt-BR" b="1" dirty="0"/>
          </a:p>
        </p:txBody>
      </p:sp>
      <p:sp>
        <p:nvSpPr>
          <p:cNvPr id="686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BF4BA54-2E39-4152-9FF2-DBB3266C8751}" type="slidenum">
              <a:rPr lang="pt-BR" altLang="pt-BR">
                <a:latin typeface="Berlin Sans FB Demi" panose="020E0802020502020306" pitchFamily="34" charset="0"/>
              </a:rPr>
              <a:pPr eaLnBrk="1" hangingPunct="1"/>
              <a:t>32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345492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marL="508000" indent="-508000" defTabSz="584200">
              <a:spcBef>
                <a:spcPts val="3000"/>
              </a:spcBef>
              <a:buSzPct val="30000"/>
              <a:buFontTx/>
              <a:buBlip>
                <a:blip r:embed="rId3"/>
              </a:buBlip>
              <a:defRPr/>
            </a:pPr>
            <a:r>
              <a:rPr lang="pt-BR" dirty="0" smtClean="0">
                <a:solidFill>
                  <a:srgbClr val="2F1A14"/>
                </a:solidFill>
                <a:latin typeface="Papyrus" pitchFamily="66" charset="0"/>
                <a:ea typeface="Papyrus" pitchFamily="66" charset="0"/>
                <a:cs typeface="Papyrus" pitchFamily="66" charset="0"/>
                <a:sym typeface="Papyrus" pitchFamily="66" charset="0"/>
              </a:rPr>
              <a:t>Leia:</a:t>
            </a:r>
          </a:p>
          <a:p>
            <a:pPr marL="508000" indent="-508000" defTabSz="584200">
              <a:spcBef>
                <a:spcPts val="3000"/>
              </a:spcBef>
              <a:buSzPct val="30000"/>
              <a:buFontTx/>
              <a:buBlip>
                <a:blip r:embed="rId3"/>
              </a:buBlip>
              <a:defRPr/>
            </a:pPr>
            <a:r>
              <a:rPr lang="pt-BR" dirty="0" smtClean="0">
                <a:solidFill>
                  <a:srgbClr val="2F1A14"/>
                </a:solidFill>
                <a:latin typeface="Papyrus" pitchFamily="66" charset="0"/>
                <a:ea typeface="Papyrus" pitchFamily="66" charset="0"/>
                <a:cs typeface="Papyrus" pitchFamily="66" charset="0"/>
                <a:sym typeface="Papyrus" pitchFamily="66" charset="0"/>
              </a:rPr>
              <a:t>Bíblia</a:t>
            </a:r>
          </a:p>
          <a:p>
            <a:pPr marL="508000" indent="-508000" defTabSz="584200">
              <a:spcBef>
                <a:spcPts val="3000"/>
              </a:spcBef>
              <a:buSzPct val="30000"/>
              <a:buFontTx/>
              <a:buBlip>
                <a:blip r:embed="rId3"/>
              </a:buBlip>
              <a:defRPr/>
            </a:pPr>
            <a:r>
              <a:rPr lang="pt-BR" dirty="0" smtClean="0">
                <a:solidFill>
                  <a:srgbClr val="2F1A14"/>
                </a:solidFill>
                <a:latin typeface="Papyrus" pitchFamily="66" charset="0"/>
                <a:ea typeface="Papyrus" pitchFamily="66" charset="0"/>
                <a:cs typeface="Papyrus" pitchFamily="66" charset="0"/>
                <a:sym typeface="Papyrus" pitchFamily="66" charset="0"/>
              </a:rPr>
              <a:t>Conselhos aos Jovens</a:t>
            </a:r>
          </a:p>
          <a:p>
            <a:pPr marL="508000" indent="-508000" defTabSz="584200">
              <a:spcBef>
                <a:spcPts val="3000"/>
              </a:spcBef>
              <a:buSzPct val="30000"/>
              <a:buFontTx/>
              <a:buBlip>
                <a:blip r:embed="rId3"/>
              </a:buBlip>
              <a:defRPr/>
            </a:pPr>
            <a:r>
              <a:rPr lang="pt-BR" dirty="0" smtClean="0">
                <a:solidFill>
                  <a:srgbClr val="2F1A14"/>
                </a:solidFill>
                <a:latin typeface="Papyrus" pitchFamily="66" charset="0"/>
                <a:ea typeface="Papyrus" pitchFamily="66" charset="0"/>
                <a:cs typeface="Papyrus" pitchFamily="66" charset="0"/>
                <a:sym typeface="Papyrus" pitchFamily="66" charset="0"/>
              </a:rPr>
              <a:t>Mente caráter e personalidade I e II</a:t>
            </a:r>
          </a:p>
          <a:p>
            <a:pPr marL="508000" indent="-508000" defTabSz="584200">
              <a:spcBef>
                <a:spcPts val="3000"/>
              </a:spcBef>
              <a:buSzPct val="30000"/>
              <a:buFontTx/>
              <a:buBlip>
                <a:blip r:embed="rId3"/>
              </a:buBlip>
              <a:defRPr/>
            </a:pPr>
            <a:r>
              <a:rPr lang="pt-BR" dirty="0" smtClean="0">
                <a:solidFill>
                  <a:srgbClr val="2F1A14"/>
                </a:solidFill>
                <a:latin typeface="Papyrus" pitchFamily="66" charset="0"/>
                <a:ea typeface="Papyrus" pitchFamily="66" charset="0"/>
                <a:cs typeface="Papyrus" pitchFamily="66" charset="0"/>
                <a:sym typeface="Papyrus" pitchFamily="66" charset="0"/>
              </a:rPr>
              <a:t>O Lar Adventista</a:t>
            </a:r>
          </a:p>
          <a:p>
            <a:pPr marL="508000" indent="-508000" defTabSz="584200">
              <a:spcBef>
                <a:spcPts val="3000"/>
              </a:spcBef>
              <a:buSzPct val="30000"/>
              <a:buFontTx/>
              <a:buBlip>
                <a:blip r:embed="rId3"/>
              </a:buBlip>
              <a:defRPr/>
            </a:pPr>
            <a:r>
              <a:rPr lang="pt-BR" b="1" dirty="0" smtClean="0">
                <a:solidFill>
                  <a:srgbClr val="2F1A14"/>
                </a:solidFill>
                <a:latin typeface="Papyrus" pitchFamily="66" charset="0"/>
                <a:sym typeface="Papyrus" pitchFamily="66" charset="0"/>
              </a:rPr>
              <a:t>Outros livros </a:t>
            </a:r>
            <a:r>
              <a:rPr lang="pt-BR" b="1" smtClean="0">
                <a:solidFill>
                  <a:srgbClr val="2F1A14"/>
                </a:solidFill>
                <a:latin typeface="Papyrus" pitchFamily="66" charset="0"/>
                <a:sym typeface="Papyrus" pitchFamily="66" charset="0"/>
              </a:rPr>
              <a:t>sobre relacionamentos, cite alguns.</a:t>
            </a:r>
            <a:endParaRPr lang="pt-BR" b="1" dirty="0"/>
          </a:p>
        </p:txBody>
      </p:sp>
      <p:sp>
        <p:nvSpPr>
          <p:cNvPr id="696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C5C2986-DA79-4C46-8632-6273EAAC2B55}" type="slidenum">
              <a:rPr lang="pt-BR" altLang="pt-BR">
                <a:latin typeface="Berlin Sans FB Demi" panose="020E0802020502020306" pitchFamily="34" charset="0"/>
              </a:rPr>
              <a:pPr eaLnBrk="1" hangingPunct="1"/>
              <a:t>33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90282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endParaRPr lang="pt-BR" b="1" dirty="0"/>
          </a:p>
        </p:txBody>
      </p:sp>
      <p:sp>
        <p:nvSpPr>
          <p:cNvPr id="399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9469F723-8D4C-4F60-934F-889631AEB2E9}" type="slidenum">
              <a:rPr lang="pt-BR" altLang="pt-BR">
                <a:latin typeface="Berlin Sans FB Demi" panose="020E0802020502020306" pitchFamily="34" charset="0"/>
              </a:rPr>
              <a:pPr eaLnBrk="1" hangingPunct="1"/>
              <a:t>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04388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Segundo o plano de Deus, é homem com Mulher, o que estiver fora disso é por sua conta e risco, Deus não vai se envolver! Você estará por conta.</a:t>
            </a:r>
            <a:endParaRPr lang="pt-BR" b="1" dirty="0"/>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BA342C7A-9F8B-4766-A753-C58AFCE26DED}" type="slidenum">
              <a:rPr lang="pt-BR" altLang="pt-BR">
                <a:latin typeface="Berlin Sans FB Demi" panose="020E0802020502020306" pitchFamily="34" charset="0"/>
              </a:rPr>
              <a:pPr eaLnBrk="1" hangingPunct="1"/>
              <a:t>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8415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Quebrou essa regra tem consequências! Existe exceções! Não! Não existe, fora dessa condição tem consequências para o resta da vida.</a:t>
            </a:r>
            <a:endParaRPr lang="pt-BR" b="1" dirty="0"/>
          </a:p>
        </p:txBody>
      </p:sp>
      <p:sp>
        <p:nvSpPr>
          <p:cNvPr id="419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10FB14FC-A061-4A39-9427-7B3723BC340C}" type="slidenum">
              <a:rPr lang="pt-BR" altLang="pt-BR">
                <a:latin typeface="Berlin Sans FB Demi" panose="020E0802020502020306" pitchFamily="34" charset="0"/>
              </a:rPr>
              <a:pPr eaLnBrk="1" hangingPunct="1"/>
              <a:t>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27834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Vocês acham que </a:t>
            </a:r>
            <a:r>
              <a:rPr lang="pt-BR" b="1" dirty="0" err="1" smtClean="0"/>
              <a:t>alguem</a:t>
            </a:r>
            <a:r>
              <a:rPr lang="pt-BR" b="1" dirty="0" smtClean="0"/>
              <a:t> casa para ser feliz só até a lua de mel? Claro que não! “ou sim, né sei lá”.</a:t>
            </a:r>
          </a:p>
          <a:p>
            <a:pPr algn="just">
              <a:defRPr/>
            </a:pPr>
            <a:r>
              <a:rPr lang="pt-BR" b="1" dirty="0" smtClean="0"/>
              <a:t>A verdade é que dois anos depois...</a:t>
            </a:r>
            <a:endParaRPr lang="pt-BR" b="1" dirty="0"/>
          </a:p>
        </p:txBody>
      </p:sp>
      <p:sp>
        <p:nvSpPr>
          <p:cNvPr id="430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04387BE-679D-4728-807C-16B6ABE98881}" type="slidenum">
              <a:rPr lang="pt-BR" altLang="pt-BR">
                <a:latin typeface="Berlin Sans FB Demi" panose="020E0802020502020306" pitchFamily="34" charset="0"/>
              </a:rPr>
              <a:pPr eaLnBrk="1" hangingPunct="1"/>
              <a:t>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54168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endParaRPr lang="pt-BR" b="1" dirty="0"/>
          </a:p>
        </p:txBody>
      </p:sp>
      <p:sp>
        <p:nvSpPr>
          <p:cNvPr id="440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E4DB011-0A67-4BB4-92E0-0A9F81B6B24E}" type="slidenum">
              <a:rPr lang="pt-BR" altLang="pt-BR">
                <a:latin typeface="Berlin Sans FB Demi" panose="020E0802020502020306" pitchFamily="34" charset="0"/>
              </a:rPr>
              <a:pPr eaLnBrk="1" hangingPunct="1"/>
              <a:t>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86543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endParaRPr lang="pt-BR" b="1" dirty="0"/>
          </a:p>
        </p:txBody>
      </p:sp>
      <p:sp>
        <p:nvSpPr>
          <p:cNvPr id="450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1248390-4432-40A1-8621-E4E01F8A45C2}" type="slidenum">
              <a:rPr lang="pt-BR" altLang="pt-BR">
                <a:latin typeface="Berlin Sans FB Demi" panose="020E0802020502020306" pitchFamily="34" charset="0"/>
              </a:rPr>
              <a:pPr eaLnBrk="1" hangingPunct="1"/>
              <a:t>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71996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755179D3-6A2A-47A8-962D-51028E9EF6D8}" type="slidenum">
              <a:rPr lang="pt-BR" altLang="pt-BR"/>
              <a:pPr/>
              <a:t>‹nº›</a:t>
            </a:fld>
            <a:endParaRPr lang="pt-BR" altLang="pt-BR"/>
          </a:p>
        </p:txBody>
      </p:sp>
    </p:spTree>
    <p:extLst>
      <p:ext uri="{BB962C8B-B14F-4D97-AF65-F5344CB8AC3E}">
        <p14:creationId xmlns:p14="http://schemas.microsoft.com/office/powerpoint/2010/main" val="234772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2EFB7B6F-52A4-4DB6-8522-B5258F7D977B}" type="slidenum">
              <a:rPr lang="pt-BR" altLang="pt-BR"/>
              <a:pPr/>
              <a:t>‹nº›</a:t>
            </a:fld>
            <a:endParaRPr lang="pt-BR" altLang="pt-BR"/>
          </a:p>
        </p:txBody>
      </p:sp>
    </p:spTree>
    <p:extLst>
      <p:ext uri="{BB962C8B-B14F-4D97-AF65-F5344CB8AC3E}">
        <p14:creationId xmlns:p14="http://schemas.microsoft.com/office/powerpoint/2010/main" val="376888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44413B33-EF36-4F57-B9B6-36297D2B3FB6}" type="slidenum">
              <a:rPr lang="pt-BR" altLang="pt-BR"/>
              <a:pPr/>
              <a:t>‹nº›</a:t>
            </a:fld>
            <a:endParaRPr lang="pt-BR" altLang="pt-BR"/>
          </a:p>
        </p:txBody>
      </p:sp>
    </p:spTree>
    <p:extLst>
      <p:ext uri="{BB962C8B-B14F-4D97-AF65-F5344CB8AC3E}">
        <p14:creationId xmlns:p14="http://schemas.microsoft.com/office/powerpoint/2010/main" val="418763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8201FAE4-CF5B-45E9-BC0C-B2BC73BEC981}" type="slidenum">
              <a:rPr lang="pt-BR" altLang="pt-BR"/>
              <a:pPr/>
              <a:t>‹nº›</a:t>
            </a:fld>
            <a:endParaRPr lang="pt-BR" altLang="pt-BR"/>
          </a:p>
        </p:txBody>
      </p:sp>
    </p:spTree>
    <p:extLst>
      <p:ext uri="{BB962C8B-B14F-4D97-AF65-F5344CB8AC3E}">
        <p14:creationId xmlns:p14="http://schemas.microsoft.com/office/powerpoint/2010/main" val="32109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20949606-F615-4C2A-B78E-A1B3B393F4F8}" type="slidenum">
              <a:rPr lang="pt-BR" altLang="pt-BR"/>
              <a:pPr/>
              <a:t>‹nº›</a:t>
            </a:fld>
            <a:endParaRPr lang="pt-BR" altLang="pt-BR"/>
          </a:p>
        </p:txBody>
      </p:sp>
    </p:spTree>
    <p:extLst>
      <p:ext uri="{BB962C8B-B14F-4D97-AF65-F5344CB8AC3E}">
        <p14:creationId xmlns:p14="http://schemas.microsoft.com/office/powerpoint/2010/main" val="206430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BB5D989D-E4A6-440F-AF0E-8CBFED4EFAF9}" type="slidenum">
              <a:rPr lang="pt-BR" altLang="pt-BR"/>
              <a:pPr/>
              <a:t>‹nº›</a:t>
            </a:fld>
            <a:endParaRPr lang="pt-BR" altLang="pt-BR"/>
          </a:p>
        </p:txBody>
      </p:sp>
    </p:spTree>
    <p:extLst>
      <p:ext uri="{BB962C8B-B14F-4D97-AF65-F5344CB8AC3E}">
        <p14:creationId xmlns:p14="http://schemas.microsoft.com/office/powerpoint/2010/main" val="22798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21AD5D4D-E5FE-45F1-8633-88394A0DE524}" type="slidenum">
              <a:rPr lang="pt-BR" altLang="pt-BR"/>
              <a:pPr/>
              <a:t>‹nº›</a:t>
            </a:fld>
            <a:endParaRPr lang="pt-BR" altLang="pt-BR"/>
          </a:p>
        </p:txBody>
      </p:sp>
    </p:spTree>
    <p:extLst>
      <p:ext uri="{BB962C8B-B14F-4D97-AF65-F5344CB8AC3E}">
        <p14:creationId xmlns:p14="http://schemas.microsoft.com/office/powerpoint/2010/main" val="103658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C93D3E52-1E34-45B9-BF64-17BAB77CBF56}" type="slidenum">
              <a:rPr lang="pt-BR" altLang="pt-BR"/>
              <a:pPr/>
              <a:t>‹nº›</a:t>
            </a:fld>
            <a:endParaRPr lang="pt-BR" altLang="pt-BR"/>
          </a:p>
        </p:txBody>
      </p:sp>
    </p:spTree>
    <p:extLst>
      <p:ext uri="{BB962C8B-B14F-4D97-AF65-F5344CB8AC3E}">
        <p14:creationId xmlns:p14="http://schemas.microsoft.com/office/powerpoint/2010/main" val="419657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7086C2A3-5D9D-42BA-85FA-1DA377C090D1}" type="slidenum">
              <a:rPr lang="pt-BR" altLang="pt-BR"/>
              <a:pPr/>
              <a:t>‹nº›</a:t>
            </a:fld>
            <a:endParaRPr lang="pt-BR" altLang="pt-BR"/>
          </a:p>
        </p:txBody>
      </p:sp>
    </p:spTree>
    <p:extLst>
      <p:ext uri="{BB962C8B-B14F-4D97-AF65-F5344CB8AC3E}">
        <p14:creationId xmlns:p14="http://schemas.microsoft.com/office/powerpoint/2010/main" val="395272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9BDB5E4D-7B4F-42EF-87C1-B48394F7EBAC}" type="slidenum">
              <a:rPr lang="pt-BR" altLang="pt-BR"/>
              <a:pPr/>
              <a:t>‹nº›</a:t>
            </a:fld>
            <a:endParaRPr lang="pt-BR" altLang="pt-BR"/>
          </a:p>
        </p:txBody>
      </p:sp>
    </p:spTree>
    <p:extLst>
      <p:ext uri="{BB962C8B-B14F-4D97-AF65-F5344CB8AC3E}">
        <p14:creationId xmlns:p14="http://schemas.microsoft.com/office/powerpoint/2010/main" val="208921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F0895557-AA2B-4294-B3FD-8D806D4CB384}" type="slidenum">
              <a:rPr lang="pt-BR" altLang="pt-BR"/>
              <a:pPr/>
              <a:t>‹nº›</a:t>
            </a:fld>
            <a:endParaRPr lang="pt-BR" altLang="pt-BR"/>
          </a:p>
        </p:txBody>
      </p:sp>
    </p:spTree>
    <p:extLst>
      <p:ext uri="{BB962C8B-B14F-4D97-AF65-F5344CB8AC3E}">
        <p14:creationId xmlns:p14="http://schemas.microsoft.com/office/powerpoint/2010/main" val="212253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Berlin Sans FB Demi" pitchFamily="34" charset="0"/>
              </a:defRPr>
            </a:lvl1pPr>
          </a:lstStyle>
          <a:p>
            <a:pPr>
              <a:defRPr/>
            </a:pPr>
            <a:endParaRPr lang="pt-B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Berlin Sans FB Demi" pitchFamily="34" charset="0"/>
              </a:defRPr>
            </a:lvl1pPr>
          </a:lstStyle>
          <a:p>
            <a:pPr>
              <a:defRPr/>
            </a:pPr>
            <a:endParaRPr lang="pt-B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Berlin Sans FB Demi" panose="020E0802020502020306" pitchFamily="34" charset="0"/>
              </a:defRPr>
            </a:lvl1pPr>
          </a:lstStyle>
          <a:p>
            <a:fld id="{055CABF1-3BAE-4E06-9130-FDE90DFAA61A}"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D:\Dodo%202013\Dodo%20-%202013\APV%20-%20Capelania%20-%202013\Capelas%20-%202014\Imagens\relacionamentos.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diferen&#231;as.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diferencas%20h%20m.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homem-e-mulher.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cores_homem-mulher.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encontro%20de%20mulheres.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conflictSD3.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encontro%20de%20homens.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i-give-love-romance-wa.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compromotimento.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Aceita&#231;&#227;o.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conflictSD4.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comunica&#231;&#227;o.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interroga&#231;&#227;o-pessoa.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file:///D:\Dodo%202013\Dodo%20-%202013\APV%20-%20Capelania%20-%202013\Capelas%20-%202014\Imagens\amigo%20de%20Deus.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Namorados.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casamento.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REcem%20casado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216024" y="4668232"/>
            <a:ext cx="8604448" cy="178510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pt-BR" sz="54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O Amor Que Me Faz Bem</a:t>
            </a:r>
          </a:p>
          <a:p>
            <a:pPr algn="r">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Pastoral Estudantil - APV</a:t>
            </a:r>
          </a:p>
          <a:p>
            <a:pPr algn="r">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Pr. Donizete Nobre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4932040" y="1556792"/>
            <a:ext cx="3938899"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4 se toleram</a:t>
            </a:r>
            <a:endParaRPr lang="pt-BR" dirty="0"/>
          </a:p>
        </p:txBody>
      </p:sp>
      <p:sp>
        <p:nvSpPr>
          <p:cNvPr id="6" name="Retângulo 5"/>
          <p:cNvSpPr/>
          <p:nvPr/>
        </p:nvSpPr>
        <p:spPr>
          <a:xfrm>
            <a:off x="486697" y="5301208"/>
            <a:ext cx="7378943"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Apenas Dois São Felizes</a:t>
            </a:r>
            <a:endParaRPr lang="pt-BR" dirty="0"/>
          </a:p>
        </p:txBody>
      </p:sp>
      <p:sp>
        <p:nvSpPr>
          <p:cNvPr id="7" name="Retângulo 6"/>
          <p:cNvSpPr/>
          <p:nvPr/>
        </p:nvSpPr>
        <p:spPr>
          <a:xfrm>
            <a:off x="395536" y="273422"/>
            <a:ext cx="4201791"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6 se separam</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3106943" y="4182179"/>
            <a:ext cx="3406702"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Diferenças</a:t>
            </a:r>
            <a:endParaRPr lang="pt-BR" sz="5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2873083" y="5169966"/>
            <a:ext cx="3251211"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Exemplos:</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5508104" y="5445224"/>
            <a:ext cx="2920992"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Compras</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885006" y="5589240"/>
            <a:ext cx="3735318"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Mente do H</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788024" y="5589240"/>
            <a:ext cx="3828292"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Mente da M</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5821110" y="273422"/>
            <a:ext cx="2818399"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H Razão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
        <p:nvSpPr>
          <p:cNvPr id="6" name="Retângulo 5"/>
          <p:cNvSpPr/>
          <p:nvPr/>
        </p:nvSpPr>
        <p:spPr>
          <a:xfrm>
            <a:off x="516170" y="5385990"/>
            <a:ext cx="3454792"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 Coração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6948488" y="1557338"/>
            <a:ext cx="1511300"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Retângulo 6"/>
          <p:cNvSpPr/>
          <p:nvPr/>
        </p:nvSpPr>
        <p:spPr>
          <a:xfrm>
            <a:off x="6875463" y="1125538"/>
            <a:ext cx="1512887"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427923" y="5589240"/>
            <a:ext cx="4392549" cy="830997"/>
          </a:xfrm>
          <a:prstGeom prst="rect">
            <a:avLst/>
          </a:prstGeom>
          <a:noFill/>
        </p:spPr>
        <p:txBody>
          <a:bodyPr wrap="none">
            <a:spAutoFit/>
          </a:bodyPr>
          <a:lstStyle/>
          <a:p>
            <a:pPr algn="ct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Isso É Fisiologia</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3059832" y="345430"/>
            <a:ext cx="2937022"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Mulheres</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95536" y="476672"/>
            <a:ext cx="7470576" cy="769441"/>
          </a:xfrm>
          <a:prstGeom prst="rect">
            <a:avLst/>
          </a:prstGeom>
        </p:spPr>
        <p:txBody>
          <a:bodyPr>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Como Se Dar Bem?</a:t>
            </a:r>
          </a:p>
        </p:txBody>
      </p:sp>
      <p:sp>
        <p:nvSpPr>
          <p:cNvPr id="5" name="Retângulo 4"/>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3243753" y="332656"/>
            <a:ext cx="2656496"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Homens</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3513166" y="5457998"/>
            <a:ext cx="4083170"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Romântico...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35689" y="5673442"/>
            <a:ext cx="8800807" cy="707886"/>
          </a:xfrm>
          <a:prstGeom prst="rect">
            <a:avLst/>
          </a:prstGeom>
          <a:noFill/>
        </p:spPr>
        <p:txBody>
          <a:bodyPr wrap="none">
            <a:spAutoFit/>
          </a:bodyPr>
          <a:lstStyle/>
          <a:p>
            <a:pPr algn="ct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Por Que Deus Nos Fez Tão Diferentes?</a:t>
            </a: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75044" y="5373216"/>
            <a:ext cx="8273420"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Como Acertar Na Escolha?</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2555776" y="5373216"/>
            <a:ext cx="6005170"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Comprometimento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87150" y="4377878"/>
            <a:ext cx="3220754"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Aceitação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3212494" y="692696"/>
            <a:ext cx="2719014"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Valorize</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899592" y="836712"/>
            <a:ext cx="2993127"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Efésios 4:27</a:t>
            </a:r>
            <a:endParaRPr lang="pt-BR" sz="4400" dirty="0"/>
          </a:p>
        </p:txBody>
      </p:sp>
      <p:sp>
        <p:nvSpPr>
          <p:cNvPr id="7" name="Retângulo 6"/>
          <p:cNvSpPr/>
          <p:nvPr/>
        </p:nvSpPr>
        <p:spPr>
          <a:xfrm>
            <a:off x="467544" y="2166704"/>
            <a:ext cx="8456161" cy="3139321"/>
          </a:xfrm>
          <a:prstGeom prst="rect">
            <a:avLst/>
          </a:prstGeom>
        </p:spPr>
        <p:txBody>
          <a:bodyPr wrap="none">
            <a:spAutoFit/>
          </a:bodyPr>
          <a:lstStyle/>
          <a:p>
            <a:pPr>
              <a:defRPr/>
            </a:pPr>
            <a:r>
              <a:rPr lang="pt-BR" sz="6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“Não Deem Ao Diabo </a:t>
            </a:r>
          </a:p>
          <a:p>
            <a:pPr>
              <a:defRPr/>
            </a:pPr>
            <a:r>
              <a:rPr lang="pt-BR" sz="6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Oportunidade Para </a:t>
            </a:r>
          </a:p>
          <a:p>
            <a:pPr>
              <a:defRPr/>
            </a:pPr>
            <a:r>
              <a:rPr lang="pt-BR" sz="6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Tentar Vocês”.</a:t>
            </a:r>
            <a:endParaRPr lang="pt-BR" sz="6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406986" y="561454"/>
            <a:ext cx="4330033"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Comunicação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403648" y="5385990"/>
            <a:ext cx="5682966"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Conheça O Outro!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3133144" y="692696"/>
            <a:ext cx="697627" cy="2139047"/>
          </a:xfrm>
          <a:prstGeom prst="rect">
            <a:avLst/>
          </a:prstGeom>
          <a:noFill/>
        </p:spPr>
        <p:txBody>
          <a:bodyPr wrap="none">
            <a:spAutoFit/>
          </a:bodyPr>
          <a:lstStyle/>
          <a:p>
            <a:pPr defTabSz="584200">
              <a:spcBef>
                <a:spcPts val="3000"/>
              </a:spcBef>
              <a:buSzPct val="30000"/>
              <a:defRPr/>
            </a:pPr>
            <a:endPar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sym typeface="Papyrus" pitchFamily="66" charset="0"/>
            </a:endParaRPr>
          </a:p>
          <a:p>
            <a:pPr marL="508000" indent="-508000" defTabSz="584200">
              <a:spcBef>
                <a:spcPts val="3000"/>
              </a:spcBef>
              <a:buSzPct val="30000"/>
              <a:buFontTx/>
              <a:buBlip>
                <a:blip r:embed="rId5"/>
              </a:buBlip>
              <a:defRPr/>
            </a:pPr>
            <a:endPar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sym typeface="Papyru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611560" y="2011487"/>
            <a:ext cx="7516801"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Tenha Em Mente O Seguinte: </a:t>
            </a:r>
            <a:endParaRPr lang="pt-BR" sz="4400" dirty="0"/>
          </a:p>
        </p:txBody>
      </p:sp>
      <p:sp>
        <p:nvSpPr>
          <p:cNvPr id="6" name="Retângulo 5"/>
          <p:cNvSpPr/>
          <p:nvPr/>
        </p:nvSpPr>
        <p:spPr>
          <a:xfrm>
            <a:off x="683568" y="4581128"/>
            <a:ext cx="3467616"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Gen.2:18 - 23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395536" y="5229200"/>
            <a:ext cx="4884671" cy="830997"/>
          </a:xfrm>
          <a:prstGeom prst="rect">
            <a:avLst/>
          </a:prstGeom>
        </p:spPr>
        <p:txBody>
          <a:bodyPr wrap="none">
            <a:spAutoFit/>
          </a:bodyPr>
          <a:lstStyle/>
          <a:p>
            <a:pP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Homem e Mulher</a:t>
            </a:r>
            <a:endParaRPr lang="pt-BR"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59446" y="499319"/>
            <a:ext cx="7136890" cy="769441"/>
          </a:xfrm>
          <a:prstGeom prst="rect">
            <a:avLst/>
          </a:prstGeom>
          <a:noFill/>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Até Que A Morte Os Separe!</a:t>
            </a:r>
          </a:p>
        </p:txBody>
      </p:sp>
      <p:sp>
        <p:nvSpPr>
          <p:cNvPr id="2" name="Retângulo 1"/>
          <p:cNvSpPr/>
          <p:nvPr/>
        </p:nvSpPr>
        <p:spPr>
          <a:xfrm>
            <a:off x="611560" y="5445224"/>
            <a:ext cx="2879314"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Gen.2:24</a:t>
            </a:r>
            <a:endParaRPr lang="pt-BR" sz="5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195736" y="4797152"/>
            <a:ext cx="6513323"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Felizes Para Sempre!</a:t>
            </a:r>
          </a:p>
        </p:txBody>
      </p:sp>
      <p:sp>
        <p:nvSpPr>
          <p:cNvPr id="2" name="Retângulo 1"/>
          <p:cNvSpPr/>
          <p:nvPr/>
        </p:nvSpPr>
        <p:spPr>
          <a:xfrm>
            <a:off x="3851920" y="5733256"/>
            <a:ext cx="4887877"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Dois Anos Depois...</a:t>
            </a:r>
            <a:endParaRPr lang="pt-BR"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2655129" y="5313982"/>
            <a:ext cx="6093335"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...de cada 12 casais: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759</TotalTime>
  <Words>1372</Words>
  <Application>Microsoft Office PowerPoint</Application>
  <PresentationFormat>Apresentação na tela (4:3)</PresentationFormat>
  <Paragraphs>131</Paragraphs>
  <Slides>33</Slides>
  <Notes>33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33</vt:i4>
      </vt:variant>
    </vt:vector>
  </HeadingPairs>
  <TitlesOfParts>
    <vt:vector size="40" baseType="lpstr">
      <vt:lpstr>Trebuchet MS</vt:lpstr>
      <vt:lpstr>Arial</vt:lpstr>
      <vt:lpstr>Berlin Sans FB Demi</vt:lpstr>
      <vt:lpstr>Noteworthy Bold</vt:lpstr>
      <vt:lpstr>Marker Felt</vt:lpstr>
      <vt:lpstr>Papyrus</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PE2014-C21-COMO ESCOLHER BEM UM NAMORADO</dc:title>
  <dc:subject>PASTOR DE ESCOLA</dc:subject>
  <dc:creator>Pr. MARCELO AUGUSTO DE CARVALHO</dc:creator>
  <cp:keywords>www.4tons.com</cp:keywords>
  <dc:description>COMÉRCIO PROIBIDO. USO PESSOAL</dc:description>
  <cp:lastModifiedBy>pr. marcelo carvalho</cp:lastModifiedBy>
  <cp:revision>120</cp:revision>
  <dcterms:created xsi:type="dcterms:W3CDTF">2009-09-21T13:03:02Z</dcterms:created>
  <dcterms:modified xsi:type="dcterms:W3CDTF">2015-02-24T12:55:51Z</dcterms:modified>
  <cp:category>CAPELAS 2014;CAPELAS</cp:category>
</cp:coreProperties>
</file>