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1" r:id="rId2"/>
  </p:sldMasterIdLst>
  <p:notesMasterIdLst>
    <p:notesMasterId r:id="rId28"/>
  </p:notesMasterIdLst>
  <p:sldIdLst>
    <p:sldId id="286" r:id="rId3"/>
    <p:sldId id="257" r:id="rId4"/>
    <p:sldId id="320" r:id="rId5"/>
    <p:sldId id="287" r:id="rId6"/>
    <p:sldId id="299" r:id="rId7"/>
    <p:sldId id="288" r:id="rId8"/>
    <p:sldId id="319" r:id="rId9"/>
    <p:sldId id="321" r:id="rId10"/>
    <p:sldId id="322" r:id="rId11"/>
    <p:sldId id="323" r:id="rId12"/>
    <p:sldId id="336" r:id="rId13"/>
    <p:sldId id="337" r:id="rId14"/>
    <p:sldId id="339" r:id="rId15"/>
    <p:sldId id="340" r:id="rId16"/>
    <p:sldId id="335" r:id="rId17"/>
    <p:sldId id="325" r:id="rId18"/>
    <p:sldId id="326" r:id="rId19"/>
    <p:sldId id="341" r:id="rId20"/>
    <p:sldId id="328" r:id="rId21"/>
    <p:sldId id="329" r:id="rId22"/>
    <p:sldId id="330" r:id="rId23"/>
    <p:sldId id="342" r:id="rId24"/>
    <p:sldId id="344" r:id="rId25"/>
    <p:sldId id="345" r:id="rId26"/>
    <p:sldId id="343" r:id="rId27"/>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7798" autoAdjust="0"/>
  </p:normalViewPr>
  <p:slideViewPr>
    <p:cSldViewPr>
      <p:cViewPr varScale="1">
        <p:scale>
          <a:sx n="58" d="100"/>
          <a:sy n="58" d="100"/>
        </p:scale>
        <p:origin x="102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Berlin Sans FB Demi" pitchFamily="34"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Berlin Sans FB Demi" pitchFamily="34" charset="0"/>
              </a:defRPr>
            </a:lvl1pPr>
          </a:lstStyle>
          <a:p>
            <a:pPr>
              <a:defRPr/>
            </a:pPr>
            <a:fld id="{75FD6B9C-ED97-4B69-8614-E6574205E09E}" type="datetimeFigureOut">
              <a:rPr lang="pt-BR"/>
              <a:pPr>
                <a:defRPr/>
              </a:pPr>
              <a:t>10/02/2015</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dirty="0" smtClean="0"/>
              <a:t>Clique para editar os estilos do texto mestre</a:t>
            </a:r>
          </a:p>
          <a:p>
            <a:pPr lvl="1"/>
            <a:r>
              <a:rPr lang="pt-BR" noProof="0" dirty="0" smtClean="0"/>
              <a:t>Segundo nível</a:t>
            </a:r>
          </a:p>
          <a:p>
            <a:pPr lvl="2"/>
            <a:r>
              <a:rPr lang="pt-BR" noProof="0" dirty="0" smtClean="0"/>
              <a:t>Terceiro nível</a:t>
            </a:r>
          </a:p>
          <a:p>
            <a:pPr lvl="3"/>
            <a:r>
              <a:rPr lang="pt-BR" noProof="0" dirty="0" smtClean="0"/>
              <a:t>Quarto nível</a:t>
            </a:r>
          </a:p>
          <a:p>
            <a:pPr lvl="4"/>
            <a:r>
              <a:rPr lang="pt-BR" noProof="0" dirty="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Berlin Sans FB Demi" pitchFamily="34"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Berlin Sans FB Demi" pitchFamily="34" charset="0"/>
              </a:defRPr>
            </a:lvl1pPr>
          </a:lstStyle>
          <a:p>
            <a:pPr>
              <a:defRPr/>
            </a:pPr>
            <a:fld id="{C1029EAF-91E6-4A45-A058-4FFB42E880A7}" type="slidenum">
              <a:rPr lang="pt-BR"/>
              <a:pPr>
                <a:defRPr/>
              </a:pPr>
              <a:t>‹nº›</a:t>
            </a:fld>
            <a:endParaRPr lang="pt-BR" dirty="0"/>
          </a:p>
        </p:txBody>
      </p:sp>
    </p:spTree>
    <p:extLst>
      <p:ext uri="{BB962C8B-B14F-4D97-AF65-F5344CB8AC3E}">
        <p14:creationId xmlns:p14="http://schemas.microsoft.com/office/powerpoint/2010/main" val="189620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erlin Sans FB Dem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pt.wikipedia.org/wiki/Poesia_%C3%A9pica"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pt.wikipedia.org/wiki/Literatura" TargetMode="External"/><Relationship Id="rId5" Type="http://schemas.openxmlformats.org/officeDocument/2006/relationships/hyperlink" Target="http://pt.wikipedia.org/wiki/Iraque" TargetMode="External"/><Relationship Id="rId4" Type="http://schemas.openxmlformats.org/officeDocument/2006/relationships/hyperlink" Target="http://pt.wikipedia.org/wiki/Mesopot%C3%A2mia"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pt.wikipedia.org/wiki/Museu_Eg%C3%ADpcio" TargetMode="External"/><Relationship Id="rId3" Type="http://schemas.openxmlformats.org/officeDocument/2006/relationships/hyperlink" Target="http://pt.wikipedia.org/wiki/Israel" TargetMode="External"/><Relationship Id="rId7" Type="http://schemas.openxmlformats.org/officeDocument/2006/relationships/hyperlink" Target="http://pt.wikipedia.org/wiki/Tebas_(Egito)"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pt.wikipedia.org/wiki/Mernept%C3%A1" TargetMode="External"/><Relationship Id="rId5" Type="http://schemas.openxmlformats.org/officeDocument/2006/relationships/hyperlink" Target="http://pt.wikipedia.org/wiki/Fara%C3%B3" TargetMode="External"/><Relationship Id="rId4" Type="http://schemas.openxmlformats.org/officeDocument/2006/relationships/hyperlink" Target="http://pt.wikipedia.org/wiki/Eg%C3%ADpcio" TargetMode="External"/><Relationship Id="rId9" Type="http://schemas.openxmlformats.org/officeDocument/2006/relationships/hyperlink" Target="http://pt.wikipedia.org/wiki/Cair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lgn="ctr" eaLnBrk="1" hangingPunct="1">
              <a:spcBef>
                <a:spcPct val="0"/>
              </a:spcBef>
            </a:pPr>
            <a:r>
              <a:rPr lang="pt-BR" altLang="pt-BR" b="1" dirty="0" smtClean="0"/>
              <a:t>www.4tons.com</a:t>
            </a:r>
          </a:p>
          <a:p>
            <a:pPr algn="ctr" eaLnBrk="1" hangingPunct="1">
              <a:spcBef>
                <a:spcPct val="0"/>
              </a:spcBef>
            </a:pPr>
            <a:r>
              <a:rPr lang="pt-BR" altLang="pt-BR" b="1" dirty="0" smtClean="0"/>
              <a:t>Pr. Marcelo Augusto de Carvalho</a:t>
            </a:r>
          </a:p>
          <a:p>
            <a:pPr eaLnBrk="1" hangingPunct="1">
              <a:spcBef>
                <a:spcPct val="0"/>
              </a:spcBef>
            </a:pPr>
            <a:endParaRPr lang="pt-BR" altLang="pt-BR" b="0" dirty="0" smtClean="0"/>
          </a:p>
          <a:p>
            <a:pPr eaLnBrk="1" hangingPunct="1">
              <a:spcBef>
                <a:spcPct val="0"/>
              </a:spcBef>
            </a:pPr>
            <a:endParaRPr lang="pt-BR" altLang="pt-BR" b="0" dirty="0" smtClean="0"/>
          </a:p>
          <a:p>
            <a:pPr eaLnBrk="1" hangingPunct="1">
              <a:spcBef>
                <a:spcPct val="0"/>
              </a:spcBef>
            </a:pPr>
            <a:r>
              <a:rPr lang="pt-BR" altLang="pt-BR" b="0" dirty="0" smtClean="0"/>
              <a:t>Objetivo</a:t>
            </a:r>
            <a:r>
              <a:rPr lang="pt-BR" altLang="pt-BR" b="0" dirty="0" smtClean="0"/>
              <a:t>: mencionar algumas</a:t>
            </a:r>
            <a:r>
              <a:rPr lang="pt-BR" altLang="pt-BR" b="0" baseline="0" dirty="0" smtClean="0"/>
              <a:t> descobertas arqueológicas referentes à Bíblia e a confirmação da veracidade histórica da Bíblia.</a:t>
            </a:r>
          </a:p>
          <a:p>
            <a:pPr eaLnBrk="1" hangingPunct="1">
              <a:spcBef>
                <a:spcPct val="0"/>
              </a:spcBef>
            </a:pPr>
            <a:r>
              <a:rPr lang="pt-BR" altLang="pt-BR" b="0" baseline="0" dirty="0" smtClean="0"/>
              <a:t>Incentivar o estudo da Bíblia. Pode ser usada para o lançamento da Classe Bíblica.</a:t>
            </a:r>
            <a:endParaRPr lang="pt-BR" altLang="pt-BR" b="0" dirty="0" smtClean="0"/>
          </a:p>
          <a:p>
            <a:pPr eaLnBrk="1" hangingPunct="1">
              <a:spcBef>
                <a:spcPct val="0"/>
              </a:spcBef>
            </a:pPr>
            <a:endParaRPr lang="pt-BR" altLang="pt-BR" b="0" dirty="0" smtClean="0"/>
          </a:p>
          <a:p>
            <a:pPr eaLnBrk="1" hangingPunct="1">
              <a:spcBef>
                <a:spcPct val="0"/>
              </a:spcBef>
            </a:pPr>
            <a:r>
              <a:rPr lang="pt-BR" altLang="pt-BR" b="0" dirty="0" smtClean="0"/>
              <a:t>Fontes:</a:t>
            </a:r>
          </a:p>
          <a:p>
            <a:pPr eaLnBrk="1" hangingPunct="1">
              <a:spcBef>
                <a:spcPct val="0"/>
              </a:spcBef>
            </a:pPr>
            <a:r>
              <a:rPr lang="pt-BR" altLang="pt-BR" b="0" baseline="0" dirty="0" smtClean="0"/>
              <a:t>Escavando a Verdade, </a:t>
            </a:r>
            <a:r>
              <a:rPr lang="pt-BR" altLang="pt-BR" b="0" dirty="0" smtClean="0"/>
              <a:t>Rodrigo</a:t>
            </a:r>
            <a:r>
              <a:rPr lang="pt-BR" altLang="pt-BR" b="0" baseline="0" dirty="0" smtClean="0"/>
              <a:t> Silva.</a:t>
            </a:r>
          </a:p>
          <a:p>
            <a:pPr eaLnBrk="1" hangingPunct="1">
              <a:spcBef>
                <a:spcPct val="0"/>
              </a:spcBef>
            </a:pPr>
            <a:r>
              <a:rPr lang="pt-BR" altLang="pt-BR" b="0" baseline="0" dirty="0" smtClean="0"/>
              <a:t>http://pt.wikipedia.org/wiki/Manuscritos_do_Mar_Morto</a:t>
            </a:r>
          </a:p>
          <a:p>
            <a:pPr eaLnBrk="1" hangingPunct="1">
              <a:spcBef>
                <a:spcPct val="0"/>
              </a:spcBef>
            </a:pPr>
            <a:r>
              <a:rPr lang="pt-BR" altLang="pt-BR" b="0" dirty="0" smtClean="0"/>
              <a:t>http://en.wikipedia.org/wiki/Dead_Sea_Scrolls</a:t>
            </a:r>
          </a:p>
        </p:txBody>
      </p:sp>
      <p:sp>
        <p:nvSpPr>
          <p:cNvPr id="7172"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953155-8A38-4DCB-BFCD-7B50B49E2595}" type="slidenum">
              <a:rPr lang="pt-BR" altLang="pt-BR" smtClean="0"/>
              <a:pPr/>
              <a:t>1</a:t>
            </a:fld>
            <a:endParaRPr lang="pt-BR" altLang="pt-BR" smtClean="0"/>
          </a:p>
        </p:txBody>
      </p:sp>
    </p:spTree>
    <p:extLst>
      <p:ext uri="{BB962C8B-B14F-4D97-AF65-F5344CB8AC3E}">
        <p14:creationId xmlns:p14="http://schemas.microsoft.com/office/powerpoint/2010/main" val="3110352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r>
              <a:rPr lang="pt-BR" dirty="0" smtClean="0"/>
              <a:t>. Rei </a:t>
            </a:r>
            <a:r>
              <a:rPr lang="pt-BR" dirty="0" err="1" smtClean="0"/>
              <a:t>Mesha</a:t>
            </a:r>
            <a:r>
              <a:rPr lang="pt-BR" dirty="0" smtClean="0"/>
              <a:t>, rei de </a:t>
            </a:r>
            <a:r>
              <a:rPr lang="pt-BR" dirty="0" err="1" smtClean="0"/>
              <a:t>Moabe</a:t>
            </a:r>
            <a:r>
              <a:rPr lang="pt-BR" dirty="0" smtClean="0"/>
              <a:t> (850 a.C.)</a:t>
            </a:r>
          </a:p>
          <a:p>
            <a:r>
              <a:rPr lang="pt-BR" dirty="0" smtClean="0"/>
              <a:t>. Expulsou os israelitas,</a:t>
            </a:r>
            <a:r>
              <a:rPr lang="pt-BR" baseline="0" dirty="0" smtClean="0"/>
              <a:t> conforme </a:t>
            </a:r>
            <a:r>
              <a:rPr lang="pt-BR" dirty="0" smtClean="0"/>
              <a:t>2 Reis 3</a:t>
            </a:r>
          </a:p>
          <a:p>
            <a:r>
              <a:rPr lang="en-US" dirty="0" smtClean="0"/>
              <a:t>. </a:t>
            </a:r>
            <a:r>
              <a:rPr lang="en-US" dirty="0" err="1" smtClean="0"/>
              <a:t>Menciona</a:t>
            </a:r>
            <a:r>
              <a:rPr lang="en-US" dirty="0" smtClean="0"/>
              <a:t> o </a:t>
            </a:r>
            <a:r>
              <a:rPr lang="en-US" dirty="0" err="1" smtClean="0"/>
              <a:t>reino</a:t>
            </a:r>
            <a:r>
              <a:rPr lang="en-US" dirty="0" smtClean="0"/>
              <a:t> de Israel</a:t>
            </a:r>
            <a:endParaRPr lang="pt-BR" dirty="0" smtClean="0"/>
          </a:p>
          <a:p>
            <a:r>
              <a:rPr lang="pt-BR" dirty="0" smtClean="0"/>
              <a:t>. Menciona o rei </a:t>
            </a:r>
            <a:r>
              <a:rPr lang="pt-BR" dirty="0" err="1" smtClean="0"/>
              <a:t>Onri</a:t>
            </a:r>
            <a:r>
              <a:rPr lang="pt-BR" dirty="0" smtClean="0"/>
              <a:t> e seu filho, Acabe (reis de Israel</a:t>
            </a:r>
            <a:r>
              <a:rPr lang="pt-BR" baseline="0" dirty="0" smtClean="0"/>
              <a:t> mencionados na Bíblia)</a:t>
            </a:r>
            <a:endParaRPr lang="pt-BR" dirty="0" smtClean="0"/>
          </a:p>
          <a:p>
            <a:r>
              <a:rPr lang="en-US" dirty="0" smtClean="0"/>
              <a:t>. </a:t>
            </a:r>
            <a:r>
              <a:rPr lang="en-US" dirty="0" err="1" smtClean="0"/>
              <a:t>Menciona</a:t>
            </a:r>
            <a:r>
              <a:rPr lang="en-US" dirty="0" smtClean="0"/>
              <a:t> o </a:t>
            </a:r>
            <a:r>
              <a:rPr lang="en-US" dirty="0" err="1" smtClean="0"/>
              <a:t>nome</a:t>
            </a:r>
            <a:r>
              <a:rPr lang="en-US" dirty="0" smtClean="0"/>
              <a:t> de “Yahweh” (</a:t>
            </a:r>
            <a:r>
              <a:rPr lang="en-US" dirty="0" err="1" smtClean="0"/>
              <a:t>ou</a:t>
            </a:r>
            <a:r>
              <a:rPr lang="en-US" dirty="0" smtClean="0"/>
              <a:t> </a:t>
            </a:r>
            <a:r>
              <a:rPr lang="en-US" dirty="0" err="1" smtClean="0"/>
              <a:t>Jeová</a:t>
            </a:r>
            <a:r>
              <a:rPr lang="en-US" dirty="0" smtClean="0"/>
              <a:t>, o </a:t>
            </a:r>
            <a:r>
              <a:rPr lang="en-US" dirty="0" err="1" smtClean="0"/>
              <a:t>nome</a:t>
            </a:r>
            <a:r>
              <a:rPr lang="en-US" dirty="0" smtClean="0"/>
              <a:t> do</a:t>
            </a:r>
            <a:r>
              <a:rPr lang="en-US" baseline="0" dirty="0" smtClean="0"/>
              <a:t> Deus de Israel)</a:t>
            </a:r>
            <a:endParaRPr lang="en-US" dirty="0" smtClean="0"/>
          </a:p>
          <a:p>
            <a:r>
              <a:rPr lang="en-US" dirty="0" smtClean="0"/>
              <a:t>. “</a:t>
            </a:r>
            <a:r>
              <a:rPr lang="en-US" dirty="0" err="1" smtClean="0"/>
              <a:t>Talvez</a:t>
            </a:r>
            <a:r>
              <a:rPr lang="en-US" dirty="0" smtClean="0"/>
              <a:t>” </a:t>
            </a:r>
            <a:r>
              <a:rPr lang="en-US" dirty="0" err="1" smtClean="0"/>
              <a:t>mencione</a:t>
            </a:r>
            <a:r>
              <a:rPr lang="en-US" dirty="0" smtClean="0"/>
              <a:t> o rei </a:t>
            </a:r>
            <a:r>
              <a:rPr lang="en-US" dirty="0" err="1" smtClean="0"/>
              <a:t>Davi</a:t>
            </a:r>
            <a:r>
              <a:rPr lang="en-US" dirty="0" smtClean="0"/>
              <a:t> (</a:t>
            </a:r>
            <a:r>
              <a:rPr lang="en-US" dirty="0" err="1" smtClean="0"/>
              <a:t>não</a:t>
            </a:r>
            <a:r>
              <a:rPr lang="en-US" baseline="0" dirty="0" smtClean="0"/>
              <a:t> </a:t>
            </a:r>
            <a:r>
              <a:rPr lang="en-US" baseline="0" dirty="0" err="1" smtClean="0"/>
              <a:t>há</a:t>
            </a:r>
            <a:r>
              <a:rPr lang="en-US" baseline="0" dirty="0" smtClean="0"/>
              <a:t> </a:t>
            </a:r>
            <a:r>
              <a:rPr lang="en-US" baseline="0" dirty="0" err="1" smtClean="0"/>
              <a:t>consenso</a:t>
            </a:r>
            <a:r>
              <a:rPr lang="en-US" baseline="0" dirty="0" smtClean="0"/>
              <a:t> entre </a:t>
            </a:r>
            <a:r>
              <a:rPr lang="en-US" baseline="0" dirty="0" err="1" smtClean="0"/>
              <a:t>os</a:t>
            </a:r>
            <a:r>
              <a:rPr lang="en-US" baseline="0" dirty="0" smtClean="0"/>
              <a:t> </a:t>
            </a:r>
            <a:r>
              <a:rPr lang="en-US" baseline="0" dirty="0" err="1" smtClean="0"/>
              <a:t>pesquisadores</a:t>
            </a:r>
            <a:r>
              <a:rPr lang="en-US" baseline="0" dirty="0" smtClean="0"/>
              <a:t> </a:t>
            </a:r>
            <a:r>
              <a:rPr lang="en-US" baseline="0" dirty="0" err="1" smtClean="0"/>
              <a:t>devido</a:t>
            </a:r>
            <a:r>
              <a:rPr lang="en-US" baseline="0" dirty="0" smtClean="0"/>
              <a:t> a </a:t>
            </a:r>
            <a:r>
              <a:rPr lang="en-US" baseline="0" dirty="0" err="1" smtClean="0"/>
              <a:t>alguns</a:t>
            </a:r>
            <a:r>
              <a:rPr lang="en-US" baseline="0" dirty="0" smtClean="0"/>
              <a:t> “</a:t>
            </a:r>
            <a:r>
              <a:rPr lang="en-US" baseline="0" dirty="0" err="1" smtClean="0"/>
              <a:t>defeitos</a:t>
            </a:r>
            <a:r>
              <a:rPr lang="en-US" baseline="0" dirty="0" smtClean="0"/>
              <a:t>” e </a:t>
            </a:r>
            <a:r>
              <a:rPr lang="en-US" baseline="0" dirty="0" err="1" smtClean="0"/>
              <a:t>desgastes</a:t>
            </a:r>
            <a:r>
              <a:rPr lang="en-US" baseline="0" dirty="0" smtClean="0"/>
              <a:t> </a:t>
            </a:r>
            <a:r>
              <a:rPr lang="en-US" baseline="0" dirty="0" err="1" smtClean="0"/>
              <a:t>na</a:t>
            </a:r>
            <a:r>
              <a:rPr lang="en-US" baseline="0" dirty="0" smtClean="0"/>
              <a:t> </a:t>
            </a:r>
            <a:r>
              <a:rPr lang="en-US" baseline="0" dirty="0" err="1" smtClean="0"/>
              <a:t>pedra</a:t>
            </a:r>
            <a:r>
              <a:rPr lang="en-US" baseline="0" dirty="0" smtClean="0"/>
              <a:t>)</a:t>
            </a:r>
            <a:endParaRPr lang="pt-BR" dirty="0" smtClean="0"/>
          </a:p>
          <a:p>
            <a:endParaRPr lang="pt-BR" sz="1200" b="0" i="0" u="none" kern="1200" baseline="0" dirty="0" smtClean="0">
              <a:solidFill>
                <a:schemeClr val="bg1"/>
              </a:solidFill>
              <a:effectLst/>
              <a:latin typeface="Berlin Sans FB Demi" pitchFamily="34" charset="0"/>
              <a:ea typeface="+mn-ea"/>
              <a:cs typeface="+mn-cs"/>
            </a:endParaRPr>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10</a:t>
            </a:fld>
            <a:endParaRPr lang="pt-BR" altLang="pt-BR" smtClean="0"/>
          </a:p>
        </p:txBody>
      </p:sp>
    </p:spTree>
    <p:extLst>
      <p:ext uri="{BB962C8B-B14F-4D97-AF65-F5344CB8AC3E}">
        <p14:creationId xmlns:p14="http://schemas.microsoft.com/office/powerpoint/2010/main" val="284227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r>
              <a:rPr lang="pt-BR" dirty="0" smtClean="0"/>
              <a:t>Tudo bem! Pode até ser que a Bíblia tenha mesmo sido escrita na época em que dizem</a:t>
            </a:r>
            <a:r>
              <a:rPr lang="pt-BR" baseline="0" dirty="0" smtClean="0"/>
              <a:t> que foi escrita, até mesmo pelas pessoas que dizem ser seus autores, mas isso foi a muito tempo!</a:t>
            </a:r>
          </a:p>
          <a:p>
            <a:r>
              <a:rPr lang="pt-BR" baseline="0" dirty="0" smtClean="0"/>
              <a:t>Quem me garante que ela não foi alterada durante todo esse tempo ?</a:t>
            </a:r>
          </a:p>
          <a:p>
            <a:r>
              <a:rPr lang="pt-BR" baseline="0" dirty="0" smtClean="0"/>
              <a:t>Quem me garante que eu não estou levando “gato por lebre” ?</a:t>
            </a:r>
            <a:endParaRPr lang="pt-BR" dirty="0"/>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11</a:t>
            </a:fld>
            <a:endParaRPr lang="pt-BR" altLang="pt-BR" smtClean="0"/>
          </a:p>
        </p:txBody>
      </p:sp>
    </p:spTree>
    <p:extLst>
      <p:ext uri="{BB962C8B-B14F-4D97-AF65-F5344CB8AC3E}">
        <p14:creationId xmlns:p14="http://schemas.microsoft.com/office/powerpoint/2010/main" val="4275932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Até 1940 os</a:t>
            </a:r>
            <a:r>
              <a:rPr lang="pt-BR" baseline="0" dirty="0" smtClean="0"/>
              <a:t> manuscritos mais antigos da Bíblia que se conheciam eram </a:t>
            </a:r>
            <a:r>
              <a:rPr lang="pt-BR" sz="1200" dirty="0" smtClean="0"/>
              <a:t>do ano 900 d.C., ou seja, mais de mil anos depois da produção do último livro do Antigo Testamento (profeta</a:t>
            </a:r>
            <a:r>
              <a:rPr lang="pt-BR" sz="1200" baseline="0" dirty="0" smtClean="0"/>
              <a:t> Malaquias), escrito por volta do ano 400 a.C.</a:t>
            </a: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baseline="0" dirty="0" smtClean="0"/>
              <a:t>1.300 anos de diferença, sendo 900 anos depois da expansão mundial do cristianismo o que poderia ter gerado muitas alterações feitas na Bíblia para adaptá-la à fé cristã mais recente.</a:t>
            </a: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baseline="0" dirty="0" smtClean="0"/>
              <a:t>Dá pra confiar ?</a:t>
            </a:r>
            <a:endParaRPr lang="pt-BR" sz="1200" dirty="0" smtClean="0"/>
          </a:p>
          <a:p>
            <a:endParaRPr lang="pt-BR" dirty="0"/>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12</a:t>
            </a:fld>
            <a:endParaRPr lang="pt-BR" altLang="pt-BR" smtClean="0"/>
          </a:p>
        </p:txBody>
      </p:sp>
    </p:spTree>
    <p:extLst>
      <p:ext uri="{BB962C8B-B14F-4D97-AF65-F5344CB8AC3E}">
        <p14:creationId xmlns:p14="http://schemas.microsoft.com/office/powerpoint/2010/main" val="568785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Até 1940 os</a:t>
            </a:r>
            <a:r>
              <a:rPr lang="pt-BR" baseline="0" dirty="0" smtClean="0"/>
              <a:t> manuscritos mais antigos da Bíblia que se conheciam eram </a:t>
            </a:r>
            <a:r>
              <a:rPr lang="pt-BR" sz="1200" dirty="0" smtClean="0"/>
              <a:t>do ano 900 d.C., ou seja, mais de mil anos depois da escrita do último livro do Antigo Testamento (profeta</a:t>
            </a:r>
            <a:r>
              <a:rPr lang="pt-BR" sz="1200" baseline="0" dirty="0" smtClean="0"/>
              <a:t> Malaquias), escrito por volta do ano 400 a.C.</a:t>
            </a: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baseline="0" dirty="0" smtClean="0"/>
              <a:t>1.300 anos de diferença, sendo 800 anos depois da expansão mundial do cristianismo o que poderia ter gerado muitas alterações feitas na Bíblia para adaptá-la à fé cristã mais recente.</a:t>
            </a:r>
            <a:endParaRPr lang="pt-B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baseline="0" dirty="0" smtClean="0"/>
              <a:t>Dá pra confiar ?</a:t>
            </a:r>
            <a:endParaRPr lang="pt-BR" sz="1200" dirty="0" smtClean="0"/>
          </a:p>
          <a:p>
            <a:endParaRPr lang="pt-BR" dirty="0"/>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13</a:t>
            </a:fld>
            <a:endParaRPr lang="pt-BR" altLang="pt-BR" smtClean="0"/>
          </a:p>
        </p:txBody>
      </p:sp>
    </p:spTree>
    <p:extLst>
      <p:ext uri="{BB962C8B-B14F-4D97-AF65-F5344CB8AC3E}">
        <p14:creationId xmlns:p14="http://schemas.microsoft.com/office/powerpoint/2010/main" val="1137395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Era o que muitas pessoas argumentavam!</a:t>
            </a: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dirty="0" smtClean="0"/>
              <a:t>Realmente é muito tempo...se</a:t>
            </a:r>
            <a:r>
              <a:rPr lang="pt-BR" sz="1200" baseline="0" dirty="0" smtClean="0"/>
              <a:t> esse fosse um livro comum, mas...</a:t>
            </a:r>
            <a:endParaRPr lang="pt-BR" sz="1200" dirty="0" smtClean="0"/>
          </a:p>
          <a:p>
            <a:endParaRPr lang="pt-BR" dirty="0"/>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14</a:t>
            </a:fld>
            <a:endParaRPr lang="pt-BR" altLang="pt-BR" smtClean="0"/>
          </a:p>
        </p:txBody>
      </p:sp>
    </p:spTree>
    <p:extLst>
      <p:ext uri="{BB962C8B-B14F-4D97-AF65-F5344CB8AC3E}">
        <p14:creationId xmlns:p14="http://schemas.microsoft.com/office/powerpoint/2010/main" val="327586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Mas...em 1946,</a:t>
            </a:r>
            <a:r>
              <a:rPr lang="pt-BR" baseline="0" dirty="0" smtClean="0"/>
              <a:t> alguma coisa aconteceu...</a:t>
            </a:r>
          </a:p>
          <a:p>
            <a:r>
              <a:rPr lang="pt-BR" baseline="0" dirty="0" smtClean="0"/>
              <a:t>(chame a atenção às cavernas)</a:t>
            </a:r>
            <a:endParaRPr lang="pt-BR" dirty="0"/>
          </a:p>
        </p:txBody>
      </p:sp>
      <p:sp>
        <p:nvSpPr>
          <p:cNvPr id="4" name="Espaço Reservado para Número de Slide 3"/>
          <p:cNvSpPr>
            <a:spLocks noGrp="1"/>
          </p:cNvSpPr>
          <p:nvPr>
            <p:ph type="sldNum" sz="quarter" idx="10"/>
          </p:nvPr>
        </p:nvSpPr>
        <p:spPr/>
        <p:txBody>
          <a:bodyPr/>
          <a:lstStyle/>
          <a:p>
            <a:pPr>
              <a:defRPr/>
            </a:pPr>
            <a:fld id="{C1029EAF-91E6-4A45-A058-4FFB42E880A7}" type="slidenum">
              <a:rPr lang="pt-BR" smtClean="0"/>
              <a:pPr>
                <a:defRPr/>
              </a:pPr>
              <a:t>15</a:t>
            </a:fld>
            <a:endParaRPr lang="pt-BR" dirty="0"/>
          </a:p>
        </p:txBody>
      </p:sp>
    </p:spTree>
    <p:extLst>
      <p:ext uri="{BB962C8B-B14F-4D97-AF65-F5344CB8AC3E}">
        <p14:creationId xmlns:p14="http://schemas.microsoft.com/office/powerpoint/2010/main" val="1914391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Numa região próxima ao Mar Morto</a:t>
            </a:r>
            <a:r>
              <a:rPr lang="pt-BR" baseline="0" dirty="0" smtClean="0"/>
              <a:t> (Israel), dois pastores de cabras levavam seus rebanhos para pastar, quando uma das cabras entrou por uma caverna e sumiu. Na esperança de encontrá-la um dos pastores foi atrás dela, mas não tendo coragem de entrar na caverna por medo de algum animal ou de “espíritos”, lançou pedras na caverna para ver se havia alguma coisa lá dentro.</a:t>
            </a:r>
            <a:endParaRPr lang="pt-BR" dirty="0"/>
          </a:p>
        </p:txBody>
      </p:sp>
      <p:sp>
        <p:nvSpPr>
          <p:cNvPr id="4" name="Espaço Reservado para Número de Slide 3"/>
          <p:cNvSpPr>
            <a:spLocks noGrp="1"/>
          </p:cNvSpPr>
          <p:nvPr>
            <p:ph type="sldNum" sz="quarter" idx="10"/>
          </p:nvPr>
        </p:nvSpPr>
        <p:spPr/>
        <p:txBody>
          <a:bodyPr/>
          <a:lstStyle/>
          <a:p>
            <a:pPr>
              <a:defRPr/>
            </a:pPr>
            <a:fld id="{C1029EAF-91E6-4A45-A058-4FFB42E880A7}" type="slidenum">
              <a:rPr lang="pt-BR" smtClean="0"/>
              <a:pPr>
                <a:defRPr/>
              </a:pPr>
              <a:t>16</a:t>
            </a:fld>
            <a:endParaRPr lang="pt-BR" dirty="0"/>
          </a:p>
        </p:txBody>
      </p:sp>
    </p:spTree>
    <p:extLst>
      <p:ext uri="{BB962C8B-B14F-4D97-AF65-F5344CB8AC3E}">
        <p14:creationId xmlns:p14="http://schemas.microsoft.com/office/powerpoint/2010/main" val="4168889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De repente ouviu um</a:t>
            </a:r>
            <a:r>
              <a:rPr lang="pt-BR" baseline="0" dirty="0" smtClean="0"/>
              <a:t> barulho estranho e pôs-se a correr dali! Algum tempo depois retornou e resolveu entrar na caverna. Encontrou um vaso quebrado e viu que dentro havia manuscritos antigos que haviam sido escondidos ali.</a:t>
            </a:r>
          </a:p>
          <a:p>
            <a:r>
              <a:rPr lang="pt-BR" baseline="0" dirty="0" smtClean="0"/>
              <a:t>Depois de tentar vender os manuscritos sem muito sucesso, um desses manuscritos acabou parando na mão de colecionadores que atestaram ser de grande valor histórico.</a:t>
            </a:r>
          </a:p>
          <a:p>
            <a:r>
              <a:rPr lang="pt-BR" baseline="0" dirty="0" smtClean="0"/>
              <a:t>Ao todo foram 11 cavernas vasculhadas por pesquisadores e curiosos, e um total de 981 manuscritos foram encontrados.</a:t>
            </a:r>
          </a:p>
          <a:p>
            <a:r>
              <a:rPr lang="pt-BR" baseline="0" dirty="0" smtClean="0"/>
              <a:t>Dentre esses manuscritos, cerca de 40% eram cópias do antigo testamento. Foram encontradas partes de todos os livros do AT (exceto Ester), com um destaque especial para o livro do profeta Isaías.</a:t>
            </a:r>
          </a:p>
          <a:p>
            <a:endParaRPr lang="pt-BR" baseline="0" dirty="0" smtClean="0"/>
          </a:p>
        </p:txBody>
      </p:sp>
      <p:sp>
        <p:nvSpPr>
          <p:cNvPr id="4" name="Espaço Reservado para Número de Slide 3"/>
          <p:cNvSpPr>
            <a:spLocks noGrp="1"/>
          </p:cNvSpPr>
          <p:nvPr>
            <p:ph type="sldNum" sz="quarter" idx="10"/>
          </p:nvPr>
        </p:nvSpPr>
        <p:spPr/>
        <p:txBody>
          <a:bodyPr/>
          <a:lstStyle/>
          <a:p>
            <a:pPr>
              <a:defRPr/>
            </a:pPr>
            <a:fld id="{C1029EAF-91E6-4A45-A058-4FFB42E880A7}" type="slidenum">
              <a:rPr lang="pt-BR" smtClean="0"/>
              <a:pPr>
                <a:defRPr/>
              </a:pPr>
              <a:t>17</a:t>
            </a:fld>
            <a:endParaRPr lang="pt-BR" dirty="0"/>
          </a:p>
        </p:txBody>
      </p:sp>
    </p:spTree>
    <p:extLst>
      <p:ext uri="{BB962C8B-B14F-4D97-AF65-F5344CB8AC3E}">
        <p14:creationId xmlns:p14="http://schemas.microsoft.com/office/powerpoint/2010/main" val="1454272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r>
              <a:rPr lang="pt-BR" dirty="0" smtClean="0"/>
              <a:t>Lembra desse slide ?</a:t>
            </a:r>
          </a:p>
          <a:p>
            <a:endParaRPr lang="pt-BR" dirty="0" smtClean="0"/>
          </a:p>
          <a:p>
            <a:r>
              <a:rPr lang="pt-BR" dirty="0" smtClean="0"/>
              <a:t>Pois bem, com a descoberta</a:t>
            </a:r>
            <a:r>
              <a:rPr lang="pt-BR" baseline="0" dirty="0" smtClean="0"/>
              <a:t> dos manuscritos do Mar Morto, o manuscrito mais antigo que se tem notícia agora passou para cerca de 250 a.C., </a:t>
            </a:r>
            <a:r>
              <a:rPr lang="pt-BR" b="1" baseline="0" dirty="0" smtClean="0"/>
              <a:t>um salto de mais de 1000 anos em direção do passado!!!</a:t>
            </a:r>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18</a:t>
            </a:fld>
            <a:endParaRPr lang="pt-BR" altLang="pt-BR" smtClean="0"/>
          </a:p>
        </p:txBody>
      </p:sp>
    </p:spTree>
    <p:extLst>
      <p:ext uri="{BB962C8B-B14F-4D97-AF65-F5344CB8AC3E}">
        <p14:creationId xmlns:p14="http://schemas.microsoft.com/office/powerpoint/2010/main" val="2018352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Pedaço de manuscrito</a:t>
            </a:r>
            <a:r>
              <a:rPr lang="pt-BR" baseline="0" dirty="0" smtClean="0"/>
              <a:t> encontrado na caverna 1.</a:t>
            </a:r>
            <a:endParaRPr lang="pt-BR" dirty="0"/>
          </a:p>
        </p:txBody>
      </p:sp>
      <p:sp>
        <p:nvSpPr>
          <p:cNvPr id="4" name="Espaço Reservado para Número de Slide 3"/>
          <p:cNvSpPr>
            <a:spLocks noGrp="1"/>
          </p:cNvSpPr>
          <p:nvPr>
            <p:ph type="sldNum" sz="quarter" idx="10"/>
          </p:nvPr>
        </p:nvSpPr>
        <p:spPr/>
        <p:txBody>
          <a:bodyPr/>
          <a:lstStyle/>
          <a:p>
            <a:pPr>
              <a:defRPr/>
            </a:pPr>
            <a:fld id="{C1029EAF-91E6-4A45-A058-4FFB42E880A7}" type="slidenum">
              <a:rPr lang="pt-BR" smtClean="0"/>
              <a:pPr>
                <a:defRPr/>
              </a:pPr>
              <a:t>19</a:t>
            </a:fld>
            <a:endParaRPr lang="pt-BR" dirty="0"/>
          </a:p>
        </p:txBody>
      </p:sp>
    </p:spTree>
    <p:extLst>
      <p:ext uri="{BB962C8B-B14F-4D97-AF65-F5344CB8AC3E}">
        <p14:creationId xmlns:p14="http://schemas.microsoft.com/office/powerpoint/2010/main" val="47573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algn="just"/>
            <a:r>
              <a:rPr lang="en-US" sz="1200" dirty="0" smtClean="0"/>
              <a:t>A </a:t>
            </a:r>
            <a:r>
              <a:rPr lang="en-US" sz="1200" dirty="0" err="1" smtClean="0"/>
              <a:t>palavra</a:t>
            </a:r>
            <a:r>
              <a:rPr lang="en-US" sz="1200" dirty="0" smtClean="0"/>
              <a:t> </a:t>
            </a:r>
            <a:r>
              <a:rPr lang="en-US" sz="1200" dirty="0" err="1" smtClean="0"/>
              <a:t>arqueologia</a:t>
            </a:r>
            <a:r>
              <a:rPr lang="en-US" sz="1200" dirty="0" smtClean="0"/>
              <a:t> </a:t>
            </a:r>
            <a:r>
              <a:rPr lang="en-US" sz="1200" dirty="0" err="1" smtClean="0"/>
              <a:t>vem</a:t>
            </a:r>
            <a:r>
              <a:rPr lang="en-US" sz="1200" dirty="0" smtClean="0"/>
              <a:t> do </a:t>
            </a:r>
            <a:r>
              <a:rPr lang="en-US" sz="1200" dirty="0" err="1" smtClean="0"/>
              <a:t>grego</a:t>
            </a:r>
            <a:r>
              <a:rPr lang="en-US" sz="1200" dirty="0" smtClean="0"/>
              <a:t> “</a:t>
            </a:r>
            <a:r>
              <a:rPr lang="en-US" sz="1200" dirty="0" err="1" smtClean="0"/>
              <a:t>archaios</a:t>
            </a:r>
            <a:r>
              <a:rPr lang="en-US" sz="1200" dirty="0" smtClean="0"/>
              <a:t>” (</a:t>
            </a:r>
            <a:r>
              <a:rPr lang="en-US" sz="1200" dirty="0" err="1" smtClean="0"/>
              <a:t>antigo</a:t>
            </a:r>
            <a:r>
              <a:rPr lang="en-US" sz="1200" dirty="0" smtClean="0"/>
              <a:t>) e “logos” (</a:t>
            </a:r>
            <a:r>
              <a:rPr lang="en-US" sz="1200" dirty="0" err="1" smtClean="0"/>
              <a:t>estudo</a:t>
            </a:r>
            <a:r>
              <a:rPr lang="en-US" sz="1200" dirty="0" smtClean="0"/>
              <a:t> </a:t>
            </a:r>
            <a:r>
              <a:rPr lang="en-US" sz="1200" dirty="0" err="1" smtClean="0"/>
              <a:t>ou</a:t>
            </a:r>
            <a:r>
              <a:rPr lang="en-US" sz="1200" dirty="0" smtClean="0"/>
              <a:t> </a:t>
            </a:r>
            <a:r>
              <a:rPr lang="en-US" sz="1200" dirty="0" err="1" smtClean="0"/>
              <a:t>palavra</a:t>
            </a:r>
            <a:r>
              <a:rPr lang="en-US" sz="1200" dirty="0" smtClean="0"/>
              <a:t>)</a:t>
            </a:r>
            <a:r>
              <a:rPr lang="en-US" sz="1200" baseline="0" dirty="0" smtClean="0"/>
              <a:t> </a:t>
            </a:r>
            <a:r>
              <a:rPr lang="en-US" sz="1200" dirty="0" err="1" smtClean="0"/>
              <a:t>que</a:t>
            </a:r>
            <a:r>
              <a:rPr lang="en-US" sz="1200" dirty="0" smtClean="0"/>
              <a:t> </a:t>
            </a:r>
            <a:r>
              <a:rPr lang="en-US" sz="1200" dirty="0" err="1" smtClean="0"/>
              <a:t>significam</a:t>
            </a:r>
            <a:r>
              <a:rPr lang="en-US" sz="1200" dirty="0" smtClean="0"/>
              <a:t> </a:t>
            </a:r>
            <a:r>
              <a:rPr lang="en-US" sz="1200" dirty="0" err="1" smtClean="0"/>
              <a:t>literalmente</a:t>
            </a:r>
            <a:r>
              <a:rPr lang="en-US" sz="1200" dirty="0" smtClean="0"/>
              <a:t> “um </a:t>
            </a:r>
            <a:r>
              <a:rPr lang="en-US" sz="1200" dirty="0" err="1" smtClean="0"/>
              <a:t>estudo</a:t>
            </a:r>
            <a:r>
              <a:rPr lang="en-US" sz="1200" dirty="0" smtClean="0"/>
              <a:t> das </a:t>
            </a:r>
            <a:r>
              <a:rPr lang="en-US" sz="1200" dirty="0" err="1" smtClean="0"/>
              <a:t>coisas</a:t>
            </a:r>
            <a:r>
              <a:rPr lang="en-US" sz="1200" dirty="0" smtClean="0"/>
              <a:t> </a:t>
            </a:r>
            <a:r>
              <a:rPr lang="en-US" sz="1200" dirty="0" err="1" smtClean="0"/>
              <a:t>antigas</a:t>
            </a:r>
            <a:r>
              <a:rPr lang="en-US" sz="1200" dirty="0" smtClean="0"/>
              <a:t>”.</a:t>
            </a:r>
          </a:p>
          <a:p>
            <a:pPr algn="just"/>
            <a:r>
              <a:rPr lang="en-US" sz="1200" dirty="0" err="1" smtClean="0"/>
              <a:t>Atualmente</a:t>
            </a:r>
            <a:r>
              <a:rPr lang="en-US" sz="1200" dirty="0" smtClean="0"/>
              <a:t> </a:t>
            </a:r>
            <a:r>
              <a:rPr lang="en-US" sz="1200" dirty="0" err="1" smtClean="0"/>
              <a:t>refere</a:t>
            </a:r>
            <a:r>
              <a:rPr lang="en-US" sz="1200" dirty="0" smtClean="0"/>
              <a:t>-se </a:t>
            </a:r>
            <a:r>
              <a:rPr lang="en-US" sz="1200" dirty="0" err="1" smtClean="0"/>
              <a:t>ao</a:t>
            </a:r>
            <a:r>
              <a:rPr lang="en-US" sz="1200" dirty="0" smtClean="0"/>
              <a:t> </a:t>
            </a:r>
            <a:r>
              <a:rPr lang="en-US" sz="1200" dirty="0" err="1" smtClean="0"/>
              <a:t>estudo</a:t>
            </a:r>
            <a:r>
              <a:rPr lang="en-US" sz="1200" dirty="0" smtClean="0"/>
              <a:t> de </a:t>
            </a:r>
            <a:r>
              <a:rPr lang="en-US" sz="1200" dirty="0" err="1" smtClean="0"/>
              <a:t>materiais</a:t>
            </a:r>
            <a:r>
              <a:rPr lang="en-US" sz="1200" dirty="0" smtClean="0"/>
              <a:t> </a:t>
            </a:r>
            <a:r>
              <a:rPr lang="en-US" sz="1200" dirty="0" err="1" smtClean="0"/>
              <a:t>escavados</a:t>
            </a:r>
            <a:r>
              <a:rPr lang="en-US" sz="1200" dirty="0" smtClean="0"/>
              <a:t> </a:t>
            </a:r>
            <a:r>
              <a:rPr lang="en-US" sz="1200" dirty="0" err="1" smtClean="0"/>
              <a:t>pertencentes</a:t>
            </a:r>
            <a:r>
              <a:rPr lang="en-US" sz="1200" dirty="0" smtClean="0"/>
              <a:t> a eras </a:t>
            </a:r>
            <a:r>
              <a:rPr lang="en-US" sz="1200" dirty="0" err="1" smtClean="0"/>
              <a:t>anteriores</a:t>
            </a:r>
            <a:r>
              <a:rPr lang="en-US" sz="1200" dirty="0" smtClean="0"/>
              <a:t>.</a:t>
            </a:r>
          </a:p>
          <a:p>
            <a:pPr algn="just"/>
            <a:r>
              <a:rPr lang="en-US" sz="1200" dirty="0" smtClean="0"/>
              <a:t>É </a:t>
            </a:r>
            <a:r>
              <a:rPr lang="en-US" sz="1200" dirty="0" err="1" smtClean="0"/>
              <a:t>uma</a:t>
            </a:r>
            <a:r>
              <a:rPr lang="en-US" sz="1200" dirty="0" smtClean="0"/>
              <a:t> </a:t>
            </a:r>
            <a:r>
              <a:rPr lang="en-US" sz="1200" dirty="0" err="1" smtClean="0"/>
              <a:t>ciência</a:t>
            </a:r>
            <a:r>
              <a:rPr lang="en-US" sz="1200" dirty="0" smtClean="0"/>
              <a:t> </a:t>
            </a:r>
            <a:r>
              <a:rPr lang="en-US" sz="1200" dirty="0" err="1" smtClean="0"/>
              <a:t>que</a:t>
            </a:r>
            <a:r>
              <a:rPr lang="en-US" sz="1200" dirty="0" smtClean="0"/>
              <a:t> </a:t>
            </a:r>
            <a:r>
              <a:rPr lang="en-US" sz="1200" dirty="0" err="1" smtClean="0"/>
              <a:t>utiliza</a:t>
            </a:r>
            <a:r>
              <a:rPr lang="en-US" sz="1200" dirty="0" smtClean="0"/>
              <a:t> </a:t>
            </a:r>
            <a:r>
              <a:rPr lang="en-US" sz="1200" dirty="0" err="1" smtClean="0"/>
              <a:t>informações</a:t>
            </a:r>
            <a:r>
              <a:rPr lang="en-US" sz="1200" dirty="0" smtClean="0"/>
              <a:t> e </a:t>
            </a:r>
            <a:r>
              <a:rPr lang="en-US" sz="1200" dirty="0" err="1" smtClean="0"/>
              <a:t>técnicas</a:t>
            </a:r>
            <a:r>
              <a:rPr lang="en-US" sz="1200" dirty="0" smtClean="0"/>
              <a:t> de </a:t>
            </a:r>
            <a:r>
              <a:rPr lang="en-US" sz="1200" dirty="0" err="1" smtClean="0"/>
              <a:t>outras</a:t>
            </a:r>
            <a:r>
              <a:rPr lang="en-US" sz="1200" dirty="0" smtClean="0"/>
              <a:t> </a:t>
            </a:r>
            <a:r>
              <a:rPr lang="en-US" sz="1200" dirty="0" err="1" smtClean="0"/>
              <a:t>ciências</a:t>
            </a:r>
            <a:r>
              <a:rPr lang="en-US" sz="1200" dirty="0" smtClean="0"/>
              <a:t> </a:t>
            </a:r>
            <a:r>
              <a:rPr lang="en-US" sz="1200" dirty="0" err="1" smtClean="0"/>
              <a:t>tais</a:t>
            </a:r>
            <a:r>
              <a:rPr lang="en-US" sz="1200" dirty="0" smtClean="0"/>
              <a:t> </a:t>
            </a:r>
            <a:r>
              <a:rPr lang="en-US" sz="1200" dirty="0" err="1" smtClean="0"/>
              <a:t>como</a:t>
            </a:r>
            <a:r>
              <a:rPr lang="en-US" sz="1200" dirty="0" smtClean="0"/>
              <a:t> a </a:t>
            </a:r>
            <a:r>
              <a:rPr lang="en-US" sz="1200" dirty="0" err="1" smtClean="0"/>
              <a:t>química</a:t>
            </a:r>
            <a:r>
              <a:rPr lang="en-US" sz="1200" dirty="0" smtClean="0"/>
              <a:t>, a </a:t>
            </a:r>
            <a:r>
              <a:rPr lang="en-US" sz="1200" dirty="0" err="1" smtClean="0"/>
              <a:t>antropologia</a:t>
            </a:r>
            <a:r>
              <a:rPr lang="en-US" sz="1200" dirty="0" smtClean="0"/>
              <a:t> e a </a:t>
            </a:r>
            <a:r>
              <a:rPr lang="en-US" sz="1200" dirty="0" err="1" smtClean="0"/>
              <a:t>zoologia</a:t>
            </a:r>
            <a:r>
              <a:rPr lang="en-US" sz="1200" dirty="0" smtClean="0"/>
              <a:t>.</a:t>
            </a:r>
            <a:endParaRPr lang="pt-BR" sz="1200" dirty="0" smtClean="0"/>
          </a:p>
          <a:p>
            <a:pPr algn="just"/>
            <a:endParaRPr lang="en-US" sz="1200" dirty="0" smtClean="0"/>
          </a:p>
        </p:txBody>
      </p:sp>
      <p:sp>
        <p:nvSpPr>
          <p:cNvPr id="819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88F4D5-F5E9-494F-B859-0B23764699E2}" type="slidenum">
              <a:rPr lang="pt-BR" altLang="pt-BR" smtClean="0"/>
              <a:pPr/>
              <a:t>2</a:t>
            </a:fld>
            <a:endParaRPr lang="pt-BR" altLang="pt-BR" smtClean="0"/>
          </a:p>
        </p:txBody>
      </p:sp>
    </p:spTree>
    <p:extLst>
      <p:ext uri="{BB962C8B-B14F-4D97-AF65-F5344CB8AC3E}">
        <p14:creationId xmlns:p14="http://schemas.microsoft.com/office/powerpoint/2010/main" val="2457872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Exemplos</a:t>
            </a:r>
            <a:r>
              <a:rPr lang="pt-BR" baseline="0" dirty="0" smtClean="0"/>
              <a:t> de manuscritos.</a:t>
            </a:r>
            <a:endParaRPr lang="pt-BR" dirty="0"/>
          </a:p>
        </p:txBody>
      </p:sp>
      <p:sp>
        <p:nvSpPr>
          <p:cNvPr id="4" name="Espaço Reservado para Número de Slide 3"/>
          <p:cNvSpPr>
            <a:spLocks noGrp="1"/>
          </p:cNvSpPr>
          <p:nvPr>
            <p:ph type="sldNum" sz="quarter" idx="10"/>
          </p:nvPr>
        </p:nvSpPr>
        <p:spPr/>
        <p:txBody>
          <a:bodyPr/>
          <a:lstStyle/>
          <a:p>
            <a:pPr>
              <a:defRPr/>
            </a:pPr>
            <a:fld id="{C1029EAF-91E6-4A45-A058-4FFB42E880A7}" type="slidenum">
              <a:rPr lang="pt-BR" smtClean="0"/>
              <a:pPr>
                <a:defRPr/>
              </a:pPr>
              <a:t>20</a:t>
            </a:fld>
            <a:endParaRPr lang="pt-BR" dirty="0"/>
          </a:p>
        </p:txBody>
      </p:sp>
    </p:spTree>
    <p:extLst>
      <p:ext uri="{BB962C8B-B14F-4D97-AF65-F5344CB8AC3E}">
        <p14:creationId xmlns:p14="http://schemas.microsoft.com/office/powerpoint/2010/main" val="2396143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Exemplos</a:t>
            </a:r>
            <a:r>
              <a:rPr lang="pt-BR" baseline="0" dirty="0" smtClean="0"/>
              <a:t> de manuscritos.</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C1029EAF-91E6-4A45-A058-4FFB42E880A7}" type="slidenum">
              <a:rPr lang="pt-BR" smtClean="0"/>
              <a:pPr>
                <a:defRPr/>
              </a:pPr>
              <a:t>21</a:t>
            </a:fld>
            <a:endParaRPr lang="pt-BR" dirty="0"/>
          </a:p>
        </p:txBody>
      </p:sp>
    </p:spTree>
    <p:extLst>
      <p:ext uri="{BB962C8B-B14F-4D97-AF65-F5344CB8AC3E}">
        <p14:creationId xmlns:p14="http://schemas.microsoft.com/office/powerpoint/2010/main" val="4275039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E o mais interessante:</a:t>
            </a:r>
            <a:r>
              <a:rPr lang="pt-BR" baseline="0" dirty="0" smtClean="0"/>
              <a:t> quando compararam o conteúdo dos manuscritos encontrados em </a:t>
            </a:r>
            <a:r>
              <a:rPr lang="pt-BR" baseline="0" dirty="0" err="1" smtClean="0"/>
              <a:t>Qumran</a:t>
            </a:r>
            <a:r>
              <a:rPr lang="pt-BR" baseline="0" dirty="0" smtClean="0"/>
              <a:t> com a Bíblia que temos hoje, os especialistas chegaram a conclusão de o texto que temos hoje é muito fiel às cópias mais antigas!!!</a:t>
            </a:r>
            <a:endParaRPr lang="pt-BR" sz="1200" baseline="0" dirty="0" smtClean="0"/>
          </a:p>
          <a:p>
            <a:pPr algn="just"/>
            <a:r>
              <a:rPr lang="pt-BR" sz="1200" dirty="0" smtClean="0"/>
              <a:t>Foram comparados ao texto hebraico </a:t>
            </a:r>
            <a:r>
              <a:rPr lang="pt-BR" sz="1200" dirty="0" err="1" smtClean="0"/>
              <a:t>massorético</a:t>
            </a:r>
            <a:r>
              <a:rPr lang="pt-BR" sz="1200" dirty="0" smtClean="0"/>
              <a:t> (séc. VI) e demonstrou-se que elas confirmavam a fidedignidade da versão que temos.</a:t>
            </a:r>
          </a:p>
          <a:p>
            <a:pPr algn="just"/>
            <a:r>
              <a:rPr lang="pt-BR" sz="1200" dirty="0" smtClean="0"/>
              <a:t>Se a Bíblia tivesse sido drasticamente alterada, os Manuscritos do Mar Morto demonstrariam isso, pois foram produzidos antes mesmo do surgimento do cristianismo.</a:t>
            </a:r>
          </a:p>
          <a:p>
            <a:pPr algn="just"/>
            <a:r>
              <a:rPr lang="pt-BR" sz="1200" b="1" dirty="0" smtClean="0"/>
              <a:t>O achado de </a:t>
            </a:r>
            <a:r>
              <a:rPr lang="pt-BR" sz="1200" b="1" dirty="0" err="1" smtClean="0"/>
              <a:t>Qumran</a:t>
            </a:r>
            <a:r>
              <a:rPr lang="pt-BR" sz="1200" b="1" dirty="0" smtClean="0"/>
              <a:t> constitui a maior descoberta bíblica de todos os tempos.</a:t>
            </a:r>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22</a:t>
            </a:fld>
            <a:endParaRPr lang="pt-BR" altLang="pt-BR" smtClean="0"/>
          </a:p>
        </p:txBody>
      </p:sp>
    </p:spTree>
    <p:extLst>
      <p:ext uri="{BB962C8B-B14F-4D97-AF65-F5344CB8AC3E}">
        <p14:creationId xmlns:p14="http://schemas.microsoft.com/office/powerpoint/2010/main" val="3739452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dirty="0" smtClean="0"/>
              <a:t>O</a:t>
            </a:r>
            <a:r>
              <a:rPr lang="pt-BR" sz="1200" baseline="0" dirty="0" smtClean="0"/>
              <a:t> fato é que nenhum achado arqueológico devidamente estudado e avaliado, NUNCA contrariou as Escrituras!</a:t>
            </a:r>
            <a:endParaRPr lang="pt-BR" sz="1200" dirty="0" smtClean="0"/>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23</a:t>
            </a:fld>
            <a:endParaRPr lang="pt-BR" altLang="pt-BR" smtClean="0"/>
          </a:p>
        </p:txBody>
      </p:sp>
    </p:spTree>
    <p:extLst>
      <p:ext uri="{BB962C8B-B14F-4D97-AF65-F5344CB8AC3E}">
        <p14:creationId xmlns:p14="http://schemas.microsoft.com/office/powerpoint/2010/main" val="4149854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dirty="0" smtClean="0"/>
              <a:t>Se</a:t>
            </a:r>
            <a:r>
              <a:rPr lang="pt-BR" sz="1200" baseline="0" dirty="0" smtClean="0"/>
              <a:t> a Bíblia realmente é digna de confiança, por que não a lemos ?</a:t>
            </a: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baseline="0" dirty="0" smtClean="0"/>
              <a:t>Jesus falando a uma multidão certa vez disse:</a:t>
            </a:r>
            <a:endParaRPr lang="pt-BR" sz="1200" dirty="0" smtClean="0"/>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24</a:t>
            </a:fld>
            <a:endParaRPr lang="pt-BR" altLang="pt-BR" smtClean="0"/>
          </a:p>
        </p:txBody>
      </p:sp>
    </p:spTree>
    <p:extLst>
      <p:ext uri="{BB962C8B-B14F-4D97-AF65-F5344CB8AC3E}">
        <p14:creationId xmlns:p14="http://schemas.microsoft.com/office/powerpoint/2010/main" val="3598179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dirty="0" smtClean="0"/>
              <a:t>A Bíblia testifica,</a:t>
            </a:r>
            <a:r>
              <a:rPr lang="pt-BR" sz="1200" baseline="0" dirty="0" smtClean="0"/>
              <a:t> testemunha, fala sobre, conta, mostra Jesus.</a:t>
            </a: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baseline="0" dirty="0" smtClean="0"/>
              <a:t>E você ? Vai encarar ? Aceita o desafio de conhecer mais de Jesus através de Bíblia ?</a:t>
            </a:r>
            <a:endParaRPr lang="pt-BR" sz="1200" dirty="0" smtClean="0"/>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25</a:t>
            </a:fld>
            <a:endParaRPr lang="pt-BR" altLang="pt-BR" smtClean="0"/>
          </a:p>
        </p:txBody>
      </p:sp>
    </p:spTree>
    <p:extLst>
      <p:ext uri="{BB962C8B-B14F-4D97-AF65-F5344CB8AC3E}">
        <p14:creationId xmlns:p14="http://schemas.microsoft.com/office/powerpoint/2010/main" val="324037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algn="just"/>
            <a:r>
              <a:rPr lang="en-US" sz="1200" dirty="0" smtClean="0"/>
              <a:t>A </a:t>
            </a:r>
            <a:r>
              <a:rPr lang="en-US" sz="1200" dirty="0" err="1" smtClean="0"/>
              <a:t>palavra</a:t>
            </a:r>
            <a:r>
              <a:rPr lang="en-US" sz="1200" dirty="0" smtClean="0"/>
              <a:t> </a:t>
            </a:r>
            <a:r>
              <a:rPr lang="en-US" sz="1200" dirty="0" err="1" smtClean="0"/>
              <a:t>arqueologia</a:t>
            </a:r>
            <a:r>
              <a:rPr lang="en-US" sz="1200" dirty="0" smtClean="0"/>
              <a:t> </a:t>
            </a:r>
            <a:r>
              <a:rPr lang="en-US" sz="1200" dirty="0" err="1" smtClean="0"/>
              <a:t>vem</a:t>
            </a:r>
            <a:r>
              <a:rPr lang="en-US" sz="1200" dirty="0" smtClean="0"/>
              <a:t> do </a:t>
            </a:r>
            <a:r>
              <a:rPr lang="en-US" sz="1200" dirty="0" err="1" smtClean="0"/>
              <a:t>grego</a:t>
            </a:r>
            <a:r>
              <a:rPr lang="en-US" sz="1200" dirty="0" smtClean="0"/>
              <a:t> “</a:t>
            </a:r>
            <a:r>
              <a:rPr lang="en-US" sz="1200" dirty="0" err="1" smtClean="0"/>
              <a:t>archaios</a:t>
            </a:r>
            <a:r>
              <a:rPr lang="en-US" sz="1200" dirty="0" smtClean="0"/>
              <a:t>” (</a:t>
            </a:r>
            <a:r>
              <a:rPr lang="en-US" sz="1200" dirty="0" err="1" smtClean="0"/>
              <a:t>antigo</a:t>
            </a:r>
            <a:r>
              <a:rPr lang="en-US" sz="1200" dirty="0" smtClean="0"/>
              <a:t>) e “logos” (</a:t>
            </a:r>
            <a:r>
              <a:rPr lang="en-US" sz="1200" dirty="0" err="1" smtClean="0"/>
              <a:t>estudo</a:t>
            </a:r>
            <a:r>
              <a:rPr lang="en-US" sz="1200" dirty="0" smtClean="0"/>
              <a:t> </a:t>
            </a:r>
            <a:r>
              <a:rPr lang="en-US" sz="1200" dirty="0" err="1" smtClean="0"/>
              <a:t>ou</a:t>
            </a:r>
            <a:r>
              <a:rPr lang="en-US" sz="1200" dirty="0" smtClean="0"/>
              <a:t> </a:t>
            </a:r>
            <a:r>
              <a:rPr lang="en-US" sz="1200" dirty="0" err="1" smtClean="0"/>
              <a:t>palavra</a:t>
            </a:r>
            <a:r>
              <a:rPr lang="en-US" sz="1200" dirty="0" smtClean="0"/>
              <a:t>)</a:t>
            </a:r>
            <a:r>
              <a:rPr lang="en-US" sz="1200" baseline="0" dirty="0" smtClean="0"/>
              <a:t> </a:t>
            </a:r>
            <a:r>
              <a:rPr lang="en-US" sz="1200" dirty="0" err="1" smtClean="0"/>
              <a:t>que</a:t>
            </a:r>
            <a:r>
              <a:rPr lang="en-US" sz="1200" dirty="0" smtClean="0"/>
              <a:t> </a:t>
            </a:r>
            <a:r>
              <a:rPr lang="en-US" sz="1200" dirty="0" err="1" smtClean="0"/>
              <a:t>significam</a:t>
            </a:r>
            <a:r>
              <a:rPr lang="en-US" sz="1200" dirty="0" smtClean="0"/>
              <a:t> </a:t>
            </a:r>
            <a:r>
              <a:rPr lang="en-US" sz="1200" dirty="0" err="1" smtClean="0"/>
              <a:t>literalmente</a:t>
            </a:r>
            <a:r>
              <a:rPr lang="en-US" sz="1200" dirty="0" smtClean="0"/>
              <a:t> “um </a:t>
            </a:r>
            <a:r>
              <a:rPr lang="en-US" sz="1200" dirty="0" err="1" smtClean="0"/>
              <a:t>estudo</a:t>
            </a:r>
            <a:r>
              <a:rPr lang="en-US" sz="1200" dirty="0" smtClean="0"/>
              <a:t> das </a:t>
            </a:r>
            <a:r>
              <a:rPr lang="en-US" sz="1200" dirty="0" err="1" smtClean="0"/>
              <a:t>coisas</a:t>
            </a:r>
            <a:r>
              <a:rPr lang="en-US" sz="1200" dirty="0" smtClean="0"/>
              <a:t> </a:t>
            </a:r>
            <a:r>
              <a:rPr lang="en-US" sz="1200" dirty="0" err="1" smtClean="0"/>
              <a:t>antigas</a:t>
            </a:r>
            <a:r>
              <a:rPr lang="en-US" sz="1200" dirty="0" smtClean="0"/>
              <a:t>”.</a:t>
            </a:r>
          </a:p>
          <a:p>
            <a:pPr algn="just"/>
            <a:r>
              <a:rPr lang="en-US" sz="1200" dirty="0" err="1" smtClean="0"/>
              <a:t>Atualmente</a:t>
            </a:r>
            <a:r>
              <a:rPr lang="en-US" sz="1200" dirty="0" smtClean="0"/>
              <a:t> </a:t>
            </a:r>
            <a:r>
              <a:rPr lang="en-US" sz="1200" dirty="0" err="1" smtClean="0"/>
              <a:t>refere</a:t>
            </a:r>
            <a:r>
              <a:rPr lang="en-US" sz="1200" dirty="0" smtClean="0"/>
              <a:t>-se </a:t>
            </a:r>
            <a:r>
              <a:rPr lang="en-US" sz="1200" dirty="0" err="1" smtClean="0"/>
              <a:t>ao</a:t>
            </a:r>
            <a:r>
              <a:rPr lang="en-US" sz="1200" dirty="0" smtClean="0"/>
              <a:t> </a:t>
            </a:r>
            <a:r>
              <a:rPr lang="en-US" sz="1200" dirty="0" err="1" smtClean="0"/>
              <a:t>estudo</a:t>
            </a:r>
            <a:r>
              <a:rPr lang="en-US" sz="1200" dirty="0" smtClean="0"/>
              <a:t> de </a:t>
            </a:r>
            <a:r>
              <a:rPr lang="en-US" sz="1200" dirty="0" err="1" smtClean="0"/>
              <a:t>materiais</a:t>
            </a:r>
            <a:r>
              <a:rPr lang="en-US" sz="1200" dirty="0" smtClean="0"/>
              <a:t> </a:t>
            </a:r>
            <a:r>
              <a:rPr lang="en-US" sz="1200" dirty="0" err="1" smtClean="0"/>
              <a:t>escavados</a:t>
            </a:r>
            <a:r>
              <a:rPr lang="en-US" sz="1200" dirty="0" smtClean="0"/>
              <a:t> </a:t>
            </a:r>
            <a:r>
              <a:rPr lang="en-US" sz="1200" dirty="0" err="1" smtClean="0"/>
              <a:t>pertencentes</a:t>
            </a:r>
            <a:r>
              <a:rPr lang="en-US" sz="1200" dirty="0" smtClean="0"/>
              <a:t> a eras </a:t>
            </a:r>
            <a:r>
              <a:rPr lang="en-US" sz="1200" dirty="0" err="1" smtClean="0"/>
              <a:t>anteriores</a:t>
            </a:r>
            <a:r>
              <a:rPr lang="en-US" sz="1200" dirty="0" smtClean="0"/>
              <a:t>.</a:t>
            </a:r>
          </a:p>
          <a:p>
            <a:pPr algn="just"/>
            <a:r>
              <a:rPr lang="en-US" sz="1200" dirty="0" smtClean="0"/>
              <a:t>É </a:t>
            </a:r>
            <a:r>
              <a:rPr lang="en-US" sz="1200" dirty="0" err="1" smtClean="0"/>
              <a:t>uma</a:t>
            </a:r>
            <a:r>
              <a:rPr lang="en-US" sz="1200" dirty="0" smtClean="0"/>
              <a:t> </a:t>
            </a:r>
            <a:r>
              <a:rPr lang="en-US" sz="1200" dirty="0" err="1" smtClean="0"/>
              <a:t>ciência</a:t>
            </a:r>
            <a:r>
              <a:rPr lang="en-US" sz="1200" dirty="0" smtClean="0"/>
              <a:t> </a:t>
            </a:r>
            <a:r>
              <a:rPr lang="en-US" sz="1200" dirty="0" err="1" smtClean="0"/>
              <a:t>que</a:t>
            </a:r>
            <a:r>
              <a:rPr lang="en-US" sz="1200" dirty="0" smtClean="0"/>
              <a:t> </a:t>
            </a:r>
            <a:r>
              <a:rPr lang="en-US" sz="1200" dirty="0" err="1" smtClean="0"/>
              <a:t>utiliza</a:t>
            </a:r>
            <a:r>
              <a:rPr lang="en-US" sz="1200" dirty="0" smtClean="0"/>
              <a:t> </a:t>
            </a:r>
            <a:r>
              <a:rPr lang="en-US" sz="1200" dirty="0" err="1" smtClean="0"/>
              <a:t>informações</a:t>
            </a:r>
            <a:r>
              <a:rPr lang="en-US" sz="1200" dirty="0" smtClean="0"/>
              <a:t> e </a:t>
            </a:r>
            <a:r>
              <a:rPr lang="en-US" sz="1200" dirty="0" err="1" smtClean="0"/>
              <a:t>técnicas</a:t>
            </a:r>
            <a:r>
              <a:rPr lang="en-US" sz="1200" dirty="0" smtClean="0"/>
              <a:t> de </a:t>
            </a:r>
            <a:r>
              <a:rPr lang="en-US" sz="1200" dirty="0" err="1" smtClean="0"/>
              <a:t>outras</a:t>
            </a:r>
            <a:r>
              <a:rPr lang="en-US" sz="1200" dirty="0" smtClean="0"/>
              <a:t> </a:t>
            </a:r>
            <a:r>
              <a:rPr lang="en-US" sz="1200" dirty="0" err="1" smtClean="0"/>
              <a:t>ciências</a:t>
            </a:r>
            <a:r>
              <a:rPr lang="en-US" sz="1200" dirty="0" smtClean="0"/>
              <a:t> </a:t>
            </a:r>
            <a:r>
              <a:rPr lang="en-US" sz="1200" dirty="0" err="1" smtClean="0"/>
              <a:t>tais</a:t>
            </a:r>
            <a:r>
              <a:rPr lang="en-US" sz="1200" dirty="0" smtClean="0"/>
              <a:t> </a:t>
            </a:r>
            <a:r>
              <a:rPr lang="en-US" sz="1200" dirty="0" err="1" smtClean="0"/>
              <a:t>como</a:t>
            </a:r>
            <a:r>
              <a:rPr lang="en-US" sz="1200" dirty="0" smtClean="0"/>
              <a:t> a </a:t>
            </a:r>
            <a:r>
              <a:rPr lang="en-US" sz="1200" dirty="0" err="1" smtClean="0"/>
              <a:t>química</a:t>
            </a:r>
            <a:r>
              <a:rPr lang="en-US" sz="1200" dirty="0" smtClean="0"/>
              <a:t>, a </a:t>
            </a:r>
            <a:r>
              <a:rPr lang="en-US" sz="1200" dirty="0" err="1" smtClean="0"/>
              <a:t>antropologia</a:t>
            </a:r>
            <a:r>
              <a:rPr lang="en-US" sz="1200" dirty="0" smtClean="0"/>
              <a:t> e a </a:t>
            </a:r>
            <a:r>
              <a:rPr lang="en-US" sz="1200" dirty="0" err="1" smtClean="0"/>
              <a:t>zoologia</a:t>
            </a:r>
            <a:r>
              <a:rPr lang="en-US" sz="1200" dirty="0" smtClean="0"/>
              <a:t>.</a:t>
            </a:r>
            <a:endParaRPr lang="pt-BR" sz="1200" dirty="0" smtClean="0"/>
          </a:p>
          <a:p>
            <a:pPr algn="just"/>
            <a:endParaRPr lang="en-US" sz="1200" dirty="0" smtClean="0"/>
          </a:p>
        </p:txBody>
      </p:sp>
      <p:sp>
        <p:nvSpPr>
          <p:cNvPr id="819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88F4D5-F5E9-494F-B859-0B23764699E2}" type="slidenum">
              <a:rPr lang="pt-BR" altLang="pt-BR" smtClean="0"/>
              <a:pPr/>
              <a:t>3</a:t>
            </a:fld>
            <a:endParaRPr lang="pt-BR" altLang="pt-BR" smtClean="0"/>
          </a:p>
        </p:txBody>
      </p:sp>
    </p:spTree>
    <p:extLst>
      <p:ext uri="{BB962C8B-B14F-4D97-AF65-F5344CB8AC3E}">
        <p14:creationId xmlns:p14="http://schemas.microsoft.com/office/powerpoint/2010/main" val="193481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algn="l">
              <a:defRPr/>
            </a:pP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Seria possível provar as doutrinas bíblicas ? É possível provar a trindade, ou mesmo a existência de</a:t>
            </a:r>
            <a:r>
              <a:rPr lang="pt-BR" sz="1200" b="0" baseline="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 Deus através da arqueologia e de seus achados ?</a:t>
            </a:r>
          </a:p>
          <a:p>
            <a:pPr algn="l">
              <a:defRPr/>
            </a:pPr>
            <a:r>
              <a:rPr lang="pt-BR" sz="1200" b="0" baseline="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Será que a arqueologia teria como comprovar os milagres de Jesus ? Obviamente que não.</a:t>
            </a:r>
            <a:endPar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endParaRPr>
          </a:p>
          <a:p>
            <a:pPr algn="l">
              <a:defRPr/>
            </a:pP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Mas</a:t>
            </a:r>
            <a:r>
              <a:rPr lang="pt-BR" sz="1200" b="0" baseline="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 a arqueologia nos ajuda a “</a:t>
            </a:r>
            <a:r>
              <a:rPr lang="pt-BR" sz="1200" b="1"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Verificar a veracidade histórica da Bíblia</a:t>
            </a: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 isto é, confirmar a existência de locais,</a:t>
            </a:r>
            <a:r>
              <a:rPr lang="pt-BR" sz="1200" b="0" baseline="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 personagens, costumes e até mesmo alguns relatos de fatos mencionados na Bíblia. Assim, embora não “prove”, no sentido mais amplo da palavra, a arqueologia nos permite afirmar que historicamente a Bíblia é confiável, ou seja, os nomes de pessoas, locais e citações de fatos são verdadeiros.</a:t>
            </a:r>
            <a:endPar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endParaRPr>
          </a:p>
        </p:txBody>
      </p:sp>
      <p:sp>
        <p:nvSpPr>
          <p:cNvPr id="922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CD4029-A359-46A0-8E20-975AE648995B}" type="slidenum">
              <a:rPr lang="pt-BR" altLang="pt-BR" smtClean="0"/>
              <a:pPr/>
              <a:t>4</a:t>
            </a:fld>
            <a:endParaRPr lang="pt-BR" altLang="pt-BR" smtClean="0"/>
          </a:p>
        </p:txBody>
      </p:sp>
    </p:spTree>
    <p:extLst>
      <p:ext uri="{BB962C8B-B14F-4D97-AF65-F5344CB8AC3E}">
        <p14:creationId xmlns:p14="http://schemas.microsoft.com/office/powerpoint/2010/main" val="89133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algn="just">
              <a:defRPr/>
            </a:pPr>
            <a:r>
              <a:rPr lang="pt-BR" b="0" dirty="0" smtClean="0"/>
              <a:t>Se as</a:t>
            </a:r>
            <a:r>
              <a:rPr lang="pt-BR" b="0" baseline="0" dirty="0" smtClean="0"/>
              <a:t> coisas mencionadas pela Bíblia como sendo reais, forem falsas, então seus argumentos, ideias e teologia também devem ser falsas.</a:t>
            </a:r>
          </a:p>
          <a:p>
            <a:pPr algn="just">
              <a:defRPr/>
            </a:pPr>
            <a:r>
              <a:rPr lang="pt-BR" b="0" baseline="0" dirty="0" smtClean="0"/>
              <a:t>Agora, se as coisas mencionadas pela Bíblia (pessoas, locais, costumes, nomes, etc...) como sendo reais, forem, de fato, reais, temos então uma boa chance de que seus argumentos, ideias e teologia também sejam verdadeiros!</a:t>
            </a:r>
            <a:endParaRPr lang="pt-BR" b="0" dirty="0"/>
          </a:p>
        </p:txBody>
      </p:sp>
      <p:sp>
        <p:nvSpPr>
          <p:cNvPr id="922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CD4029-A359-46A0-8E20-975AE648995B}" type="slidenum">
              <a:rPr lang="pt-BR" altLang="pt-BR" smtClean="0"/>
              <a:pPr/>
              <a:t>5</a:t>
            </a:fld>
            <a:endParaRPr lang="pt-BR" altLang="pt-BR" smtClean="0"/>
          </a:p>
        </p:txBody>
      </p:sp>
    </p:spTree>
    <p:extLst>
      <p:ext uri="{BB962C8B-B14F-4D97-AF65-F5344CB8AC3E}">
        <p14:creationId xmlns:p14="http://schemas.microsoft.com/office/powerpoint/2010/main" val="2298380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algn="just">
              <a:defRPr/>
            </a:pPr>
            <a:r>
              <a:rPr lang="pt-BR" b="0" dirty="0" smtClean="0"/>
              <a:t>Vamos ver alguns dos achados arqueológicos que dizem respeito à Bíblia.</a:t>
            </a:r>
            <a:endParaRPr lang="pt-BR" b="0" dirty="0"/>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6</a:t>
            </a:fld>
            <a:endParaRPr lang="pt-BR" altLang="pt-BR" smtClean="0"/>
          </a:p>
        </p:txBody>
      </p:sp>
    </p:spTree>
    <p:extLst>
      <p:ext uri="{BB962C8B-B14F-4D97-AF65-F5344CB8AC3E}">
        <p14:creationId xmlns:p14="http://schemas.microsoft.com/office/powerpoint/2010/main" val="371416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pPr algn="l">
              <a:defRPr/>
            </a:pP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Lista dos Reis da Suméria: um antigo manuscrito originalmente gravado no antigo idioma sumério, listando os reis da Suméria (antigo centro sul do Iraque ) e dinastias vizinhas, a suposta duração de cada reinado e os locais onde habitaram essa realeza “oficial”.</a:t>
            </a:r>
          </a:p>
          <a:p>
            <a:pPr algn="l">
              <a:defRPr/>
            </a:pP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As 8 polegadas (20 centímetros) de altura do prisma contém quatro lados, com duas colunas escritas de cada lado.</a:t>
            </a:r>
          </a:p>
          <a:p>
            <a:pPr algn="l">
              <a:defRPr/>
            </a:pP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Existem várias</a:t>
            </a:r>
            <a:r>
              <a:rPr lang="pt-BR" sz="1200" b="0" baseline="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 listas, mas esta é a mais extensa (completa) que se encontrou. </a:t>
            </a:r>
          </a:p>
          <a:p>
            <a:pPr algn="l">
              <a:defRPr/>
            </a:pPr>
            <a:r>
              <a:rPr lang="pt-BR" sz="1200" b="0" baseline="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As listas encontradas são datadas de 2017 a 1794 a.C.</a:t>
            </a:r>
          </a:p>
          <a:p>
            <a:pPr algn="l">
              <a:defRPr/>
            </a:pPr>
            <a:endPar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endParaRPr>
          </a:p>
          <a:p>
            <a:pPr algn="l">
              <a:defRPr/>
            </a:pP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Uma das críticas</a:t>
            </a:r>
            <a:r>
              <a:rPr lang="pt-BR" sz="1200" b="0" baseline="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 á Bíblia e ao relato do dilúvio era que esta era apenas uma história inventada. Moisés teria inventado a história.</a:t>
            </a:r>
            <a:endPar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endParaRPr>
          </a:p>
          <a:p>
            <a:pPr algn="l">
              <a:defRPr/>
            </a:pP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Mas neste achado arqueológico, há uma clara distinção entre os reis antes e depois de um dilúvio. Por que será </a:t>
            </a:r>
            <a:r>
              <a:rPr lang="pt-BR" sz="1200" b="0" baseline="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que os documentos mais antigos da humanidade dariam esse destaque para um evento “fictício” como o dilúvio?</a:t>
            </a: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O prisma</a:t>
            </a:r>
            <a:r>
              <a:rPr lang="pt-BR" sz="1200" b="0" baseline="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 foi datado de </a:t>
            </a: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séculos antes Moisés, que viveu por volta de 1500 a.C.</a:t>
            </a:r>
            <a:r>
              <a:rPr lang="pt-BR" sz="1200" b="0" baseline="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 Moisés, portanto, não poderia ser o “inventor” da história do dilúvio.</a:t>
            </a:r>
            <a:endPar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endParaRPr>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7</a:t>
            </a:fld>
            <a:endParaRPr lang="pt-BR" altLang="pt-BR" smtClean="0"/>
          </a:p>
        </p:txBody>
      </p:sp>
    </p:spTree>
    <p:extLst>
      <p:ext uri="{BB962C8B-B14F-4D97-AF65-F5344CB8AC3E}">
        <p14:creationId xmlns:p14="http://schemas.microsoft.com/office/powerpoint/2010/main" val="3746071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r>
              <a:rPr lang="en-US" dirty="0" err="1" smtClean="0"/>
              <a:t>Tablete</a:t>
            </a:r>
            <a:r>
              <a:rPr lang="en-US" dirty="0" smtClean="0"/>
              <a:t> com</a:t>
            </a:r>
            <a:r>
              <a:rPr lang="en-US" baseline="0" dirty="0" smtClean="0"/>
              <a:t> a </a:t>
            </a:r>
            <a:r>
              <a:rPr lang="en-US" baseline="0" dirty="0" err="1" smtClean="0"/>
              <a:t>Epopeia</a:t>
            </a:r>
            <a:r>
              <a:rPr lang="en-US" baseline="0" dirty="0" smtClean="0"/>
              <a:t> de </a:t>
            </a:r>
            <a:r>
              <a:rPr lang="en-US" baseline="0" dirty="0" err="1" smtClean="0"/>
              <a:t>Guilgamesh</a:t>
            </a:r>
            <a:r>
              <a:rPr lang="en-US" baseline="0" dirty="0" smtClean="0"/>
              <a:t> é </a:t>
            </a:r>
            <a:r>
              <a:rPr lang="en-US" dirty="0" smtClean="0"/>
              <a:t>um dos </a:t>
            </a:r>
            <a:r>
              <a:rPr lang="en-US" dirty="0" err="1" smtClean="0"/>
              <a:t>mais</a:t>
            </a:r>
            <a:r>
              <a:rPr lang="en-US" dirty="0" smtClean="0"/>
              <a:t> </a:t>
            </a:r>
            <a:r>
              <a:rPr lang="en-US" dirty="0" err="1" smtClean="0"/>
              <a:t>antigos</a:t>
            </a:r>
            <a:r>
              <a:rPr lang="en-US" dirty="0" smtClean="0"/>
              <a:t> </a:t>
            </a:r>
            <a:r>
              <a:rPr lang="en-US" dirty="0" err="1" smtClean="0"/>
              <a:t>poemas</a:t>
            </a:r>
            <a:r>
              <a:rPr lang="en-US" dirty="0" smtClean="0"/>
              <a:t> </a:t>
            </a:r>
            <a:r>
              <a:rPr lang="en-US" dirty="0" err="1" smtClean="0"/>
              <a:t>conhecidos</a:t>
            </a:r>
            <a:r>
              <a:rPr lang="en-US" dirty="0" smtClean="0"/>
              <a:t> (</a:t>
            </a:r>
            <a:r>
              <a:rPr lang="en-US" dirty="0" err="1" smtClean="0"/>
              <a:t>séc</a:t>
            </a:r>
            <a:r>
              <a:rPr lang="en-US" dirty="0" smtClean="0"/>
              <a:t> XX </a:t>
            </a:r>
            <a:r>
              <a:rPr lang="en-US" dirty="0" err="1" smtClean="0"/>
              <a:t>a.C</a:t>
            </a:r>
            <a:r>
              <a:rPr lang="en-US" dirty="0" smtClean="0"/>
              <a:t>. – 2.000 </a:t>
            </a:r>
            <a:r>
              <a:rPr lang="en-US" dirty="0" err="1" smtClean="0"/>
              <a:t>a.C</a:t>
            </a:r>
            <a:r>
              <a:rPr lang="en-US" dirty="0" smtClean="0"/>
              <a:t>.), </a:t>
            </a:r>
            <a:r>
              <a:rPr lang="pt-BR" sz="1200" b="0" i="0" kern="1200" dirty="0" smtClean="0">
                <a:solidFill>
                  <a:schemeClr val="tx1"/>
                </a:solidFill>
                <a:effectLst/>
                <a:latin typeface="Berlin Sans FB Demi" pitchFamily="34" charset="0"/>
                <a:ea typeface="+mn-ea"/>
                <a:cs typeface="+mn-cs"/>
              </a:rPr>
              <a:t>é um antigo </a:t>
            </a:r>
            <a:r>
              <a:rPr lang="pt-BR" sz="1200" b="0" i="0" u="none" strike="noStrike" kern="1200" dirty="0" smtClean="0">
                <a:solidFill>
                  <a:schemeClr val="tx1"/>
                </a:solidFill>
                <a:effectLst/>
                <a:latin typeface="Berlin Sans FB Demi" pitchFamily="34" charset="0"/>
                <a:ea typeface="+mn-ea"/>
                <a:cs typeface="+mn-cs"/>
                <a:hlinkClick r:id="rId3" tooltip="Poesia épica"/>
              </a:rPr>
              <a:t>poema épico</a:t>
            </a:r>
            <a:r>
              <a:rPr lang="pt-BR" sz="1200" b="0" i="0" kern="1200" dirty="0" smtClean="0">
                <a:solidFill>
                  <a:schemeClr val="tx1"/>
                </a:solidFill>
                <a:effectLst/>
                <a:latin typeface="Berlin Sans FB Demi" pitchFamily="34" charset="0"/>
                <a:ea typeface="+mn-ea"/>
                <a:cs typeface="+mn-cs"/>
              </a:rPr>
              <a:t> da </a:t>
            </a:r>
            <a:r>
              <a:rPr lang="pt-BR" sz="1200" b="0" i="0" u="none" strike="noStrike" kern="1200" dirty="0" smtClean="0">
                <a:solidFill>
                  <a:schemeClr val="tx1"/>
                </a:solidFill>
                <a:effectLst/>
                <a:latin typeface="Berlin Sans FB Demi" pitchFamily="34" charset="0"/>
                <a:ea typeface="+mn-ea"/>
                <a:cs typeface="+mn-cs"/>
                <a:hlinkClick r:id="rId4" tooltip="Mesopotâmia"/>
              </a:rPr>
              <a:t>Mesopotâmia</a:t>
            </a:r>
            <a:r>
              <a:rPr lang="pt-BR" sz="1200" b="0" i="0" kern="1200" dirty="0" smtClean="0">
                <a:solidFill>
                  <a:schemeClr val="tx1"/>
                </a:solidFill>
                <a:effectLst/>
                <a:latin typeface="Berlin Sans FB Demi" pitchFamily="34" charset="0"/>
                <a:ea typeface="+mn-ea"/>
                <a:cs typeface="+mn-cs"/>
              </a:rPr>
              <a:t> (atual </a:t>
            </a:r>
            <a:r>
              <a:rPr lang="pt-BR" sz="1200" b="0" i="0" u="none" strike="noStrike" kern="1200" dirty="0" smtClean="0">
                <a:solidFill>
                  <a:schemeClr val="tx1"/>
                </a:solidFill>
                <a:effectLst/>
                <a:latin typeface="Berlin Sans FB Demi" pitchFamily="34" charset="0"/>
                <a:ea typeface="+mn-ea"/>
                <a:cs typeface="+mn-cs"/>
                <a:hlinkClick r:id="rId5" tooltip="Iraque"/>
              </a:rPr>
              <a:t>Iraque</a:t>
            </a:r>
            <a:r>
              <a:rPr lang="pt-BR" sz="1200" b="0" i="0" kern="1200" dirty="0" smtClean="0">
                <a:solidFill>
                  <a:schemeClr val="tx1"/>
                </a:solidFill>
                <a:effectLst/>
                <a:latin typeface="Berlin Sans FB Demi" pitchFamily="34" charset="0"/>
                <a:ea typeface="+mn-ea"/>
                <a:cs typeface="+mn-cs"/>
              </a:rPr>
              <a:t>), uma das primeiras obras conhecidas da </a:t>
            </a:r>
            <a:r>
              <a:rPr lang="pt-BR" sz="1200" b="0" i="0" u="none" strike="noStrike" kern="1200" dirty="0" smtClean="0">
                <a:solidFill>
                  <a:schemeClr val="tx1"/>
                </a:solidFill>
                <a:effectLst/>
                <a:latin typeface="Berlin Sans FB Demi" pitchFamily="34" charset="0"/>
                <a:ea typeface="+mn-ea"/>
                <a:cs typeface="+mn-cs"/>
                <a:hlinkClick r:id="rId6" tooltip="Literatura"/>
              </a:rPr>
              <a:t>literatura</a:t>
            </a:r>
            <a:r>
              <a:rPr lang="pt-BR" sz="1200" b="0" i="0" kern="1200" dirty="0" smtClean="0">
                <a:solidFill>
                  <a:schemeClr val="tx1"/>
                </a:solidFill>
                <a:effectLst/>
                <a:latin typeface="Berlin Sans FB Demi" pitchFamily="34" charset="0"/>
                <a:ea typeface="+mn-ea"/>
                <a:cs typeface="+mn-cs"/>
              </a:rPr>
              <a:t> mundial.</a:t>
            </a:r>
            <a:endParaRPr lang="en-US" dirty="0" smtClean="0"/>
          </a:p>
          <a:p>
            <a:r>
              <a:rPr lang="en-US" dirty="0" err="1" smtClean="0"/>
              <a:t>Que</a:t>
            </a:r>
            <a:r>
              <a:rPr lang="en-US" dirty="0" smtClean="0"/>
              <a:t> </a:t>
            </a:r>
            <a:r>
              <a:rPr lang="en-US" dirty="0" err="1" smtClean="0"/>
              <a:t>tipo</a:t>
            </a:r>
            <a:r>
              <a:rPr lang="en-US" dirty="0" smtClean="0"/>
              <a:t> de </a:t>
            </a:r>
            <a:r>
              <a:rPr lang="en-US" dirty="0" err="1" smtClean="0"/>
              <a:t>história</a:t>
            </a:r>
            <a:r>
              <a:rPr lang="en-US" dirty="0" smtClean="0"/>
              <a:t> o</a:t>
            </a:r>
            <a:r>
              <a:rPr lang="en-US" baseline="0" dirty="0" smtClean="0"/>
              <a:t> </a:t>
            </a:r>
            <a:r>
              <a:rPr lang="en-US" baseline="0" dirty="0" err="1" smtClean="0"/>
              <a:t>poema</a:t>
            </a:r>
            <a:r>
              <a:rPr lang="en-US" baseline="0" dirty="0" smtClean="0"/>
              <a:t> </a:t>
            </a:r>
            <a:r>
              <a:rPr lang="en-US" baseline="0" dirty="0" err="1" smtClean="0"/>
              <a:t>mais</a:t>
            </a:r>
            <a:r>
              <a:rPr lang="en-US" baseline="0" dirty="0" smtClean="0"/>
              <a:t> </a:t>
            </a:r>
            <a:r>
              <a:rPr lang="en-US" baseline="0" dirty="0" err="1" smtClean="0"/>
              <a:t>antigo</a:t>
            </a:r>
            <a:r>
              <a:rPr lang="en-US" baseline="0" dirty="0" smtClean="0"/>
              <a:t> do </a:t>
            </a:r>
            <a:r>
              <a:rPr lang="en-US" baseline="0" dirty="0" err="1" smtClean="0"/>
              <a:t>mundo</a:t>
            </a:r>
            <a:r>
              <a:rPr lang="en-US" baseline="0" dirty="0" smtClean="0"/>
              <a:t> </a:t>
            </a:r>
            <a:r>
              <a:rPr lang="en-US" baseline="0" dirty="0" err="1" smtClean="0"/>
              <a:t>traria</a:t>
            </a:r>
            <a:r>
              <a:rPr lang="en-US" baseline="0" dirty="0" smtClean="0"/>
              <a:t> ? Parte dele </a:t>
            </a:r>
            <a:r>
              <a:rPr lang="en-US" baseline="0" dirty="0" err="1" smtClean="0"/>
              <a:t>fala</a:t>
            </a:r>
            <a:r>
              <a:rPr lang="en-US" baseline="0" dirty="0" smtClean="0"/>
              <a:t> </a:t>
            </a:r>
            <a:r>
              <a:rPr lang="en-US" baseline="0" dirty="0" err="1" smtClean="0"/>
              <a:t>sobre</a:t>
            </a:r>
            <a:r>
              <a:rPr lang="en-US" baseline="0" dirty="0" smtClean="0"/>
              <a:t>:</a:t>
            </a:r>
            <a:endParaRPr lang="en-US" dirty="0" smtClean="0"/>
          </a:p>
          <a:p>
            <a:r>
              <a:rPr lang="en-US" dirty="0" smtClean="0"/>
              <a:t>. Uma </a:t>
            </a:r>
            <a:r>
              <a:rPr lang="en-US" dirty="0" err="1" smtClean="0"/>
              <a:t>grande</a:t>
            </a:r>
            <a:r>
              <a:rPr lang="en-US" dirty="0" smtClean="0"/>
              <a:t> </a:t>
            </a:r>
            <a:r>
              <a:rPr lang="en-US" dirty="0" err="1" smtClean="0"/>
              <a:t>inundação</a:t>
            </a:r>
            <a:endParaRPr lang="pt-BR" dirty="0" smtClean="0"/>
          </a:p>
          <a:p>
            <a:r>
              <a:rPr lang="pt-BR" dirty="0" smtClean="0"/>
              <a:t>. A construção de um barco</a:t>
            </a:r>
          </a:p>
          <a:p>
            <a:r>
              <a:rPr lang="pt-BR" dirty="0" smtClean="0"/>
              <a:t>. Que levou exemplares de animais</a:t>
            </a:r>
          </a:p>
          <a:p>
            <a:r>
              <a:rPr lang="pt-BR" dirty="0" smtClean="0"/>
              <a:t>. Que ao final soltou pássaros para ver se as águas haviam baixado</a:t>
            </a:r>
          </a:p>
          <a:p>
            <a:r>
              <a:rPr lang="pt-BR" dirty="0" smtClean="0"/>
              <a:t>Isso</a:t>
            </a:r>
            <a:r>
              <a:rPr lang="pt-BR" baseline="0" dirty="0" smtClean="0"/>
              <a:t> se parece com algo que você já conhece ?</a:t>
            </a:r>
          </a:p>
          <a:p>
            <a:r>
              <a:rPr lang="pt-BR" baseline="0" dirty="0" smtClean="0"/>
              <a:t>Sim! O dilúvio contido no livro de Gênesis. Aliás, chegaram a dizer que esta é a versão mesopotâmica do dilúvio de Noé. </a:t>
            </a:r>
          </a:p>
          <a:p>
            <a:r>
              <a:rPr lang="pt-BR" baseline="0" dirty="0" smtClean="0"/>
              <a:t>Como não podiam mais negar que não foi Moisés quem “inventou” o dilúvio, passaram a dizer que é só uma versão de um “conto bem antigo”.</a:t>
            </a:r>
            <a:endParaRPr lang="pt-BR" dirty="0" smtClean="0"/>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8</a:t>
            </a:fld>
            <a:endParaRPr lang="pt-BR" altLang="pt-BR" smtClean="0"/>
          </a:p>
        </p:txBody>
      </p:sp>
    </p:spTree>
    <p:extLst>
      <p:ext uri="{BB962C8B-B14F-4D97-AF65-F5344CB8AC3E}">
        <p14:creationId xmlns:p14="http://schemas.microsoft.com/office/powerpoint/2010/main" val="274019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normAutofit/>
          </a:bodyPr>
          <a:lstStyle/>
          <a:p>
            <a:r>
              <a:rPr lang="pt-BR" sz="1200" b="0" i="0" kern="1200" dirty="0" smtClean="0">
                <a:solidFill>
                  <a:schemeClr val="tx1"/>
                </a:solidFill>
                <a:effectLst/>
                <a:latin typeface="Berlin Sans FB Demi" pitchFamily="34" charset="0"/>
                <a:ea typeface="+mn-ea"/>
                <a:cs typeface="+mn-cs"/>
              </a:rPr>
              <a:t>Outra acusação</a:t>
            </a:r>
            <a:r>
              <a:rPr lang="pt-BR" sz="1200" b="0" i="0" kern="1200" baseline="0" dirty="0" smtClean="0">
                <a:solidFill>
                  <a:schemeClr val="tx1"/>
                </a:solidFill>
                <a:effectLst/>
                <a:latin typeface="Berlin Sans FB Demi" pitchFamily="34" charset="0"/>
                <a:ea typeface="+mn-ea"/>
                <a:cs typeface="+mn-cs"/>
              </a:rPr>
              <a:t> que fizeram à historicidade da Bíblia dizia que Israel nunca foi uma grande nação, mas um pequeno povo, e que não era tão antigo quanto a Bíblia diz que é.</a:t>
            </a:r>
          </a:p>
          <a:p>
            <a:r>
              <a:rPr lang="pt-BR" sz="1200" b="0" i="0" kern="1200" baseline="0" dirty="0" smtClean="0">
                <a:solidFill>
                  <a:schemeClr val="tx1"/>
                </a:solidFill>
                <a:effectLst/>
                <a:latin typeface="Berlin Sans FB Demi" pitchFamily="34" charset="0"/>
                <a:ea typeface="+mn-ea"/>
                <a:cs typeface="+mn-cs"/>
              </a:rPr>
              <a:t>Aí encontraram a Estela de </a:t>
            </a:r>
            <a:r>
              <a:rPr lang="pt-BR" sz="1200" b="0" i="0" kern="1200" baseline="0" dirty="0" err="1" smtClean="0">
                <a:solidFill>
                  <a:schemeClr val="tx1"/>
                </a:solidFill>
                <a:effectLst/>
                <a:latin typeface="Berlin Sans FB Demi" pitchFamily="34" charset="0"/>
                <a:ea typeface="+mn-ea"/>
                <a:cs typeface="+mn-cs"/>
              </a:rPr>
              <a:t>Merneptá</a:t>
            </a:r>
            <a:r>
              <a:rPr lang="pt-BR" sz="1200" b="0" i="0" kern="1200" baseline="0" dirty="0" smtClean="0">
                <a:solidFill>
                  <a:schemeClr val="tx1"/>
                </a:solidFill>
                <a:effectLst/>
                <a:latin typeface="Berlin Sans FB Demi" pitchFamily="34" charset="0"/>
                <a:ea typeface="+mn-ea"/>
                <a:cs typeface="+mn-cs"/>
              </a:rPr>
              <a:t>.</a:t>
            </a:r>
            <a:endParaRPr lang="pt-BR" sz="1200" b="0" i="0" kern="1200" dirty="0" smtClean="0">
              <a:solidFill>
                <a:schemeClr val="tx1"/>
              </a:solidFill>
              <a:effectLst/>
              <a:latin typeface="Berlin Sans FB Demi"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b="0" i="0" kern="1200" dirty="0" smtClean="0">
                <a:solidFill>
                  <a:schemeClr val="tx1"/>
                </a:solidFill>
                <a:effectLst/>
                <a:latin typeface="Berlin Sans FB Demi" pitchFamily="34" charset="0"/>
                <a:ea typeface="+mn-ea"/>
                <a:cs typeface="+mn-cs"/>
              </a:rPr>
              <a:t>Esta estela (</a:t>
            </a:r>
            <a:r>
              <a:rPr lang="pt-BR" sz="1200" b="0" i="0" kern="1200" dirty="0" err="1" smtClean="0">
                <a:solidFill>
                  <a:schemeClr val="tx1"/>
                </a:solidFill>
                <a:effectLst/>
                <a:latin typeface="Berlin Sans FB Demi" pitchFamily="34" charset="0"/>
                <a:ea typeface="+mn-ea"/>
                <a:cs typeface="+mn-cs"/>
              </a:rPr>
              <a:t>signfica</a:t>
            </a:r>
            <a:r>
              <a:rPr lang="pt-BR" sz="1200" b="0" i="0" kern="1200" dirty="0" smtClean="0">
                <a:solidFill>
                  <a:schemeClr val="tx1"/>
                </a:solidFill>
                <a:effectLst/>
                <a:latin typeface="Berlin Sans FB Demi" pitchFamily="34" charset="0"/>
                <a:ea typeface="+mn-ea"/>
                <a:cs typeface="+mn-cs"/>
              </a:rPr>
              <a:t> pedra, marco, </a:t>
            </a:r>
            <a:r>
              <a:rPr lang="pt-BR" sz="1200" b="0" i="0" u="none" kern="1200" dirty="0" smtClean="0">
                <a:solidFill>
                  <a:schemeClr val="bg1"/>
                </a:solidFill>
                <a:effectLst/>
                <a:latin typeface="Berlin Sans FB Demi" pitchFamily="34" charset="0"/>
                <a:ea typeface="+mn-ea"/>
                <a:cs typeface="+mn-cs"/>
              </a:rPr>
              <a:t>placa) – </a:t>
            </a:r>
            <a:r>
              <a:rPr lang="pt-BR" sz="1200" dirty="0" smtClean="0"/>
              <a:t>é um</a:t>
            </a:r>
            <a:r>
              <a:rPr lang="pt-BR" sz="1200" baseline="0" dirty="0" smtClean="0"/>
              <a:t> registro d</a:t>
            </a:r>
            <a:r>
              <a:rPr lang="pt-BR" sz="1200" dirty="0" smtClean="0"/>
              <a:t>as vitórias do faraó </a:t>
            </a:r>
            <a:r>
              <a:rPr lang="pt-BR" sz="1200" dirty="0" err="1" smtClean="0"/>
              <a:t>Merneptáh</a:t>
            </a:r>
            <a:r>
              <a:rPr lang="pt-BR" sz="1200" dirty="0" smtClean="0"/>
              <a:t> sobre seus inimigos, e </a:t>
            </a:r>
            <a:r>
              <a:rPr lang="pt-BR" sz="1200" b="0" i="0" u="none" kern="1200" dirty="0" smtClean="0">
                <a:solidFill>
                  <a:schemeClr val="bg1"/>
                </a:solidFill>
                <a:effectLst/>
                <a:latin typeface="Berlin Sans FB Demi" pitchFamily="34" charset="0"/>
                <a:ea typeface="+mn-ea"/>
                <a:cs typeface="+mn-cs"/>
              </a:rPr>
              <a:t>foi também uma referência do nome de </a:t>
            </a:r>
            <a:r>
              <a:rPr lang="pt-BR" sz="1200" b="0" i="0" u="none" strike="noStrike" kern="1200" dirty="0" smtClean="0">
                <a:solidFill>
                  <a:schemeClr val="bg1"/>
                </a:solidFill>
                <a:effectLst/>
                <a:latin typeface="Berlin Sans FB Demi" pitchFamily="34" charset="0"/>
                <a:ea typeface="+mn-ea"/>
                <a:cs typeface="+mn-cs"/>
                <a:hlinkClick r:id="rId3" tooltip="Israel"/>
              </a:rPr>
              <a:t>Israel</a:t>
            </a:r>
            <a:r>
              <a:rPr lang="pt-BR" sz="1200" b="0" i="0" u="none" kern="1200" dirty="0" smtClean="0">
                <a:solidFill>
                  <a:schemeClr val="bg1"/>
                </a:solidFill>
                <a:effectLst/>
                <a:latin typeface="Berlin Sans FB Demi" pitchFamily="34" charset="0"/>
                <a:ea typeface="+mn-ea"/>
                <a:cs typeface="+mn-cs"/>
              </a:rPr>
              <a:t> em documentos </a:t>
            </a:r>
            <a:r>
              <a:rPr lang="pt-BR" sz="1200" b="0" i="0" u="none" strike="noStrike" kern="1200" dirty="0" smtClean="0">
                <a:solidFill>
                  <a:schemeClr val="bg1"/>
                </a:solidFill>
                <a:effectLst/>
                <a:latin typeface="Berlin Sans FB Demi" pitchFamily="34" charset="0"/>
                <a:ea typeface="+mn-ea"/>
                <a:cs typeface="+mn-cs"/>
                <a:hlinkClick r:id="rId4" tooltip="Egípcio"/>
              </a:rPr>
              <a:t>egípcios</a:t>
            </a:r>
            <a:r>
              <a:rPr lang="pt-BR" sz="1200" b="0" i="0" u="none" strike="noStrike" kern="1200" dirty="0" smtClean="0">
                <a:solidFill>
                  <a:schemeClr val="bg1"/>
                </a:solidFill>
                <a:effectLst/>
                <a:latin typeface="Berlin Sans FB Demi" pitchFamily="34" charset="0"/>
                <a:ea typeface="+mn-ea"/>
                <a:cs typeface="+mn-cs"/>
              </a:rPr>
              <a:t>,</a:t>
            </a:r>
            <a:r>
              <a:rPr lang="pt-BR" sz="1200" b="0" i="0" u="none" strike="noStrike" kern="1200" baseline="0" dirty="0" smtClean="0">
                <a:solidFill>
                  <a:schemeClr val="bg1"/>
                </a:solidFill>
                <a:effectLst/>
                <a:latin typeface="Berlin Sans FB Demi" pitchFamily="34" charset="0"/>
                <a:ea typeface="+mn-ea"/>
                <a:cs typeface="+mn-cs"/>
              </a:rPr>
              <a:t> </a:t>
            </a:r>
            <a:r>
              <a:rPr lang="pt-BR" sz="1200" b="0" i="0" u="none" kern="1200" dirty="0" smtClean="0">
                <a:solidFill>
                  <a:schemeClr val="bg1"/>
                </a:solidFill>
                <a:effectLst/>
                <a:latin typeface="Berlin Sans FB Demi" pitchFamily="34" charset="0"/>
                <a:ea typeface="+mn-ea"/>
                <a:cs typeface="+mn-cs"/>
              </a:rPr>
              <a:t>referindo-se ao povo israelita. Foi encontrada nas ruínas do templo funerário do </a:t>
            </a:r>
            <a:r>
              <a:rPr lang="pt-BR" sz="1200" b="0" i="0" u="none" strike="noStrike" kern="1200" dirty="0" smtClean="0">
                <a:solidFill>
                  <a:schemeClr val="bg1"/>
                </a:solidFill>
                <a:effectLst/>
                <a:latin typeface="Berlin Sans FB Demi" pitchFamily="34" charset="0"/>
                <a:ea typeface="+mn-ea"/>
                <a:cs typeface="+mn-cs"/>
                <a:hlinkClick r:id="rId5" tooltip="Faraó"/>
              </a:rPr>
              <a:t>Faraó</a:t>
            </a:r>
            <a:r>
              <a:rPr lang="pt-BR" sz="1200" b="0" i="0" u="none" kern="1200" dirty="0" smtClean="0">
                <a:solidFill>
                  <a:schemeClr val="bg1"/>
                </a:solidFill>
                <a:effectLst/>
                <a:latin typeface="Berlin Sans FB Demi" pitchFamily="34" charset="0"/>
                <a:ea typeface="+mn-ea"/>
                <a:cs typeface="+mn-cs"/>
              </a:rPr>
              <a:t> </a:t>
            </a:r>
            <a:r>
              <a:rPr lang="pt-BR" sz="1200" b="0" i="0" u="none" strike="noStrike" kern="1200" dirty="0" err="1" smtClean="0">
                <a:solidFill>
                  <a:schemeClr val="bg1"/>
                </a:solidFill>
                <a:effectLst/>
                <a:latin typeface="Berlin Sans FB Demi" pitchFamily="34" charset="0"/>
                <a:ea typeface="+mn-ea"/>
                <a:cs typeface="+mn-cs"/>
                <a:hlinkClick r:id="rId6" tooltip="Merneptá"/>
              </a:rPr>
              <a:t>Merneptá</a:t>
            </a:r>
            <a:r>
              <a:rPr lang="pt-BR" sz="1200" b="0" i="0" u="none" kern="1200" dirty="0" smtClean="0">
                <a:solidFill>
                  <a:schemeClr val="bg1"/>
                </a:solidFill>
                <a:effectLst/>
                <a:latin typeface="Berlin Sans FB Demi" pitchFamily="34" charset="0"/>
                <a:ea typeface="+mn-ea"/>
                <a:cs typeface="+mn-cs"/>
              </a:rPr>
              <a:t> (1236 a.C. a 1223 a.C.) em </a:t>
            </a:r>
            <a:r>
              <a:rPr lang="pt-BR" sz="1200" b="0" i="0" u="none" strike="noStrike" kern="1200" dirty="0" smtClean="0">
                <a:solidFill>
                  <a:schemeClr val="bg1"/>
                </a:solidFill>
                <a:effectLst/>
                <a:latin typeface="Berlin Sans FB Demi" pitchFamily="34" charset="0"/>
                <a:ea typeface="+mn-ea"/>
                <a:cs typeface="+mn-cs"/>
                <a:hlinkClick r:id="rId7" tooltip="Tebas (Egito)"/>
              </a:rPr>
              <a:t>Tebas</a:t>
            </a:r>
            <a:r>
              <a:rPr lang="pt-BR" sz="1200" b="0" i="0" u="none" kern="1200" dirty="0" smtClean="0">
                <a:solidFill>
                  <a:schemeClr val="bg1"/>
                </a:solidFill>
                <a:effectLst/>
                <a:latin typeface="Berlin Sans FB Demi" pitchFamily="34" charset="0"/>
                <a:ea typeface="+mn-ea"/>
                <a:cs typeface="+mn-cs"/>
              </a:rPr>
              <a:t> Ocidental, encontra-se exposto no </a:t>
            </a:r>
            <a:r>
              <a:rPr lang="pt-BR" sz="1200" b="0" i="0" u="none" strike="noStrike" kern="1200" dirty="0" smtClean="0">
                <a:solidFill>
                  <a:schemeClr val="bg1"/>
                </a:solidFill>
                <a:effectLst/>
                <a:latin typeface="Berlin Sans FB Demi" pitchFamily="34" charset="0"/>
                <a:ea typeface="+mn-ea"/>
                <a:cs typeface="+mn-cs"/>
                <a:hlinkClick r:id="rId8" tooltip="Museu Egípcio"/>
              </a:rPr>
              <a:t>Museu Egípcio</a:t>
            </a:r>
            <a:r>
              <a:rPr lang="pt-BR" sz="1200" b="0" i="0" u="none" kern="1200" dirty="0" smtClean="0">
                <a:solidFill>
                  <a:schemeClr val="bg1"/>
                </a:solidFill>
                <a:effectLst/>
                <a:latin typeface="Berlin Sans FB Demi" pitchFamily="34" charset="0"/>
                <a:ea typeface="+mn-ea"/>
                <a:cs typeface="+mn-cs"/>
              </a:rPr>
              <a:t> do </a:t>
            </a:r>
            <a:r>
              <a:rPr lang="pt-BR" sz="1200" b="0" i="0" u="none" strike="noStrike" kern="1200" dirty="0" smtClean="0">
                <a:solidFill>
                  <a:schemeClr val="bg1"/>
                </a:solidFill>
                <a:effectLst/>
                <a:latin typeface="Berlin Sans FB Demi" pitchFamily="34" charset="0"/>
                <a:ea typeface="+mn-ea"/>
                <a:cs typeface="+mn-cs"/>
                <a:hlinkClick r:id="rId9" tooltip="Cairo"/>
              </a:rPr>
              <a:t>Cairo</a:t>
            </a:r>
            <a:r>
              <a:rPr lang="pt-BR" sz="1200" b="0" i="0" u="none" kern="1200" dirty="0" smtClean="0">
                <a:solidFill>
                  <a:schemeClr val="bg1"/>
                </a:solidFill>
                <a:effectLst/>
                <a:latin typeface="Berlin Sans FB Demi" pitchFamily="34" charset="0"/>
                <a:ea typeface="+mn-ea"/>
                <a:cs typeface="+mn-cs"/>
              </a:rPr>
              <a:t>.</a:t>
            </a:r>
          </a:p>
          <a:p>
            <a:r>
              <a:rPr lang="pt-BR" sz="1200" b="0" i="0" u="none" kern="1200" dirty="0" smtClean="0">
                <a:solidFill>
                  <a:schemeClr val="bg1"/>
                </a:solidFill>
                <a:effectLst/>
                <a:latin typeface="Berlin Sans FB Demi" pitchFamily="34" charset="0"/>
                <a:ea typeface="+mn-ea"/>
                <a:cs typeface="+mn-cs"/>
              </a:rPr>
              <a:t>Pesquisadores</a:t>
            </a:r>
            <a:r>
              <a:rPr lang="pt-BR" sz="1200" b="0" i="0" u="none" kern="1200" baseline="0" dirty="0" smtClean="0">
                <a:solidFill>
                  <a:schemeClr val="bg1"/>
                </a:solidFill>
                <a:effectLst/>
                <a:latin typeface="Berlin Sans FB Demi" pitchFamily="34" charset="0"/>
                <a:ea typeface="+mn-ea"/>
                <a:cs typeface="+mn-cs"/>
              </a:rPr>
              <a:t> afirmavam que Israel não era uma grande nação e que a narrativa do Êxodo (saída do povo de Israel do Egito) era uma mentira. No entanto, a Estela de </a:t>
            </a:r>
            <a:r>
              <a:rPr lang="pt-BR" sz="1200" b="0" i="0" u="none" kern="1200" baseline="0" dirty="0" err="1" smtClean="0">
                <a:solidFill>
                  <a:schemeClr val="bg1"/>
                </a:solidFill>
                <a:effectLst/>
                <a:latin typeface="Berlin Sans FB Demi" pitchFamily="34" charset="0"/>
                <a:ea typeface="+mn-ea"/>
                <a:cs typeface="+mn-cs"/>
              </a:rPr>
              <a:t>Merneptah</a:t>
            </a:r>
            <a:r>
              <a:rPr lang="pt-BR" sz="1200" b="0" i="0" u="none" kern="1200" baseline="0" dirty="0" smtClean="0">
                <a:solidFill>
                  <a:schemeClr val="bg1"/>
                </a:solidFill>
                <a:effectLst/>
                <a:latin typeface="Berlin Sans FB Demi" pitchFamily="34" charset="0"/>
                <a:ea typeface="+mn-ea"/>
                <a:cs typeface="+mn-cs"/>
              </a:rPr>
              <a:t> mostrou a existência de Israel como uma nação (digna de ser mencionada num documento de um faraó egípcio) já há muito tempo.</a:t>
            </a:r>
          </a:p>
          <a:p>
            <a:r>
              <a:rPr lang="pt-BR" sz="1200" dirty="0" smtClean="0"/>
              <a:t>Cerca de 1.230 a.C.  Ela Mais antiga menção de Israel como nação e rebate a crítica de que a</a:t>
            </a:r>
            <a:r>
              <a:rPr lang="pt-BR" sz="1200" baseline="0" dirty="0" smtClean="0"/>
              <a:t> nação de </a:t>
            </a:r>
            <a:r>
              <a:rPr lang="pt-BR" sz="1200" dirty="0" smtClean="0"/>
              <a:t>Israel não seria tão antiga quanto se diz.</a:t>
            </a:r>
          </a:p>
          <a:p>
            <a:endParaRPr lang="pt-BR" sz="1200" b="0" i="0" u="none" kern="1200" baseline="0" dirty="0" smtClean="0">
              <a:solidFill>
                <a:schemeClr val="bg1"/>
              </a:solidFill>
              <a:effectLst/>
              <a:latin typeface="Berlin Sans FB Demi" pitchFamily="34" charset="0"/>
              <a:ea typeface="+mn-ea"/>
              <a:cs typeface="+mn-cs"/>
            </a:endParaRPr>
          </a:p>
        </p:txBody>
      </p:sp>
      <p:sp>
        <p:nvSpPr>
          <p:cNvPr id="102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AD4F2-EA9F-4803-92CB-399B3F976B6E}" type="slidenum">
              <a:rPr lang="pt-BR" altLang="pt-BR" smtClean="0"/>
              <a:pPr/>
              <a:t>9</a:t>
            </a:fld>
            <a:endParaRPr lang="pt-BR" altLang="pt-BR" smtClean="0"/>
          </a:p>
        </p:txBody>
      </p:sp>
    </p:spTree>
    <p:extLst>
      <p:ext uri="{BB962C8B-B14F-4D97-AF65-F5344CB8AC3E}">
        <p14:creationId xmlns:p14="http://schemas.microsoft.com/office/powerpoint/2010/main" val="3469267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CCCAFDD9-9284-482B-A93A-918E40EA8183}" type="slidenum">
              <a:rPr lang="pt-BR"/>
              <a:pPr>
                <a:defRPr/>
              </a:pPr>
              <a:t>‹nº›</a:t>
            </a:fld>
            <a:endParaRPr lang="pt-B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37DD9CA-5F8F-4561-9869-2651BF1C3392}" type="slidenum">
              <a:rPr lang="pt-BR"/>
              <a:pPr>
                <a:defRPr/>
              </a:pPr>
              <a:t>‹nº›</a:t>
            </a:fld>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5A53D38-4D4D-4E1E-A328-9A0A975DA4F5}" type="slidenum">
              <a:rPr lang="pt-BR"/>
              <a:pPr>
                <a:defRPr/>
              </a:pPr>
              <a:t>‹nº›</a:t>
            </a:fld>
            <a:endParaRPr lang="pt-B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pt-BR" noProof="0" smtClean="0"/>
              <a:t>Clique para editar o título mestre</a:t>
            </a:r>
            <a:endParaRPr lang="en-US" noProof="0" smtClean="0"/>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pt-BR" noProof="0" smtClean="0"/>
              <a:t>Clique para editar o estilo do subtítulo mestre</a:t>
            </a:r>
            <a:endParaRPr lang="en-US" noProof="0" smtClean="0"/>
          </a:p>
        </p:txBody>
      </p:sp>
      <p:sp>
        <p:nvSpPr>
          <p:cNvPr id="23556"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23557"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23558" name="Rectangle 6"/>
          <p:cNvSpPr>
            <a:spLocks noGrp="1" noChangeArrowheads="1"/>
          </p:cNvSpPr>
          <p:nvPr>
            <p:ph type="sldNum" sz="quarter" idx="4"/>
          </p:nvPr>
        </p:nvSpPr>
        <p:spPr/>
        <p:txBody>
          <a:bodyPr/>
          <a:lstStyle>
            <a:lvl1pPr>
              <a:defRPr/>
            </a:lvl1pPr>
          </a:lstStyle>
          <a:p>
            <a:fld id="{457C78C8-439A-4545-A380-9004121BA3D9}"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002455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solidFill>
                <a:srgbClr val="FFFFFF"/>
              </a:solidFill>
            </a:endParaRPr>
          </a:p>
        </p:txBody>
      </p:sp>
      <p:sp>
        <p:nvSpPr>
          <p:cNvPr id="5" name="Espaço Reservado para Rodapé 4"/>
          <p:cNvSpPr>
            <a:spLocks noGrp="1"/>
          </p:cNvSpPr>
          <p:nvPr>
            <p:ph type="ftr" sz="quarter" idx="11"/>
          </p:nvPr>
        </p:nvSpPr>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2"/>
          </p:nvPr>
        </p:nvSpPr>
        <p:spPr/>
        <p:txBody>
          <a:bodyPr/>
          <a:lstStyle>
            <a:lvl1pPr>
              <a:defRPr/>
            </a:lvl1pPr>
          </a:lstStyle>
          <a:p>
            <a:fld id="{65F76F3A-486D-46A1-AD96-F4047BD4CDCC}"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256074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lvl1pPr>
              <a:defRPr/>
            </a:lvl1pPr>
          </a:lstStyle>
          <a:p>
            <a:endParaRPr lang="en-US">
              <a:solidFill>
                <a:srgbClr val="FFFFFF"/>
              </a:solidFill>
            </a:endParaRPr>
          </a:p>
        </p:txBody>
      </p:sp>
      <p:sp>
        <p:nvSpPr>
          <p:cNvPr id="5" name="Espaço Reservado para Rodapé 4"/>
          <p:cNvSpPr>
            <a:spLocks noGrp="1"/>
          </p:cNvSpPr>
          <p:nvPr>
            <p:ph type="ftr" sz="quarter" idx="11"/>
          </p:nvPr>
        </p:nvSpPr>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2"/>
          </p:nvPr>
        </p:nvSpPr>
        <p:spPr/>
        <p:txBody>
          <a:bodyPr/>
          <a:lstStyle>
            <a:lvl1pPr>
              <a:defRPr/>
            </a:lvl1pPr>
          </a:lstStyle>
          <a:p>
            <a:fld id="{81290975-A23F-45C2-91F8-F587E07A186E}"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544964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a:defRPr/>
            </a:lvl1pPr>
          </a:lstStyle>
          <a:p>
            <a:endParaRPr lang="en-US">
              <a:solidFill>
                <a:srgbClr val="FFFFFF"/>
              </a:solidFill>
            </a:endParaRPr>
          </a:p>
        </p:txBody>
      </p:sp>
      <p:sp>
        <p:nvSpPr>
          <p:cNvPr id="6" name="Espaço Reservado para Rodapé 5"/>
          <p:cNvSpPr>
            <a:spLocks noGrp="1"/>
          </p:cNvSpPr>
          <p:nvPr>
            <p:ph type="ftr" sz="quarter" idx="11"/>
          </p:nvPr>
        </p:nvSpPr>
        <p:spPr/>
        <p:txBody>
          <a:bodyPr/>
          <a:lstStyle>
            <a:lvl1pPr>
              <a:defRPr/>
            </a:lvl1pPr>
          </a:lstStyle>
          <a:p>
            <a:endParaRPr lang="en-US">
              <a:solidFill>
                <a:srgbClr val="FFFFFF"/>
              </a:solidFill>
            </a:endParaRPr>
          </a:p>
        </p:txBody>
      </p:sp>
      <p:sp>
        <p:nvSpPr>
          <p:cNvPr id="7" name="Espaço Reservado para Número de Slide 6"/>
          <p:cNvSpPr>
            <a:spLocks noGrp="1"/>
          </p:cNvSpPr>
          <p:nvPr>
            <p:ph type="sldNum" sz="quarter" idx="12"/>
          </p:nvPr>
        </p:nvSpPr>
        <p:spPr/>
        <p:txBody>
          <a:bodyPr/>
          <a:lstStyle>
            <a:lvl1pPr>
              <a:defRPr/>
            </a:lvl1pPr>
          </a:lstStyle>
          <a:p>
            <a:fld id="{D44E46CC-5437-4AE4-B759-2EA3A01F0DA5}"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619487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a:defRPr/>
            </a:lvl1pPr>
          </a:lstStyle>
          <a:p>
            <a:endParaRPr lang="en-US">
              <a:solidFill>
                <a:srgbClr val="FFFFFF"/>
              </a:solidFill>
            </a:endParaRPr>
          </a:p>
        </p:txBody>
      </p:sp>
      <p:sp>
        <p:nvSpPr>
          <p:cNvPr id="8" name="Espaço Reservado para Rodapé 7"/>
          <p:cNvSpPr>
            <a:spLocks noGrp="1"/>
          </p:cNvSpPr>
          <p:nvPr>
            <p:ph type="ftr" sz="quarter" idx="11"/>
          </p:nvPr>
        </p:nvSpPr>
        <p:spPr/>
        <p:txBody>
          <a:bodyPr/>
          <a:lstStyle>
            <a:lvl1pPr>
              <a:defRPr/>
            </a:lvl1pPr>
          </a:lstStyle>
          <a:p>
            <a:endParaRPr lang="en-US">
              <a:solidFill>
                <a:srgbClr val="FFFFFF"/>
              </a:solidFill>
            </a:endParaRPr>
          </a:p>
        </p:txBody>
      </p:sp>
      <p:sp>
        <p:nvSpPr>
          <p:cNvPr id="9" name="Espaço Reservado para Número de Slide 8"/>
          <p:cNvSpPr>
            <a:spLocks noGrp="1"/>
          </p:cNvSpPr>
          <p:nvPr>
            <p:ph type="sldNum" sz="quarter" idx="12"/>
          </p:nvPr>
        </p:nvSpPr>
        <p:spPr/>
        <p:txBody>
          <a:bodyPr/>
          <a:lstStyle>
            <a:lvl1pPr>
              <a:defRPr/>
            </a:lvl1pPr>
          </a:lstStyle>
          <a:p>
            <a:fld id="{71886F99-BDE0-4FEF-A4D1-6438D0009730}"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051204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lvl1pPr>
              <a:defRPr/>
            </a:lvl1pPr>
          </a:lstStyle>
          <a:p>
            <a:endParaRPr lang="en-US">
              <a:solidFill>
                <a:srgbClr val="FFFFFF"/>
              </a:solidFill>
            </a:endParaRPr>
          </a:p>
        </p:txBody>
      </p:sp>
      <p:sp>
        <p:nvSpPr>
          <p:cNvPr id="4" name="Espaço Reservado para Rodapé 3"/>
          <p:cNvSpPr>
            <a:spLocks noGrp="1"/>
          </p:cNvSpPr>
          <p:nvPr>
            <p:ph type="ftr" sz="quarter" idx="11"/>
          </p:nvPr>
        </p:nvSpPr>
        <p:spPr/>
        <p:txBody>
          <a:bodyPr/>
          <a:lstStyle>
            <a:lvl1pPr>
              <a:defRPr/>
            </a:lvl1pPr>
          </a:lstStyle>
          <a:p>
            <a:endParaRPr lang="en-US">
              <a:solidFill>
                <a:srgbClr val="FFFFFF"/>
              </a:solidFill>
            </a:endParaRPr>
          </a:p>
        </p:txBody>
      </p:sp>
      <p:sp>
        <p:nvSpPr>
          <p:cNvPr id="5" name="Espaço Reservado para Número de Slide 4"/>
          <p:cNvSpPr>
            <a:spLocks noGrp="1"/>
          </p:cNvSpPr>
          <p:nvPr>
            <p:ph type="sldNum" sz="quarter" idx="12"/>
          </p:nvPr>
        </p:nvSpPr>
        <p:spPr/>
        <p:txBody>
          <a:bodyPr/>
          <a:lstStyle>
            <a:lvl1pPr>
              <a:defRPr/>
            </a:lvl1pPr>
          </a:lstStyle>
          <a:p>
            <a:fld id="{5FEF0E3D-3B71-4F8C-A40E-2C350933C3A7}"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930505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en-US">
              <a:solidFill>
                <a:srgbClr val="FFFFFF"/>
              </a:solidFill>
            </a:endParaRPr>
          </a:p>
        </p:txBody>
      </p:sp>
      <p:sp>
        <p:nvSpPr>
          <p:cNvPr id="3" name="Espaço Reservado para Rodapé 2"/>
          <p:cNvSpPr>
            <a:spLocks noGrp="1"/>
          </p:cNvSpPr>
          <p:nvPr>
            <p:ph type="ftr" sz="quarter" idx="11"/>
          </p:nvPr>
        </p:nvSpPr>
        <p:spPr/>
        <p:txBody>
          <a:bodyPr/>
          <a:lstStyle>
            <a:lvl1pPr>
              <a:defRPr/>
            </a:lvl1pPr>
          </a:lstStyle>
          <a:p>
            <a:endParaRPr lang="en-US">
              <a:solidFill>
                <a:srgbClr val="FFFFFF"/>
              </a:solidFill>
            </a:endParaRPr>
          </a:p>
        </p:txBody>
      </p:sp>
      <p:sp>
        <p:nvSpPr>
          <p:cNvPr id="4" name="Espaço Reservado para Número de Slide 3"/>
          <p:cNvSpPr>
            <a:spLocks noGrp="1"/>
          </p:cNvSpPr>
          <p:nvPr>
            <p:ph type="sldNum" sz="quarter" idx="12"/>
          </p:nvPr>
        </p:nvSpPr>
        <p:spPr/>
        <p:txBody>
          <a:bodyPr/>
          <a:lstStyle>
            <a:lvl1pPr>
              <a:defRPr/>
            </a:lvl1pPr>
          </a:lstStyle>
          <a:p>
            <a:fld id="{EC8B697A-19D0-40B4-832F-B9BD49654A9B}"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163009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lvl1pPr>
              <a:defRPr/>
            </a:lvl1pPr>
          </a:lstStyle>
          <a:p>
            <a:endParaRPr lang="en-US">
              <a:solidFill>
                <a:srgbClr val="FFFFFF"/>
              </a:solidFill>
            </a:endParaRPr>
          </a:p>
        </p:txBody>
      </p:sp>
      <p:sp>
        <p:nvSpPr>
          <p:cNvPr id="6" name="Espaço Reservado para Rodapé 5"/>
          <p:cNvSpPr>
            <a:spLocks noGrp="1"/>
          </p:cNvSpPr>
          <p:nvPr>
            <p:ph type="ftr" sz="quarter" idx="11"/>
          </p:nvPr>
        </p:nvSpPr>
        <p:spPr/>
        <p:txBody>
          <a:bodyPr/>
          <a:lstStyle>
            <a:lvl1pPr>
              <a:defRPr/>
            </a:lvl1pPr>
          </a:lstStyle>
          <a:p>
            <a:endParaRPr lang="en-US">
              <a:solidFill>
                <a:srgbClr val="FFFFFF"/>
              </a:solidFill>
            </a:endParaRPr>
          </a:p>
        </p:txBody>
      </p:sp>
      <p:sp>
        <p:nvSpPr>
          <p:cNvPr id="7" name="Espaço Reservado para Número de Slide 6"/>
          <p:cNvSpPr>
            <a:spLocks noGrp="1"/>
          </p:cNvSpPr>
          <p:nvPr>
            <p:ph type="sldNum" sz="quarter" idx="12"/>
          </p:nvPr>
        </p:nvSpPr>
        <p:spPr/>
        <p:txBody>
          <a:bodyPr/>
          <a:lstStyle>
            <a:lvl1pPr>
              <a:defRPr/>
            </a:lvl1pPr>
          </a:lstStyle>
          <a:p>
            <a:fld id="{A0D08882-05AD-4BBA-8B1D-0BF2BBFA5FD0}"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424288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C49D3DB9-AD4E-474B-9E39-C27B52562C10}" type="slidenum">
              <a:rPr lang="pt-BR"/>
              <a:pPr>
                <a:defRPr/>
              </a:pPr>
              <a:t>‹nº›</a:t>
            </a:fld>
            <a:endParaRPr lang="pt-B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lvl1pPr>
              <a:defRPr/>
            </a:lvl1pPr>
          </a:lstStyle>
          <a:p>
            <a:endParaRPr lang="en-US">
              <a:solidFill>
                <a:srgbClr val="FFFFFF"/>
              </a:solidFill>
            </a:endParaRPr>
          </a:p>
        </p:txBody>
      </p:sp>
      <p:sp>
        <p:nvSpPr>
          <p:cNvPr id="6" name="Espaço Reservado para Rodapé 5"/>
          <p:cNvSpPr>
            <a:spLocks noGrp="1"/>
          </p:cNvSpPr>
          <p:nvPr>
            <p:ph type="ftr" sz="quarter" idx="11"/>
          </p:nvPr>
        </p:nvSpPr>
        <p:spPr/>
        <p:txBody>
          <a:bodyPr/>
          <a:lstStyle>
            <a:lvl1pPr>
              <a:defRPr/>
            </a:lvl1pPr>
          </a:lstStyle>
          <a:p>
            <a:endParaRPr lang="en-US">
              <a:solidFill>
                <a:srgbClr val="FFFFFF"/>
              </a:solidFill>
            </a:endParaRPr>
          </a:p>
        </p:txBody>
      </p:sp>
      <p:sp>
        <p:nvSpPr>
          <p:cNvPr id="7" name="Espaço Reservado para Número de Slide 6"/>
          <p:cNvSpPr>
            <a:spLocks noGrp="1"/>
          </p:cNvSpPr>
          <p:nvPr>
            <p:ph type="sldNum" sz="quarter" idx="12"/>
          </p:nvPr>
        </p:nvSpPr>
        <p:spPr/>
        <p:txBody>
          <a:bodyPr/>
          <a:lstStyle>
            <a:lvl1pPr>
              <a:defRPr/>
            </a:lvl1pPr>
          </a:lstStyle>
          <a:p>
            <a:fld id="{5C3E0FDB-20D8-4BD9-BF3A-237B370FC653}"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128104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solidFill>
                <a:srgbClr val="FFFFFF"/>
              </a:solidFill>
            </a:endParaRPr>
          </a:p>
        </p:txBody>
      </p:sp>
      <p:sp>
        <p:nvSpPr>
          <p:cNvPr id="5" name="Espaço Reservado para Rodapé 4"/>
          <p:cNvSpPr>
            <a:spLocks noGrp="1"/>
          </p:cNvSpPr>
          <p:nvPr>
            <p:ph type="ftr" sz="quarter" idx="11"/>
          </p:nvPr>
        </p:nvSpPr>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2"/>
          </p:nvPr>
        </p:nvSpPr>
        <p:spPr/>
        <p:txBody>
          <a:bodyPr/>
          <a:lstStyle>
            <a:lvl1pPr>
              <a:defRPr/>
            </a:lvl1pPr>
          </a:lstStyle>
          <a:p>
            <a:fld id="{5793BDDB-CCB9-4FB4-8AF3-43A8440E4A2D}"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618304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439025" y="274638"/>
            <a:ext cx="158115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2693988" y="274638"/>
            <a:ext cx="4592637"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solidFill>
                <a:srgbClr val="FFFFFF"/>
              </a:solidFill>
            </a:endParaRPr>
          </a:p>
        </p:txBody>
      </p:sp>
      <p:sp>
        <p:nvSpPr>
          <p:cNvPr id="5" name="Espaço Reservado para Rodapé 4"/>
          <p:cNvSpPr>
            <a:spLocks noGrp="1"/>
          </p:cNvSpPr>
          <p:nvPr>
            <p:ph type="ftr" sz="quarter" idx="11"/>
          </p:nvPr>
        </p:nvSpPr>
        <p:spPr/>
        <p:txBody>
          <a:bodyPr/>
          <a:lstStyle>
            <a:lvl1pPr>
              <a:defRPr/>
            </a:lvl1pPr>
          </a:lstStyle>
          <a:p>
            <a:endParaRPr lang="en-US">
              <a:solidFill>
                <a:srgbClr val="FFFFFF"/>
              </a:solidFill>
            </a:endParaRPr>
          </a:p>
        </p:txBody>
      </p:sp>
      <p:sp>
        <p:nvSpPr>
          <p:cNvPr id="6" name="Espaço Reservado para Número de Slide 5"/>
          <p:cNvSpPr>
            <a:spLocks noGrp="1"/>
          </p:cNvSpPr>
          <p:nvPr>
            <p:ph type="sldNum" sz="quarter" idx="12"/>
          </p:nvPr>
        </p:nvSpPr>
        <p:spPr/>
        <p:txBody>
          <a:bodyPr/>
          <a:lstStyle>
            <a:lvl1pPr>
              <a:defRPr/>
            </a:lvl1pPr>
          </a:lstStyle>
          <a:p>
            <a:fld id="{5A4C9AFE-C56C-48F9-AE41-2EE769CC3338}" type="slidenum">
              <a:rPr lang="en-US">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96141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75FA5FD6-E76D-4BAC-95DA-16B5780D6ABD}" type="slidenum">
              <a:rPr lang="pt-BR"/>
              <a:pPr>
                <a:defRPr/>
              </a:pPr>
              <a:t>‹nº›</a:t>
            </a:fld>
            <a:endParaRPr lang="pt-B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AFCE1F56-0327-4A1E-A0CA-E21EB4AB11DF}" type="slidenum">
              <a:rPr lang="pt-BR"/>
              <a:pPr>
                <a:defRPr/>
              </a:pPr>
              <a:t>‹nº›</a:t>
            </a:fld>
            <a:endParaRPr lang="pt-B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EBC59F6C-B491-4EA8-8E86-D085E2E8407F}" type="slidenum">
              <a:rPr lang="pt-BR"/>
              <a:pPr>
                <a:defRPr/>
              </a:pPr>
              <a:t>‹nº›</a:t>
            </a:fld>
            <a:endParaRPr lang="pt-B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9D69705D-1DB2-43AB-8A82-8027FE0AF1F1}" type="slidenum">
              <a:rPr lang="pt-BR"/>
              <a:pPr>
                <a:defRPr/>
              </a:pPr>
              <a:t>‹nº›</a:t>
            </a:fld>
            <a:endParaRPr lang="pt-B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D93380EE-27A4-4F53-8962-389754168877}" type="slidenum">
              <a:rPr lang="pt-BR"/>
              <a:pPr>
                <a:defRPr/>
              </a:pPr>
              <a:t>‹nº›</a:t>
            </a:fld>
            <a:endParaRPr lang="pt-B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9B20FEB-5A66-4FDA-B4D8-0E4C52843002}" type="slidenum">
              <a:rPr lang="pt-BR"/>
              <a:pPr>
                <a:defRPr/>
              </a:pPr>
              <a:t>‹nº›</a:t>
            </a:fld>
            <a:endParaRPr lang="pt-B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FBA03190-B1EA-44F9-A087-094BB77B10C1}" type="slidenum">
              <a:rPr lang="pt-BR"/>
              <a:pPr>
                <a:defRPr/>
              </a:pPr>
              <a:t>‹nº›</a:t>
            </a:fld>
            <a:endParaRPr lang="pt-B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Berlin Sans FB Demi" pitchFamily="34" charset="0"/>
              </a:defRPr>
            </a:lvl1pPr>
          </a:lstStyle>
          <a:p>
            <a:pPr>
              <a:defRPr/>
            </a:pPr>
            <a:endParaRPr lang="pt-B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Berlin Sans FB Demi" pitchFamily="34" charset="0"/>
              </a:defRPr>
            </a:lvl1pPr>
          </a:lstStyle>
          <a:p>
            <a:pPr>
              <a:defRPr/>
            </a:pPr>
            <a:endParaRPr lang="pt-B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Berlin Sans FB Demi" pitchFamily="34" charset="0"/>
              </a:defRPr>
            </a:lvl1pPr>
          </a:lstStyle>
          <a:p>
            <a:pPr>
              <a:defRPr/>
            </a:pPr>
            <a:fld id="{6EF5AE6C-0202-4406-B8CA-AB2CB3D83B82}" type="slidenum">
              <a:rPr lang="pt-BR"/>
              <a:pPr>
                <a:defRPr/>
              </a:pPr>
              <a:t>‹nº›</a:t>
            </a:fld>
            <a:endParaRPr lang="pt-BR" dirty="0"/>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Berlin Sans FB Demi" pitchFamily="34" charset="0"/>
          <a:ea typeface="+mj-ea"/>
          <a:cs typeface="+mj-cs"/>
        </a:defRPr>
      </a:lvl1pPr>
      <a:lvl2pPr algn="ctr" rtl="0" eaLnBrk="0" fontAlgn="base" hangingPunct="0">
        <a:spcBef>
          <a:spcPct val="0"/>
        </a:spcBef>
        <a:spcAft>
          <a:spcPct val="0"/>
        </a:spcAft>
        <a:defRPr sz="4400">
          <a:solidFill>
            <a:schemeClr val="tx2"/>
          </a:solidFill>
          <a:latin typeface="Berlin Sans FB Demi" pitchFamily="34" charset="0"/>
        </a:defRPr>
      </a:lvl2pPr>
      <a:lvl3pPr algn="ctr" rtl="0" eaLnBrk="0" fontAlgn="base" hangingPunct="0">
        <a:spcBef>
          <a:spcPct val="0"/>
        </a:spcBef>
        <a:spcAft>
          <a:spcPct val="0"/>
        </a:spcAft>
        <a:defRPr sz="4400">
          <a:solidFill>
            <a:schemeClr val="tx2"/>
          </a:solidFill>
          <a:latin typeface="Berlin Sans FB Demi" pitchFamily="34" charset="0"/>
        </a:defRPr>
      </a:lvl3pPr>
      <a:lvl4pPr algn="ctr" rtl="0" eaLnBrk="0" fontAlgn="base" hangingPunct="0">
        <a:spcBef>
          <a:spcPct val="0"/>
        </a:spcBef>
        <a:spcAft>
          <a:spcPct val="0"/>
        </a:spcAft>
        <a:defRPr sz="4400">
          <a:solidFill>
            <a:schemeClr val="tx2"/>
          </a:solidFill>
          <a:latin typeface="Berlin Sans FB Demi" pitchFamily="34" charset="0"/>
        </a:defRPr>
      </a:lvl4pPr>
      <a:lvl5pPr algn="ctr" rtl="0" eaLnBrk="0" fontAlgn="base" hangingPunct="0">
        <a:spcBef>
          <a:spcPct val="0"/>
        </a:spcBef>
        <a:spcAft>
          <a:spcPct val="0"/>
        </a:spcAft>
        <a:defRPr sz="4400">
          <a:solidFill>
            <a:schemeClr val="tx2"/>
          </a:solidFill>
          <a:latin typeface="Berlin Sans FB Demi" pitchFamily="34"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Dem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Demi"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Demi"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Demi"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Dem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pt-BR" smtClean="0"/>
              <a:t>Clique para editar o título mestre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8C6112A-FBC6-477B-9CE5-469B2A82A8C6}" type="slidenum">
              <a:rPr lang="en-US">
                <a:solidFill>
                  <a:srgbClr val="FFFFFF"/>
                </a:solidFill>
                <a:latin typeface="Arial" charset="0"/>
              </a:rPr>
              <a:pPr/>
              <a:t>‹nº›</a:t>
            </a:fld>
            <a:endParaRPr lang="en-US">
              <a:solidFill>
                <a:srgbClr val="FFFFFF"/>
              </a:solidFill>
              <a:latin typeface="Arial" charset="0"/>
            </a:endParaRPr>
          </a:p>
        </p:txBody>
      </p:sp>
    </p:spTree>
    <p:extLst>
      <p:ext uri="{BB962C8B-B14F-4D97-AF65-F5344CB8AC3E}">
        <p14:creationId xmlns:p14="http://schemas.microsoft.com/office/powerpoint/2010/main" val="1150598122"/>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C:\Users\peterson.santos\Desktop\Pastoral%20Escolar\Capelas\2015\Feitas\Arqueologia%20e%20B&#237;blia\Caverna%20Manuscritos.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file:///C:\Users\peterson.santos\Desktop\Pastoral%20Escolar\Capelas\2015\Feitas\Arqueologia%20e%20B&#237;blia\Moabe%20Mesha%20Stele.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Gato%20por%20lebre.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Manuscritos%20antigos.j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lategirl.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file:///C:\Users\peterson.santos\Documents\Cavernas%20Qumram1.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file:///C:\Users\peterson.santos\Documents\CavernasQumram2.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file:///C:\Users\peterson.santos\Documents\Dead_Sea_Scrolls_Pot_and_the_Copper_Scroll.jpg"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file:///C:\Users\peterson.santos\Documents\Manuscrito.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Mapa%20do%20Tesouro.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file:///C:\Users\peterson.santos\Documents\War-Scroll.gi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B&#237;blia%20Lupa.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file:///C:\Users\peterson.santos\Desktop\Pastoral%20Escolar\Capelas\2015\Feitas\Arqueologia%20e%20B&#237;blia\Like%20Curtir.png" TargetMode="External"/><Relationship Id="rId5" Type="http://schemas.openxmlformats.org/officeDocument/2006/relationships/image" Target="../media/image22.png"/><Relationship Id="rId4" Type="http://schemas.openxmlformats.org/officeDocument/2006/relationships/image" Target="file:///C:\Users\peterson.santos\Desktop\Pastoral%20Escolar\Capelas\2015\Feitas\Arqueologia%20e%20B&#237;blia\B&#237;blia%20Lupa.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jesus-teaching.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JO&#195;O%205-39%20biblia.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Mapa%20do%20Tesouro.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C&#243;dice%20Chumbo.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Pensando....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Restos%20Arqueologicos.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Reis%20da%20Sumeri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Gilgamesh%20Tablet.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C:\Users\peterson.santos\Desktop\Pastoral%20Escolar\Capelas\2015\Feitas\Arqueologia%20e%20B&#237;blia\merneptah_stele.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4000" r="-4000"/>
          </a:stretch>
        </a:blipFill>
        <a:effectLst/>
      </p:bgPr>
    </p:bg>
    <p:spTree>
      <p:nvGrpSpPr>
        <p:cNvPr id="1" name=""/>
        <p:cNvGrpSpPr/>
        <p:nvPr/>
      </p:nvGrpSpPr>
      <p:grpSpPr>
        <a:xfrm>
          <a:off x="0" y="0"/>
          <a:ext cx="0" cy="0"/>
          <a:chOff x="0" y="0"/>
          <a:chExt cx="0" cy="0"/>
        </a:xfrm>
      </p:grpSpPr>
      <p:sp>
        <p:nvSpPr>
          <p:cNvPr id="5" name="Retângulo 4"/>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971600" y="4797152"/>
            <a:ext cx="7776864" cy="156966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defRPr/>
            </a:pPr>
            <a:r>
              <a:rPr lang="pt-BR" sz="4000" b="1" spc="50" dirty="0" smtClean="0">
                <a:ln w="11430"/>
                <a:solidFill>
                  <a:srgbClr val="FF00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A Arqueologia e a Bíblia </a:t>
            </a:r>
          </a:p>
          <a:p>
            <a:pPr algn="r">
              <a:defRPr/>
            </a:pPr>
            <a:r>
              <a:rPr lang="pt-BR" sz="2800" b="1" spc="50" dirty="0" smtClean="0">
                <a:ln w="11430"/>
                <a:solidFill>
                  <a:srgbClr val="FF00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Pastoral </a:t>
            </a:r>
            <a:r>
              <a:rPr lang="pt-BR" sz="2800" b="1" spc="50" dirty="0">
                <a:ln w="11430"/>
                <a:solidFill>
                  <a:srgbClr val="FF00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Estudantil - APV</a:t>
            </a:r>
          </a:p>
          <a:p>
            <a:pPr algn="r">
              <a:defRPr/>
            </a:pPr>
            <a:r>
              <a:rPr lang="pt-BR" sz="2800" b="1" spc="50" dirty="0">
                <a:ln w="11430"/>
                <a:solidFill>
                  <a:srgbClr val="FF00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Pr. </a:t>
            </a:r>
            <a:r>
              <a:rPr lang="pt-BR" sz="2800" b="1" spc="50" dirty="0" smtClean="0">
                <a:ln w="11430"/>
                <a:solidFill>
                  <a:srgbClr val="FF00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Peterson P. Santos</a:t>
            </a:r>
            <a:endParaRPr lang="pt-BR" sz="2800" b="1" spc="50" dirty="0">
              <a:ln w="11430"/>
              <a:solidFill>
                <a:srgbClr val="FF00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10000" r="10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099154" y="6034062"/>
            <a:ext cx="4842993"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Pedra </a:t>
            </a:r>
            <a:r>
              <a:rPr lang="pt-BR" sz="54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Moabita</a:t>
            </a: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1903808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t="-11000" b="-11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372990" y="5818038"/>
            <a:ext cx="6295314"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Quem me garante ?</a:t>
            </a:r>
            <a:endParaRPr lang="pt-BR" sz="5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458283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10000" r="-10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328316" y="5890046"/>
            <a:ext cx="6607899"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Antigos o suficiente ?</a:t>
            </a:r>
            <a:endParaRPr lang="pt-BR" sz="5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9532911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cxnSp>
        <p:nvCxnSpPr>
          <p:cNvPr id="3" name="Conector de seta reta 2"/>
          <p:cNvCxnSpPr/>
          <p:nvPr/>
        </p:nvCxnSpPr>
        <p:spPr>
          <a:xfrm>
            <a:off x="395536" y="3429000"/>
            <a:ext cx="8352928" cy="0"/>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sp>
        <p:nvSpPr>
          <p:cNvPr id="10" name="Seta para baixo 9"/>
          <p:cNvSpPr/>
          <p:nvPr/>
        </p:nvSpPr>
        <p:spPr>
          <a:xfrm>
            <a:off x="971600" y="1412776"/>
            <a:ext cx="242009" cy="201622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12" name="Retângulo 11"/>
          <p:cNvSpPr/>
          <p:nvPr/>
        </p:nvSpPr>
        <p:spPr>
          <a:xfrm>
            <a:off x="179511" y="889556"/>
            <a:ext cx="1859805"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Malaquias</a:t>
            </a:r>
            <a:endParaRPr lang="pt-BR" sz="5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13" name="Retângulo 12"/>
          <p:cNvSpPr/>
          <p:nvPr/>
        </p:nvSpPr>
        <p:spPr>
          <a:xfrm>
            <a:off x="387101" y="3429000"/>
            <a:ext cx="1653017"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400 a. C.</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15" name="Retângulo 14"/>
          <p:cNvSpPr/>
          <p:nvPr/>
        </p:nvSpPr>
        <p:spPr>
          <a:xfrm>
            <a:off x="3201112" y="889556"/>
            <a:ext cx="843501"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N.T.</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19" name="Seta para baixo 18"/>
          <p:cNvSpPr/>
          <p:nvPr/>
        </p:nvSpPr>
        <p:spPr>
          <a:xfrm>
            <a:off x="3491964" y="1412776"/>
            <a:ext cx="242009" cy="201622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0" name="Retângulo 19"/>
          <p:cNvSpPr/>
          <p:nvPr/>
        </p:nvSpPr>
        <p:spPr>
          <a:xfrm>
            <a:off x="3025458" y="3456920"/>
            <a:ext cx="1667444"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séc. I d.C.</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cxnSp>
        <p:nvCxnSpPr>
          <p:cNvPr id="22" name="Conector de seta reta 21"/>
          <p:cNvCxnSpPr>
            <a:endCxn id="29" idx="0"/>
          </p:cNvCxnSpPr>
          <p:nvPr/>
        </p:nvCxnSpPr>
        <p:spPr>
          <a:xfrm>
            <a:off x="3131840" y="332656"/>
            <a:ext cx="26661" cy="5741476"/>
          </a:xfrm>
          <a:prstGeom prst="straightConnector1">
            <a:avLst/>
          </a:prstGeom>
          <a:ln>
            <a:prstDash val="sysDot"/>
            <a:tailEnd type="none"/>
          </a:ln>
        </p:spPr>
        <p:style>
          <a:lnRef idx="3">
            <a:schemeClr val="accent2"/>
          </a:lnRef>
          <a:fillRef idx="0">
            <a:schemeClr val="accent2"/>
          </a:fillRef>
          <a:effectRef idx="2">
            <a:schemeClr val="accent2"/>
          </a:effectRef>
          <a:fontRef idx="minor">
            <a:schemeClr val="tx1"/>
          </a:fontRef>
        </p:style>
      </p:cxnSp>
      <p:sp>
        <p:nvSpPr>
          <p:cNvPr id="29" name="Retângulo 28"/>
          <p:cNvSpPr/>
          <p:nvPr/>
        </p:nvSpPr>
        <p:spPr>
          <a:xfrm>
            <a:off x="2599693" y="6074132"/>
            <a:ext cx="1117615" cy="523220"/>
          </a:xfrm>
          <a:prstGeom prst="rect">
            <a:avLst/>
          </a:prstGeom>
          <a:noFill/>
        </p:spPr>
        <p:txBody>
          <a:bodyPr wrap="none">
            <a:spAutoFit/>
          </a:bodyPr>
          <a:lstStyle/>
          <a:p>
            <a:pPr algn="ctr">
              <a:defRPr/>
            </a:pPr>
            <a:r>
              <a:rPr lang="pt-BR" sz="28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1</a:t>
            </a: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 d. C.</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30" name="Seta para baixo 29"/>
          <p:cNvSpPr/>
          <p:nvPr/>
        </p:nvSpPr>
        <p:spPr>
          <a:xfrm>
            <a:off x="7066295" y="1412776"/>
            <a:ext cx="242009" cy="201622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1" name="Retângulo 30"/>
          <p:cNvSpPr/>
          <p:nvPr/>
        </p:nvSpPr>
        <p:spPr>
          <a:xfrm>
            <a:off x="5227470" y="889556"/>
            <a:ext cx="3919663"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Manuscrito mais antigo</a:t>
            </a:r>
            <a:endParaRPr lang="pt-BR" sz="28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32" name="Retângulo 31"/>
          <p:cNvSpPr/>
          <p:nvPr/>
        </p:nvSpPr>
        <p:spPr>
          <a:xfrm>
            <a:off x="6358386" y="3456920"/>
            <a:ext cx="1657826"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900 d. C.</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34" name="Chave direita 33"/>
          <p:cNvSpPr/>
          <p:nvPr/>
        </p:nvSpPr>
        <p:spPr>
          <a:xfrm rot="5400000">
            <a:off x="3671789" y="1353651"/>
            <a:ext cx="936325" cy="6094698"/>
          </a:xfrm>
          <a:prstGeom prst="rightBrace">
            <a:avLst>
              <a:gd name="adj1" fmla="val 55667"/>
              <a:gd name="adj2" fmla="val 50000"/>
            </a:avLst>
          </a:prstGeom>
          <a:ln w="31750" cmpd="sng">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35" name="Retângulo 34"/>
          <p:cNvSpPr/>
          <p:nvPr/>
        </p:nvSpPr>
        <p:spPr>
          <a:xfrm>
            <a:off x="2958522" y="4875215"/>
            <a:ext cx="2324675" cy="646331"/>
          </a:xfrm>
          <a:prstGeom prst="rect">
            <a:avLst/>
          </a:prstGeom>
          <a:solidFill>
            <a:schemeClr val="tx1">
              <a:lumMod val="95000"/>
            </a:schemeClr>
          </a:solidFill>
        </p:spPr>
        <p:txBody>
          <a:bodyPr wrap="none">
            <a:spAutoFit/>
          </a:bodyPr>
          <a:lstStyle/>
          <a:p>
            <a:pPr algn="ctr">
              <a:defRPr/>
            </a:pPr>
            <a:r>
              <a:rPr lang="pt-BR" sz="3600" b="1" dirty="0" smtClean="0">
                <a:ln w="18415" cmpd="sng">
                  <a:solidFill>
                    <a:srgbClr val="FFFFFF"/>
                  </a:solidFill>
                  <a:prstDash val="solid"/>
                </a:ln>
                <a:solidFill>
                  <a:srgbClr val="FF0000"/>
                </a:solidFill>
                <a:effectLst>
                  <a:glow rad="228600">
                    <a:srgbClr val="FF3300">
                      <a:alpha val="40000"/>
                    </a:srgbClr>
                  </a:glow>
                  <a:outerShdw blurRad="63500" dir="3600000" algn="tl" rotWithShape="0">
                    <a:srgbClr val="000000">
                      <a:alpha val="70000"/>
                    </a:srgbClr>
                  </a:outerShdw>
                </a:effectLst>
                <a:latin typeface="Berlin Sans FB Demi" pitchFamily="34" charset="0"/>
              </a:rPr>
              <a:t>1.300 anos</a:t>
            </a:r>
            <a:endParaRPr lang="pt-BR" sz="5400" b="1" dirty="0">
              <a:ln w="18415" cmpd="sng">
                <a:solidFill>
                  <a:srgbClr val="FFFFFF"/>
                </a:solidFill>
                <a:prstDash val="solid"/>
              </a:ln>
              <a:solidFill>
                <a:srgbClr val="FF0000"/>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74844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5" grpId="0"/>
      <p:bldP spid="19" grpId="0" animBg="1"/>
      <p:bldP spid="20" grpId="0"/>
      <p:bldP spid="29" grpId="0"/>
      <p:bldP spid="30" grpId="0" animBg="1"/>
      <p:bldP spid="31" grpId="0"/>
      <p:bldP spid="32" grpId="0"/>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r="-2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423971" y="5890046"/>
            <a:ext cx="4416594"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Muito tarde!!!</a:t>
            </a:r>
            <a:endParaRPr lang="pt-BR" sz="5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1363650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6000" r="-6000"/>
          </a:stretch>
        </a:blipFill>
        <a:effectLst/>
      </p:bgPr>
    </p:bg>
    <p:spTree>
      <p:nvGrpSpPr>
        <p:cNvPr id="1" name=""/>
        <p:cNvGrpSpPr/>
        <p:nvPr/>
      </p:nvGrpSpPr>
      <p:grpSpPr>
        <a:xfrm>
          <a:off x="0" y="0"/>
          <a:ext cx="0" cy="0"/>
          <a:chOff x="0" y="0"/>
          <a:chExt cx="0" cy="0"/>
        </a:xfrm>
      </p:grpSpPr>
      <p:sp>
        <p:nvSpPr>
          <p:cNvPr id="2" name="Retângulo 1"/>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9058063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17000" r="-17000"/>
          </a:stretch>
        </a:blipFill>
        <a:effectLst/>
      </p:bgPr>
    </p:bg>
    <p:spTree>
      <p:nvGrpSpPr>
        <p:cNvPr id="1" name=""/>
        <p:cNvGrpSpPr/>
        <p:nvPr/>
      </p:nvGrpSpPr>
      <p:grpSpPr>
        <a:xfrm>
          <a:off x="0" y="0"/>
          <a:ext cx="0" cy="0"/>
          <a:chOff x="0" y="0"/>
          <a:chExt cx="0" cy="0"/>
        </a:xfrm>
      </p:grpSpPr>
      <p:sp>
        <p:nvSpPr>
          <p:cNvPr id="2" name="Retângulo 1"/>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3412405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30000" r="30000"/>
          </a:stretch>
        </a:blipFill>
        <a:effectLst/>
      </p:bgPr>
    </p:bg>
    <p:spTree>
      <p:nvGrpSpPr>
        <p:cNvPr id="1" name=""/>
        <p:cNvGrpSpPr/>
        <p:nvPr/>
      </p:nvGrpSpPr>
      <p:grpSpPr>
        <a:xfrm>
          <a:off x="0" y="0"/>
          <a:ext cx="0" cy="0"/>
          <a:chOff x="0" y="0"/>
          <a:chExt cx="0" cy="0"/>
        </a:xfrm>
      </p:grpSpPr>
      <p:sp>
        <p:nvSpPr>
          <p:cNvPr id="2" name="Retângulo 1"/>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3986615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cxnSp>
        <p:nvCxnSpPr>
          <p:cNvPr id="3" name="Conector de seta reta 2"/>
          <p:cNvCxnSpPr/>
          <p:nvPr/>
        </p:nvCxnSpPr>
        <p:spPr>
          <a:xfrm>
            <a:off x="395536" y="3429000"/>
            <a:ext cx="8352928" cy="0"/>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sp>
        <p:nvSpPr>
          <p:cNvPr id="10" name="Seta para baixo 9"/>
          <p:cNvSpPr/>
          <p:nvPr/>
        </p:nvSpPr>
        <p:spPr>
          <a:xfrm>
            <a:off x="971600" y="1412776"/>
            <a:ext cx="242009" cy="201622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12" name="Retângulo 11"/>
          <p:cNvSpPr/>
          <p:nvPr/>
        </p:nvSpPr>
        <p:spPr>
          <a:xfrm>
            <a:off x="179511" y="889556"/>
            <a:ext cx="1859805"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Malaquias</a:t>
            </a:r>
            <a:endParaRPr lang="pt-BR" sz="5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13" name="Retângulo 12"/>
          <p:cNvSpPr/>
          <p:nvPr/>
        </p:nvSpPr>
        <p:spPr>
          <a:xfrm>
            <a:off x="387101" y="3429000"/>
            <a:ext cx="1653017"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400 a. C.</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15" name="Retângulo 14"/>
          <p:cNvSpPr/>
          <p:nvPr/>
        </p:nvSpPr>
        <p:spPr>
          <a:xfrm>
            <a:off x="3201112" y="889556"/>
            <a:ext cx="843501"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N.T.</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19" name="Seta para baixo 18"/>
          <p:cNvSpPr/>
          <p:nvPr/>
        </p:nvSpPr>
        <p:spPr>
          <a:xfrm>
            <a:off x="3491964" y="1412776"/>
            <a:ext cx="242009" cy="201622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0" name="Retângulo 19"/>
          <p:cNvSpPr/>
          <p:nvPr/>
        </p:nvSpPr>
        <p:spPr>
          <a:xfrm>
            <a:off x="3025458" y="3456920"/>
            <a:ext cx="1667444"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séc. I d.C.</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cxnSp>
        <p:nvCxnSpPr>
          <p:cNvPr id="22" name="Conector de seta reta 21"/>
          <p:cNvCxnSpPr>
            <a:endCxn id="29" idx="0"/>
          </p:cNvCxnSpPr>
          <p:nvPr/>
        </p:nvCxnSpPr>
        <p:spPr>
          <a:xfrm>
            <a:off x="3131840" y="332656"/>
            <a:ext cx="26661" cy="5741476"/>
          </a:xfrm>
          <a:prstGeom prst="straightConnector1">
            <a:avLst/>
          </a:prstGeom>
          <a:ln>
            <a:prstDash val="sysDot"/>
            <a:tailEnd type="none"/>
          </a:ln>
        </p:spPr>
        <p:style>
          <a:lnRef idx="3">
            <a:schemeClr val="accent2"/>
          </a:lnRef>
          <a:fillRef idx="0">
            <a:schemeClr val="accent2"/>
          </a:fillRef>
          <a:effectRef idx="2">
            <a:schemeClr val="accent2"/>
          </a:effectRef>
          <a:fontRef idx="minor">
            <a:schemeClr val="tx1"/>
          </a:fontRef>
        </p:style>
      </p:cxnSp>
      <p:sp>
        <p:nvSpPr>
          <p:cNvPr id="29" name="Retângulo 28"/>
          <p:cNvSpPr/>
          <p:nvPr/>
        </p:nvSpPr>
        <p:spPr>
          <a:xfrm>
            <a:off x="2599693" y="6074132"/>
            <a:ext cx="1117615" cy="523220"/>
          </a:xfrm>
          <a:prstGeom prst="rect">
            <a:avLst/>
          </a:prstGeom>
          <a:noFill/>
        </p:spPr>
        <p:txBody>
          <a:bodyPr wrap="none">
            <a:spAutoFit/>
          </a:bodyPr>
          <a:lstStyle/>
          <a:p>
            <a:pPr algn="ctr">
              <a:defRPr/>
            </a:pPr>
            <a:r>
              <a:rPr lang="pt-BR" sz="28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1</a:t>
            </a: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 d. C.</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30" name="Seta para baixo 29"/>
          <p:cNvSpPr/>
          <p:nvPr/>
        </p:nvSpPr>
        <p:spPr>
          <a:xfrm>
            <a:off x="7066295" y="1412776"/>
            <a:ext cx="242009" cy="201622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1" name="Retângulo 30"/>
          <p:cNvSpPr/>
          <p:nvPr/>
        </p:nvSpPr>
        <p:spPr>
          <a:xfrm>
            <a:off x="5227470" y="889556"/>
            <a:ext cx="3919663"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Manuscrito mais antigo</a:t>
            </a:r>
            <a:endParaRPr lang="pt-BR" sz="28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32" name="Retângulo 31"/>
          <p:cNvSpPr/>
          <p:nvPr/>
        </p:nvSpPr>
        <p:spPr>
          <a:xfrm>
            <a:off x="6358386" y="3456920"/>
            <a:ext cx="1657826"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900 d. C.</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34" name="Chave direita 33"/>
          <p:cNvSpPr/>
          <p:nvPr/>
        </p:nvSpPr>
        <p:spPr>
          <a:xfrm rot="5400000">
            <a:off x="3671789" y="1353651"/>
            <a:ext cx="936325" cy="6094698"/>
          </a:xfrm>
          <a:prstGeom prst="rightBrace">
            <a:avLst>
              <a:gd name="adj1" fmla="val 55667"/>
              <a:gd name="adj2" fmla="val 50000"/>
            </a:avLst>
          </a:prstGeom>
          <a:ln w="31750" cmpd="sng">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35" name="Retângulo 34"/>
          <p:cNvSpPr/>
          <p:nvPr/>
        </p:nvSpPr>
        <p:spPr>
          <a:xfrm>
            <a:off x="2958522" y="4875215"/>
            <a:ext cx="2324675" cy="646331"/>
          </a:xfrm>
          <a:prstGeom prst="rect">
            <a:avLst/>
          </a:prstGeom>
          <a:solidFill>
            <a:schemeClr val="tx1">
              <a:lumMod val="95000"/>
            </a:schemeClr>
          </a:solidFill>
        </p:spPr>
        <p:txBody>
          <a:bodyPr wrap="none">
            <a:spAutoFit/>
          </a:bodyPr>
          <a:lstStyle/>
          <a:p>
            <a:pPr algn="ctr">
              <a:defRPr/>
            </a:pPr>
            <a:r>
              <a:rPr lang="pt-BR" sz="3600" b="1" dirty="0" smtClean="0">
                <a:ln w="18415" cmpd="sng">
                  <a:solidFill>
                    <a:srgbClr val="FFFFFF"/>
                  </a:solidFill>
                  <a:prstDash val="solid"/>
                </a:ln>
                <a:solidFill>
                  <a:srgbClr val="FF0000"/>
                </a:solidFill>
                <a:effectLst>
                  <a:glow rad="228600">
                    <a:srgbClr val="FF3300">
                      <a:alpha val="40000"/>
                    </a:srgbClr>
                  </a:glow>
                  <a:outerShdw blurRad="63500" dir="3600000" algn="tl" rotWithShape="0">
                    <a:srgbClr val="000000">
                      <a:alpha val="70000"/>
                    </a:srgbClr>
                  </a:outerShdw>
                </a:effectLst>
                <a:latin typeface="Berlin Sans FB Demi" pitchFamily="34" charset="0"/>
              </a:rPr>
              <a:t>1.300 anos</a:t>
            </a:r>
            <a:endParaRPr lang="pt-BR" sz="5400" b="1" dirty="0">
              <a:ln w="18415" cmpd="sng">
                <a:solidFill>
                  <a:srgbClr val="FFFFFF"/>
                </a:solidFill>
                <a:prstDash val="solid"/>
              </a:ln>
              <a:solidFill>
                <a:srgbClr val="FF0000"/>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18" name="Seta para baixo 17"/>
          <p:cNvSpPr/>
          <p:nvPr/>
        </p:nvSpPr>
        <p:spPr>
          <a:xfrm>
            <a:off x="2195736" y="889557"/>
            <a:ext cx="242009" cy="3043280"/>
          </a:xfrm>
          <a:prstGeom prst="down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3" name="Retângulo 22"/>
          <p:cNvSpPr/>
          <p:nvPr/>
        </p:nvSpPr>
        <p:spPr>
          <a:xfrm>
            <a:off x="1680547" y="3841884"/>
            <a:ext cx="1595309"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250 a. C.</a:t>
            </a:r>
            <a:endParaRPr lang="pt-BR" sz="4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24" name="Retângulo 23"/>
          <p:cNvSpPr/>
          <p:nvPr/>
        </p:nvSpPr>
        <p:spPr>
          <a:xfrm>
            <a:off x="652337" y="366336"/>
            <a:ext cx="3919663" cy="523220"/>
          </a:xfrm>
          <a:prstGeom prst="rect">
            <a:avLst/>
          </a:prstGeom>
          <a:noFill/>
        </p:spPr>
        <p:txBody>
          <a:bodyPr wrap="none">
            <a:spAutoFit/>
          </a:bodyPr>
          <a:lstStyle/>
          <a:p>
            <a:pPr algn="ctr">
              <a:defRPr/>
            </a:pPr>
            <a:r>
              <a:rPr lang="pt-BR" sz="28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Manuscrito mais antigo</a:t>
            </a:r>
            <a:endParaRPr lang="pt-BR" sz="28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
        <p:nvSpPr>
          <p:cNvPr id="25" name="Chave direita 24"/>
          <p:cNvSpPr/>
          <p:nvPr/>
        </p:nvSpPr>
        <p:spPr>
          <a:xfrm rot="5400000">
            <a:off x="1350389" y="3856891"/>
            <a:ext cx="607108" cy="1417439"/>
          </a:xfrm>
          <a:prstGeom prst="rightBrace">
            <a:avLst>
              <a:gd name="adj1" fmla="val 36425"/>
              <a:gd name="adj2" fmla="val 50000"/>
            </a:avLst>
          </a:prstGeom>
          <a:ln w="31750" cmpd="sng">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6" name="Retângulo 25"/>
          <p:cNvSpPr/>
          <p:nvPr/>
        </p:nvSpPr>
        <p:spPr>
          <a:xfrm>
            <a:off x="664027" y="4875215"/>
            <a:ext cx="2186615" cy="646331"/>
          </a:xfrm>
          <a:prstGeom prst="rect">
            <a:avLst/>
          </a:prstGeom>
          <a:solidFill>
            <a:schemeClr val="tx1">
              <a:lumMod val="95000"/>
            </a:schemeClr>
          </a:solidFill>
        </p:spPr>
        <p:txBody>
          <a:bodyPr wrap="square">
            <a:spAutoFit/>
          </a:bodyPr>
          <a:lstStyle/>
          <a:p>
            <a:pPr algn="ctr">
              <a:defRPr/>
            </a:pPr>
            <a:r>
              <a:rPr lang="pt-BR" sz="3600" b="1" dirty="0" smtClean="0">
                <a:ln w="18415" cmpd="sng">
                  <a:solidFill>
                    <a:srgbClr val="FFFFFF"/>
                  </a:solidFill>
                  <a:prstDash val="solid"/>
                </a:ln>
                <a:solidFill>
                  <a:srgbClr val="FF0000"/>
                </a:solidFill>
                <a:effectLst>
                  <a:glow rad="228600">
                    <a:srgbClr val="FF3300">
                      <a:alpha val="40000"/>
                    </a:srgbClr>
                  </a:glow>
                  <a:outerShdw blurRad="63500" dir="3600000" algn="tl" rotWithShape="0">
                    <a:srgbClr val="000000">
                      <a:alpha val="70000"/>
                    </a:srgbClr>
                  </a:outerShdw>
                </a:effectLst>
                <a:latin typeface="Berlin Sans FB Demi" pitchFamily="34" charset="0"/>
              </a:rPr>
              <a:t>150 anos</a:t>
            </a:r>
            <a:endParaRPr lang="pt-BR" sz="5400" b="1" dirty="0">
              <a:ln w="18415" cmpd="sng">
                <a:solidFill>
                  <a:srgbClr val="FFFFFF"/>
                </a:solidFill>
                <a:prstDash val="solid"/>
              </a:ln>
              <a:solidFill>
                <a:srgbClr val="FF0000"/>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226169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4" grpId="0" animBg="1"/>
      <p:bldP spid="35" grpId="0" animBg="1"/>
      <p:bldP spid="18" grpId="0" animBg="1"/>
      <p:bldP spid="23" grpId="0"/>
      <p:bldP spid="24" grpId="0"/>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30000" r="30000" b="2000"/>
          </a:stretch>
        </a:blipFill>
        <a:effectLst/>
      </p:bgPr>
    </p:bg>
    <p:spTree>
      <p:nvGrpSpPr>
        <p:cNvPr id="1" name=""/>
        <p:cNvGrpSpPr/>
        <p:nvPr/>
      </p:nvGrpSpPr>
      <p:grpSpPr>
        <a:xfrm>
          <a:off x="0" y="0"/>
          <a:ext cx="0" cy="0"/>
          <a:chOff x="0" y="0"/>
          <a:chExt cx="0" cy="0"/>
        </a:xfrm>
      </p:grpSpPr>
      <p:sp>
        <p:nvSpPr>
          <p:cNvPr id="2" name="Retângulo 1"/>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888000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t="-13000" b="-13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085183" y="44624"/>
            <a:ext cx="7010253"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é Arqueologia ?</a:t>
            </a: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bwMode="auto">
          <a:xfrm>
            <a:off x="1619672" y="130622"/>
            <a:ext cx="6336704" cy="562074"/>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buClr>
                <a:srgbClr val="FFFFFF"/>
              </a:buClr>
              <a:defRPr/>
            </a:pPr>
            <a:r>
              <a:rPr lang="en-US" sz="3600" kern="0" dirty="0" err="1" smtClean="0">
                <a:solidFill>
                  <a:srgbClr val="FFFFFF"/>
                </a:solidFill>
                <a:latin typeface="Arial"/>
              </a:rPr>
              <a:t>Manuscritos</a:t>
            </a:r>
            <a:r>
              <a:rPr lang="en-US" sz="3600" kern="0" dirty="0" smtClean="0">
                <a:solidFill>
                  <a:srgbClr val="FFFFFF"/>
                </a:solidFill>
                <a:latin typeface="Arial"/>
              </a:rPr>
              <a:t> do Mar </a:t>
            </a:r>
            <a:r>
              <a:rPr lang="en-US" sz="3600" kern="0" dirty="0" err="1" smtClean="0">
                <a:solidFill>
                  <a:srgbClr val="FFFFFF"/>
                </a:solidFill>
                <a:latin typeface="Arial"/>
              </a:rPr>
              <a:t>Morto</a:t>
            </a:r>
            <a:endParaRPr lang="pt-BR" sz="3600" kern="0" dirty="0">
              <a:solidFill>
                <a:srgbClr val="FFFFFF"/>
              </a:solidFill>
              <a:latin typeface="Arial"/>
            </a:endParaRPr>
          </a:p>
        </p:txBody>
      </p:sp>
      <p:pic>
        <p:nvPicPr>
          <p:cNvPr id="8" name="Imagem 7" descr="Dead-Sea-Scrolls.jpg"/>
          <p:cNvPicPr>
            <a:picLocks noChangeAspect="1"/>
          </p:cNvPicPr>
          <p:nvPr/>
        </p:nvPicPr>
        <p:blipFill>
          <a:blip r:embed="rId3" cstate="screen"/>
          <a:stretch>
            <a:fillRect/>
          </a:stretch>
        </p:blipFill>
        <p:spPr>
          <a:xfrm>
            <a:off x="0" y="554355"/>
            <a:ext cx="9144000" cy="5749290"/>
          </a:xfrm>
          <a:prstGeom prst="rect">
            <a:avLst/>
          </a:prstGeom>
        </p:spPr>
      </p:pic>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1383762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t="-8000" b="-8000"/>
          </a:stretch>
        </a:blipFill>
        <a:effectLst/>
      </p:bgPr>
    </p:bg>
    <p:spTree>
      <p:nvGrpSpPr>
        <p:cNvPr id="1" name=""/>
        <p:cNvGrpSpPr/>
        <p:nvPr/>
      </p:nvGrpSpPr>
      <p:grpSpPr>
        <a:xfrm>
          <a:off x="0" y="0"/>
          <a:ext cx="0" cy="0"/>
          <a:chOff x="0" y="0"/>
          <a:chExt cx="0" cy="0"/>
        </a:xfrm>
      </p:grpSpPr>
      <p:sp>
        <p:nvSpPr>
          <p:cNvPr id="2" name="Retângulo 1"/>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1499934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217188" y="5890046"/>
            <a:ext cx="4830168"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Comparando...</a:t>
            </a:r>
            <a:endParaRPr lang="pt-BR" sz="5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6486929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329400" y="5890046"/>
            <a:ext cx="4605749"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APROVADO!!!</a:t>
            </a:r>
            <a:endParaRPr lang="pt-BR" sz="5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pic>
        <p:nvPicPr>
          <p:cNvPr id="3" name="Imagem 2"/>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2411586" y="1340768"/>
            <a:ext cx="4539909" cy="3888432"/>
          </a:xfrm>
          <a:prstGeom prst="rect">
            <a:avLst/>
          </a:prstGeom>
        </p:spPr>
      </p:pic>
    </p:spTree>
    <p:extLst>
      <p:ext uri="{BB962C8B-B14F-4D97-AF65-F5344CB8AC3E}">
        <p14:creationId xmlns:p14="http://schemas.microsoft.com/office/powerpoint/2010/main" val="152443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30000" t="-30000" r="-30000" b="-30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340092" y="5890046"/>
            <a:ext cx="2584362"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Então...</a:t>
            </a:r>
            <a:endParaRPr lang="pt-BR" sz="5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229519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105253" y="5890046"/>
            <a:ext cx="3054042"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rPr>
              <a:t>E agora ?</a:t>
            </a:r>
            <a:endParaRPr lang="pt-BR" sz="5400" b="1" dirty="0">
              <a:ln w="18415" cmpd="sng">
                <a:solidFill>
                  <a:srgbClr val="FFFFFF"/>
                </a:solidFill>
                <a:prstDash val="solid"/>
              </a:ln>
              <a:solidFill>
                <a:srgbClr val="FFFFFF"/>
              </a:solidFill>
              <a:effectLst>
                <a:glow rad="228600">
                  <a:srgbClr val="FF3300">
                    <a:alpha val="40000"/>
                  </a:srgb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1715996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t="-13000" b="-13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45076" y="3766388"/>
            <a:ext cx="8653844" cy="3046988"/>
          </a:xfrm>
          <a:prstGeom prst="rect">
            <a:avLst/>
          </a:prstGeom>
          <a:noFill/>
        </p:spPr>
        <p:txBody>
          <a:bodyPr wrap="none">
            <a:spAutoFit/>
          </a:bodyPr>
          <a:lstStyle/>
          <a:p>
            <a:pPr algn="ctr">
              <a:defRPr/>
            </a:pP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ARQUEOLOGIA</a:t>
            </a:r>
            <a:endPar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a:defRPr/>
            </a:pP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r>
              <a:rPr lang="el-G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αρχαιο</a:t>
            </a:r>
            <a:r>
              <a:rPr lang="el-G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Trebuchet MS"/>
              </a:rPr>
              <a:t>ς</a:t>
            </a: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(antigo) </a:t>
            </a: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a:p>
            <a:pPr algn="ctr">
              <a:defRPr/>
            </a:pP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r>
              <a:rPr lang="el-G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λογο</a:t>
            </a:r>
            <a:r>
              <a:rPr lang="el-G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Trebuchet MS"/>
              </a:rPr>
              <a:t>ς</a:t>
            </a: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(estudo ou palavra) </a:t>
            </a: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a:p>
            <a:pPr algn="ctr">
              <a:defRPr/>
            </a:pP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“Estudo das coisas antigas”</a:t>
            </a:r>
            <a:r>
              <a:rPr lang="el-G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endPar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808343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0" y="4226640"/>
            <a:ext cx="8963026" cy="2585323"/>
          </a:xfrm>
          <a:prstGeom prst="rect">
            <a:avLst/>
          </a:prstGeom>
          <a:noFill/>
        </p:spPr>
        <p:txBody>
          <a:bodyPr wrap="square">
            <a:spAutoFit/>
          </a:bodyPr>
          <a:lstStyle/>
          <a:p>
            <a:pPr algn="ctr">
              <a:defRPr/>
            </a:pP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Qual o papel da arqueologia </a:t>
            </a:r>
          </a:p>
          <a:p>
            <a:pPr algn="ctr">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a:t>
            </a: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 relação á Bíblia ?</a:t>
            </a: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t="-20000" b="-20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213546" y="5733256"/>
            <a:ext cx="4934364"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Pense comigo...</a:t>
            </a: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2713572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6000" r="-6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78693" y="5013176"/>
            <a:ext cx="7883890" cy="1754326"/>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a arqueologia nos </a:t>
            </a:r>
          </a:p>
          <a:p>
            <a:pPr algn="ctr">
              <a:defRPr/>
            </a:pP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diz sobre a Bíblia ?</a:t>
            </a: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25000" r="25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3" name="Retângulo 2"/>
          <p:cNvSpPr/>
          <p:nvPr/>
        </p:nvSpPr>
        <p:spPr>
          <a:xfrm>
            <a:off x="596325" y="6034062"/>
            <a:ext cx="7848623"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Prisma </a:t>
            </a: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 </a:t>
            </a:r>
            <a:r>
              <a:rPr lang="pt-BR" sz="54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Weld-Blundell</a:t>
            </a: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cxnSp>
        <p:nvCxnSpPr>
          <p:cNvPr id="6" name="Conector reto 5"/>
          <p:cNvCxnSpPr/>
          <p:nvPr/>
        </p:nvCxnSpPr>
        <p:spPr>
          <a:xfrm>
            <a:off x="7308304" y="188640"/>
            <a:ext cx="0" cy="2952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7308304" y="3543399"/>
            <a:ext cx="0" cy="29819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7164288" y="188640"/>
            <a:ext cx="2880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7164288" y="6525344"/>
            <a:ext cx="2880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aixaDeTexto 11"/>
          <p:cNvSpPr txBox="1"/>
          <p:nvPr/>
        </p:nvSpPr>
        <p:spPr>
          <a:xfrm>
            <a:off x="6876256" y="3140968"/>
            <a:ext cx="936104" cy="369332"/>
          </a:xfrm>
          <a:prstGeom prst="rect">
            <a:avLst/>
          </a:prstGeom>
          <a:solidFill>
            <a:schemeClr val="tx1"/>
          </a:solidFill>
          <a:ln>
            <a:noFill/>
          </a:ln>
        </p:spPr>
        <p:txBody>
          <a:bodyPr wrap="square" rtlCol="0">
            <a:spAutoFit/>
          </a:bodyPr>
          <a:lstStyle/>
          <a:p>
            <a:pPr algn="ctr"/>
            <a:r>
              <a:rPr lang="pt-BR" dirty="0" smtClean="0">
                <a:solidFill>
                  <a:schemeClr val="bg1"/>
                </a:solidFill>
              </a:rPr>
              <a:t>20 cm</a:t>
            </a:r>
            <a:endParaRPr lang="pt-BR" dirty="0">
              <a:solidFill>
                <a:schemeClr val="bg1"/>
              </a:solidFill>
            </a:endParaRPr>
          </a:p>
        </p:txBody>
      </p:sp>
    </p:spTree>
    <p:extLst>
      <p:ext uri="{BB962C8B-B14F-4D97-AF65-F5344CB8AC3E}">
        <p14:creationId xmlns:p14="http://schemas.microsoft.com/office/powerpoint/2010/main" val="392616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t="-10000" b="-10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251959" y="5818038"/>
            <a:ext cx="6537367"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Tablete – </a:t>
            </a:r>
            <a:r>
              <a:rPr lang="pt-BR" sz="54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Gilgamesh</a:t>
            </a: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417805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25000" r="25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261582" y="6034062"/>
            <a:ext cx="6518131"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Estela de </a:t>
            </a:r>
            <a:r>
              <a:rPr lang="pt-BR" sz="54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Merneptah</a:t>
            </a: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98086844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heme/theme1.xml><?xml version="1.0" encoding="utf-8"?>
<a:theme xmlns:a="http://schemas.openxmlformats.org/drawingml/2006/main" name="4tons-preto">
  <a:themeElements>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tons-preto">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tons-pre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ons-pret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ons-pret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ons-pret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ons-pret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ons-pret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ons-pret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ons-pret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ons-pret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ons-pret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ons-pret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ons-pret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d_4098_slide">
  <a:themeElements>
    <a:clrScheme name="Tema do Office 2">
      <a:dk1>
        <a:srgbClr val="333333"/>
      </a:dk1>
      <a:lt1>
        <a:srgbClr val="FFFFFF"/>
      </a:lt1>
      <a:dk2>
        <a:srgbClr val="663300"/>
      </a:dk2>
      <a:lt2>
        <a:srgbClr val="FFFFFF"/>
      </a:lt2>
      <a:accent1>
        <a:srgbClr val="FFBC1F"/>
      </a:accent1>
      <a:accent2>
        <a:srgbClr val="FF9090"/>
      </a:accent2>
      <a:accent3>
        <a:srgbClr val="B8ADAA"/>
      </a:accent3>
      <a:accent4>
        <a:srgbClr val="DADADA"/>
      </a:accent4>
      <a:accent5>
        <a:srgbClr val="FFDAAB"/>
      </a:accent5>
      <a:accent6>
        <a:srgbClr val="E78282"/>
      </a:accent6>
      <a:hlink>
        <a:srgbClr val="FFAE5C"/>
      </a:hlink>
      <a:folHlink>
        <a:srgbClr val="FFB8F9"/>
      </a:folHlink>
    </a:clrScheme>
    <a:fontScheme name="Tema do Office">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o Office 1">
        <a:dk1>
          <a:srgbClr val="333333"/>
        </a:dk1>
        <a:lt1>
          <a:srgbClr val="FFFFFF"/>
        </a:lt1>
        <a:dk2>
          <a:srgbClr val="663300"/>
        </a:dk2>
        <a:lt2>
          <a:srgbClr val="FFFFFF"/>
        </a:lt2>
        <a:accent1>
          <a:srgbClr val="FF9E3E"/>
        </a:accent1>
        <a:accent2>
          <a:srgbClr val="E4B381"/>
        </a:accent2>
        <a:accent3>
          <a:srgbClr val="B8ADAA"/>
        </a:accent3>
        <a:accent4>
          <a:srgbClr val="DADADA"/>
        </a:accent4>
        <a:accent5>
          <a:srgbClr val="FFCCAF"/>
        </a:accent5>
        <a:accent6>
          <a:srgbClr val="CFA274"/>
        </a:accent6>
        <a:hlink>
          <a:srgbClr val="FFBD7B"/>
        </a:hlink>
        <a:folHlink>
          <a:srgbClr val="FFDCB8"/>
        </a:folHlink>
      </a:clrScheme>
      <a:clrMap bg1="dk2" tx1="lt1" bg2="dk1" tx2="lt2" accent1="accent1" accent2="accent2" accent3="accent3" accent4="accent4" accent5="accent5" accent6="accent6" hlink="hlink" folHlink="folHlink"/>
    </a:extraClrScheme>
    <a:extraClrScheme>
      <a:clrScheme name="Tema do Office 2">
        <a:dk1>
          <a:srgbClr val="333333"/>
        </a:dk1>
        <a:lt1>
          <a:srgbClr val="FFFFFF"/>
        </a:lt1>
        <a:dk2>
          <a:srgbClr val="663300"/>
        </a:dk2>
        <a:lt2>
          <a:srgbClr val="FFFFFF"/>
        </a:lt2>
        <a:accent1>
          <a:srgbClr val="FFBC1F"/>
        </a:accent1>
        <a:accent2>
          <a:srgbClr val="FF9090"/>
        </a:accent2>
        <a:accent3>
          <a:srgbClr val="B8ADAA"/>
        </a:accent3>
        <a:accent4>
          <a:srgbClr val="DADADA"/>
        </a:accent4>
        <a:accent5>
          <a:srgbClr val="FFDAAB"/>
        </a:accent5>
        <a:accent6>
          <a:srgbClr val="E78282"/>
        </a:accent6>
        <a:hlink>
          <a:srgbClr val="FFAE5C"/>
        </a:hlink>
        <a:folHlink>
          <a:srgbClr val="FFB8F9"/>
        </a:folHlink>
      </a:clrScheme>
      <a:clrMap bg1="dk2" tx1="lt1" bg2="dk1" tx2="lt2" accent1="accent1" accent2="accent2" accent3="accent3" accent4="accent4" accent5="accent5" accent6="accent6" hlink="hlink" folHlink="folHlink"/>
    </a:extraClrScheme>
    <a:extraClrScheme>
      <a:clrScheme name="Tema do Office 3">
        <a:dk1>
          <a:srgbClr val="333333"/>
        </a:dk1>
        <a:lt1>
          <a:srgbClr val="FFFFFF"/>
        </a:lt1>
        <a:dk2>
          <a:srgbClr val="663300"/>
        </a:dk2>
        <a:lt2>
          <a:srgbClr val="FFFFFF"/>
        </a:lt2>
        <a:accent1>
          <a:srgbClr val="CDDB4F"/>
        </a:accent1>
        <a:accent2>
          <a:srgbClr val="B4BCFF"/>
        </a:accent2>
        <a:accent3>
          <a:srgbClr val="B8ADAA"/>
        </a:accent3>
        <a:accent4>
          <a:srgbClr val="DADADA"/>
        </a:accent4>
        <a:accent5>
          <a:srgbClr val="E3EAB2"/>
        </a:accent5>
        <a:accent6>
          <a:srgbClr val="A3AAE7"/>
        </a:accent6>
        <a:hlink>
          <a:srgbClr val="39EBA1"/>
        </a:hlink>
        <a:folHlink>
          <a:srgbClr val="FFAC58"/>
        </a:folHlink>
      </a:clrScheme>
      <a:clrMap bg1="dk2" tx1="lt1" bg2="dk1" tx2="lt2" accent1="accent1" accent2="accent2" accent3="accent3" accent4="accent4" accent5="accent5" accent6="accent6" hlink="hlink" folHlink="folHlink"/>
    </a:extraClrScheme>
    <a:extraClrScheme>
      <a:clrScheme name="Tema do Office 4">
        <a:dk1>
          <a:srgbClr val="333333"/>
        </a:dk1>
        <a:lt1>
          <a:srgbClr val="FFFFFF"/>
        </a:lt1>
        <a:dk2>
          <a:srgbClr val="663300"/>
        </a:dk2>
        <a:lt2>
          <a:srgbClr val="FFFFFF"/>
        </a:lt2>
        <a:accent1>
          <a:srgbClr val="72C5FF"/>
        </a:accent1>
        <a:accent2>
          <a:srgbClr val="FFAC58"/>
        </a:accent2>
        <a:accent3>
          <a:srgbClr val="B8ADAA"/>
        </a:accent3>
        <a:accent4>
          <a:srgbClr val="DADADA"/>
        </a:accent4>
        <a:accent5>
          <a:srgbClr val="BCDFFF"/>
        </a:accent5>
        <a:accent6>
          <a:srgbClr val="E79B4F"/>
        </a:accent6>
        <a:hlink>
          <a:srgbClr val="CDDB4F"/>
        </a:hlink>
        <a:folHlink>
          <a:srgbClr val="FBBCF6"/>
        </a:folHlink>
      </a:clrScheme>
      <a:clrMap bg1="dk2" tx1="lt1" bg2="dk1" tx2="lt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CCCCCC"/>
        </a:lt2>
        <a:accent1>
          <a:srgbClr val="FF9E3E"/>
        </a:accent1>
        <a:accent2>
          <a:srgbClr val="E4B381"/>
        </a:accent2>
        <a:accent3>
          <a:srgbClr val="FFFFFF"/>
        </a:accent3>
        <a:accent4>
          <a:srgbClr val="000000"/>
        </a:accent4>
        <a:accent5>
          <a:srgbClr val="FFCCAF"/>
        </a:accent5>
        <a:accent6>
          <a:srgbClr val="CFA274"/>
        </a:accent6>
        <a:hlink>
          <a:srgbClr val="FFBD7B"/>
        </a:hlink>
        <a:folHlink>
          <a:srgbClr val="FFDCB8"/>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CCCCCC"/>
        </a:lt2>
        <a:accent1>
          <a:srgbClr val="FFBC1F"/>
        </a:accent1>
        <a:accent2>
          <a:srgbClr val="FF9090"/>
        </a:accent2>
        <a:accent3>
          <a:srgbClr val="FFFFFF"/>
        </a:accent3>
        <a:accent4>
          <a:srgbClr val="000000"/>
        </a:accent4>
        <a:accent5>
          <a:srgbClr val="FFDAAB"/>
        </a:accent5>
        <a:accent6>
          <a:srgbClr val="E78282"/>
        </a:accent6>
        <a:hlink>
          <a:srgbClr val="FFAE5C"/>
        </a:hlink>
        <a:folHlink>
          <a:srgbClr val="FFB8F9"/>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CCCCCC"/>
        </a:lt2>
        <a:accent1>
          <a:srgbClr val="CDDB4F"/>
        </a:accent1>
        <a:accent2>
          <a:srgbClr val="B4BCFF"/>
        </a:accent2>
        <a:accent3>
          <a:srgbClr val="FFFFFF"/>
        </a:accent3>
        <a:accent4>
          <a:srgbClr val="000000"/>
        </a:accent4>
        <a:accent5>
          <a:srgbClr val="E3EAB2"/>
        </a:accent5>
        <a:accent6>
          <a:srgbClr val="A3AAE7"/>
        </a:accent6>
        <a:hlink>
          <a:srgbClr val="39EBA1"/>
        </a:hlink>
        <a:folHlink>
          <a:srgbClr val="FFAC58"/>
        </a:folHlink>
      </a:clrScheme>
      <a:clrMap bg1="lt1" tx1="dk1" bg2="lt2" tx2="dk2" accent1="accent1" accent2="accent2" accent3="accent3" accent4="accent4" accent5="accent5" accent6="accent6" hlink="hlink" folHlink="folHlink"/>
    </a:extraClrScheme>
    <a:extraClrScheme>
      <a:clrScheme name="Tema do Office 8">
        <a:dk1>
          <a:srgbClr val="000000"/>
        </a:dk1>
        <a:lt1>
          <a:srgbClr val="FFFFFF"/>
        </a:lt1>
        <a:dk2>
          <a:srgbClr val="000000"/>
        </a:dk2>
        <a:lt2>
          <a:srgbClr val="CCCCCC"/>
        </a:lt2>
        <a:accent1>
          <a:srgbClr val="72C5FF"/>
        </a:accent1>
        <a:accent2>
          <a:srgbClr val="FFAC58"/>
        </a:accent2>
        <a:accent3>
          <a:srgbClr val="FFFFFF"/>
        </a:accent3>
        <a:accent4>
          <a:srgbClr val="000000"/>
        </a:accent4>
        <a:accent5>
          <a:srgbClr val="BCDFFF"/>
        </a:accent5>
        <a:accent6>
          <a:srgbClr val="E79B4F"/>
        </a:accent6>
        <a:hlink>
          <a:srgbClr val="CDDB4F"/>
        </a:hlink>
        <a:folHlink>
          <a:srgbClr val="FBBCF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4tons-preto</Template>
  <TotalTime>1837</TotalTime>
  <Words>1669</Words>
  <Application>Microsoft Office PowerPoint</Application>
  <PresentationFormat>Apresentação na tela (4:3)</PresentationFormat>
  <Paragraphs>154</Paragraphs>
  <Slides>25</Slides>
  <Notes>25</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25</vt:i4>
      </vt:variant>
    </vt:vector>
  </HeadingPairs>
  <TitlesOfParts>
    <vt:vector size="32" baseType="lpstr">
      <vt:lpstr>Arial</vt:lpstr>
      <vt:lpstr>Berlin Sans FB</vt:lpstr>
      <vt:lpstr>Berlin Sans FB Demi</vt:lpstr>
      <vt:lpstr>Calibri</vt:lpstr>
      <vt:lpstr>Trebuchet MS</vt:lpstr>
      <vt:lpstr>4tons-preto</vt:lpstr>
      <vt:lpstr>ind_4098_slide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Casa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PE2015-C07-BIBLIA</dc:title>
  <dc:subject>PASTOR DE ESCOLA</dc:subject>
  <dc:creator>Pr. MARCELO AUGUSTO DE CARVALHO</dc:creator>
  <cp:keywords>www.4tons.com</cp:keywords>
  <dc:description>COMÉRCIO PROIBIDO. USO PESSOAL</dc:description>
  <cp:lastModifiedBy>pr. marcelo carvalho</cp:lastModifiedBy>
  <cp:revision>200</cp:revision>
  <dcterms:created xsi:type="dcterms:W3CDTF">2009-09-21T13:03:02Z</dcterms:created>
  <dcterms:modified xsi:type="dcterms:W3CDTF">2015-02-10T20:52:24Z</dcterms:modified>
  <cp:category>CAPELAS 2015; CAPELAS</cp:category>
</cp:coreProperties>
</file>