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76" r:id="rId3"/>
    <p:sldId id="365" r:id="rId4"/>
    <p:sldId id="367" r:id="rId5"/>
    <p:sldId id="381" r:id="rId6"/>
    <p:sldId id="366" r:id="rId7"/>
    <p:sldId id="374" r:id="rId8"/>
    <p:sldId id="368" r:id="rId9"/>
    <p:sldId id="286" r:id="rId10"/>
    <p:sldId id="288" r:id="rId11"/>
    <p:sldId id="289" r:id="rId12"/>
    <p:sldId id="369" r:id="rId13"/>
    <p:sldId id="370" r:id="rId14"/>
    <p:sldId id="371" r:id="rId15"/>
    <p:sldId id="372" r:id="rId16"/>
    <p:sldId id="373" r:id="rId17"/>
    <p:sldId id="375" r:id="rId18"/>
    <p:sldId id="376" r:id="rId19"/>
    <p:sldId id="377" r:id="rId20"/>
    <p:sldId id="378" r:id="rId21"/>
    <p:sldId id="362" r:id="rId22"/>
    <p:sldId id="361" r:id="rId23"/>
    <p:sldId id="363" r:id="rId24"/>
    <p:sldId id="379" r:id="rId25"/>
    <p:sldId id="380" r:id="rId26"/>
    <p:sldId id="382" r:id="rId27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508" autoAdjust="0"/>
  </p:normalViewPr>
  <p:slideViewPr>
    <p:cSldViewPr showGuides="1">
      <p:cViewPr varScale="1">
        <p:scale>
          <a:sx n="58" d="100"/>
          <a:sy n="58" d="100"/>
        </p:scale>
        <p:origin x="17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E763765-D2B4-41FF-B603-C1071C62B0F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5949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2194B9-211E-435D-8BB0-D9785BCB11DA}" type="slidenum">
              <a:rPr lang="pt-BR" altLang="pt-BR" smtClean="0"/>
              <a:pPr eaLnBrk="1" hangingPunct="1">
                <a:spcBef>
                  <a:spcPct val="0"/>
                </a:spcBef>
              </a:pPr>
              <a:t>1</a:t>
            </a:fld>
            <a:endParaRPr lang="pt-BR" altLang="pt-BR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pt-BR" altLang="pt-BR" b="1" dirty="0" smtClean="0">
                <a:solidFill>
                  <a:srgbClr val="FF0000"/>
                </a:solidFill>
              </a:rPr>
              <a:t>www.4tons.com</a:t>
            </a:r>
          </a:p>
          <a:p>
            <a:pPr algn="ctr" eaLnBrk="1" hangingPunct="1"/>
            <a:r>
              <a:rPr lang="pt-BR" altLang="pt-BR" b="1" dirty="0" smtClean="0">
                <a:solidFill>
                  <a:srgbClr val="FF0000"/>
                </a:solidFill>
              </a:rPr>
              <a:t>Pr. Marcelo Augusto de Carvalho</a:t>
            </a:r>
          </a:p>
          <a:p>
            <a:pPr eaLnBrk="1" hangingPunct="1"/>
            <a:endParaRPr lang="pt-BR" altLang="pt-BR" dirty="0" smtClean="0"/>
          </a:p>
          <a:p>
            <a:pPr eaLnBrk="1" hangingPunct="1"/>
            <a:r>
              <a:rPr lang="pt-BR" altLang="pt-BR" dirty="0" smtClean="0"/>
              <a:t>Esta </a:t>
            </a:r>
            <a:r>
              <a:rPr lang="pt-BR" altLang="pt-BR" dirty="0" smtClean="0"/>
              <a:t>palestra é uma releitura </a:t>
            </a:r>
            <a:r>
              <a:rPr lang="pt-BR" altLang="pt-BR" baseline="0" dirty="0" smtClean="0"/>
              <a:t>da palestra de mesmo nome do jornalista e editor da Casa Publicadora Brasileira, </a:t>
            </a:r>
            <a:r>
              <a:rPr lang="pt-BR" altLang="pt-BR" baseline="0" dirty="0" err="1" smtClean="0"/>
              <a:t>Michelson</a:t>
            </a:r>
            <a:r>
              <a:rPr lang="pt-BR" altLang="pt-BR" baseline="0" dirty="0" smtClean="0"/>
              <a:t> Borges. Acessível no endereço: http://www.michelson.bibliacs.com/criacionismo_nao_e.ppt</a:t>
            </a:r>
            <a:endParaRPr lang="pt-BR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2577729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9EC10E-6C81-47BA-AD63-009EB44DA012}" type="slidenum">
              <a:rPr lang="pt-BR" altLang="pt-BR" smtClean="0"/>
              <a:pPr eaLnBrk="1" hangingPunct="1">
                <a:spcBef>
                  <a:spcPct val="0"/>
                </a:spcBef>
              </a:pPr>
              <a:t>10</a:t>
            </a:fld>
            <a:endParaRPr lang="pt-BR" altLang="pt-BR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dirty="0" smtClean="0"/>
              <a:t>No Brasil também. Esse slide está desatualizado</a:t>
            </a:r>
            <a:r>
              <a:rPr lang="pt-BR" altLang="pt-BR" baseline="0" dirty="0" smtClean="0"/>
              <a:t> e mais recentemente (2013) ele já era o primeiro cientista brasileiro mais citado em publicações científicas.</a:t>
            </a:r>
            <a:endParaRPr lang="pt-BR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1106871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t-BR" altLang="pt-BR" dirty="0" smtClean="0"/>
              <a:t>Há</a:t>
            </a:r>
            <a:r>
              <a:rPr lang="pt-BR" altLang="pt-BR" baseline="0" dirty="0" smtClean="0"/>
              <a:t> algum tempo foi divulgada a notícia da inauguração do cíclotron (acelerador de partículas baseada em prótons) da empresa Sistemas Médicos </a:t>
            </a:r>
            <a:r>
              <a:rPr lang="pt-BR" altLang="pt-BR" baseline="0" dirty="0" err="1" smtClean="0"/>
              <a:t>Varian</a:t>
            </a:r>
            <a:r>
              <a:rPr lang="pt-BR" altLang="pt-BR" baseline="0" dirty="0" smtClean="0"/>
              <a:t>, tido como a melhor máquina destruidora de câncer do mundo, mas o que pouca gente sabe é que ele foi utilizado inicialmente pelo Hospital Adventista de </a:t>
            </a:r>
            <a:r>
              <a:rPr lang="pt-BR" altLang="pt-BR" baseline="0" dirty="0" err="1" smtClean="0"/>
              <a:t>Loma</a:t>
            </a:r>
            <a:r>
              <a:rPr lang="pt-BR" altLang="pt-BR" baseline="0" dirty="0" smtClean="0"/>
              <a:t> Linda, Califórnia, uma instituição criacionista.</a:t>
            </a:r>
            <a:endParaRPr lang="pt-BR" altLang="pt-BR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>
                <a:solidFill>
                  <a:prstClr val="black"/>
                </a:solidFill>
              </a:rPr>
              <a:pPr/>
              <a:t>11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84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en-US" sz="120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>
                <a:solidFill>
                  <a:prstClr val="black"/>
                </a:solidFill>
              </a:rPr>
              <a:pPr/>
              <a:t>12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037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t-BR" altLang="pt-BR" dirty="0" smtClean="0"/>
              <a:t>A revista</a:t>
            </a:r>
            <a:r>
              <a:rPr lang="pt-BR" altLang="pt-BR" baseline="0" dirty="0" smtClean="0"/>
              <a:t> Superinteressante tida como “científica”, mas para o público mais leigo, </a:t>
            </a:r>
            <a:r>
              <a:rPr lang="pt-BR" altLang="pt-BR" dirty="0" smtClean="0"/>
              <a:t>nesta edição trouxe a</a:t>
            </a:r>
            <a:r>
              <a:rPr lang="pt-BR" altLang="pt-BR" baseline="0" dirty="0" smtClean="0"/>
              <a:t> seguinte questão: “Por que a vida surgiu no Universo ?”. Ela mesma faz o seguinte comentário: “Pena que essa historinha [big </a:t>
            </a:r>
            <a:r>
              <a:rPr lang="pt-BR" altLang="pt-BR" baseline="0" dirty="0" err="1" smtClean="0"/>
              <a:t>bang</a:t>
            </a:r>
            <a:r>
              <a:rPr lang="pt-BR" altLang="pt-BR" baseline="0" dirty="0" smtClean="0"/>
              <a:t> e evolução da vida] ainda esteja longe de realmente explicar a coisa toda...”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dirty="0" smtClean="0"/>
              <a:t>“Aparentemente,</a:t>
            </a:r>
            <a:r>
              <a:rPr lang="pt-BR" altLang="pt-BR" baseline="0" dirty="0" smtClean="0"/>
              <a:t> nós só estamos aqui porque algumas regulagens específicas das leis da física (intensidade da gravidade, nível de atração dos elétrons e prótons, etc.) vieram ‘certinhas’ para permitir nossa existência.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baseline="0" dirty="0" smtClean="0"/>
              <a:t>Aí surgem hipóteses como a do “Multiverso” onde o universo não seria único, mas múltiplo e o universo onde vivemos seria apenas um de muitos outros, onde “aconteceram” as condições necessárias para a existência da matéria e da vida. Quais evidências científicas existem disso ? Nenhuma!!! Isso, sim é metafísica pura!</a:t>
            </a:r>
            <a:endParaRPr lang="pt-BR" altLang="pt-BR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dirty="0" smtClean="0"/>
              <a:t>A</a:t>
            </a:r>
            <a:r>
              <a:rPr lang="pt-BR" altLang="pt-BR" baseline="0" dirty="0" smtClean="0"/>
              <a:t> revista ainda comenta sobre isso: </a:t>
            </a:r>
            <a:r>
              <a:rPr lang="pt-BR" altLang="pt-BR" dirty="0" smtClean="0"/>
              <a:t>“outro tipo de roubalheira intelectual, em que se usa de hipóteses</a:t>
            </a:r>
            <a:r>
              <a:rPr lang="pt-BR" altLang="pt-BR" baseline="0" dirty="0" smtClean="0"/>
              <a:t> não verificáveis para “solucionar” um problema apresentado pela configuração do Universo”.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baseline="0" dirty="0" smtClean="0"/>
              <a:t>O criacionismo, como já foi dito, utiliza fatos, mas também tem uma linha filosófica que guia seu pensamento. Mas, nem tudo o que os cientistas evolucionistas dizem ou publicam são baseados em fatos...tem muita especulação filosófica...</a:t>
            </a:r>
            <a:endParaRPr lang="pt-BR" altLang="pt-BR" dirty="0" smtClean="0"/>
          </a:p>
          <a:p>
            <a:pPr eaLnBrk="1" hangingPunct="1"/>
            <a:endParaRPr lang="pt-BR" altLang="pt-BR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>
                <a:solidFill>
                  <a:prstClr val="black"/>
                </a:solidFill>
              </a:rPr>
              <a:pPr/>
              <a:t>13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625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200" dirty="0" smtClean="0"/>
              <a:t>E agora</a:t>
            </a:r>
            <a:r>
              <a:rPr lang="en-US" sz="1200" baseline="0" dirty="0" smtClean="0"/>
              <a:t> ? </a:t>
            </a:r>
            <a:r>
              <a:rPr lang="en-US" sz="1200" baseline="0" dirty="0" err="1" smtClean="0"/>
              <a:t>Quais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são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fatos</a:t>
            </a:r>
            <a:r>
              <a:rPr lang="en-US" sz="1200" baseline="0" dirty="0" smtClean="0"/>
              <a:t> ? </a:t>
            </a:r>
            <a:r>
              <a:rPr lang="en-US" sz="1200" baseline="0" dirty="0" err="1" smtClean="0"/>
              <a:t>Qual</a:t>
            </a:r>
            <a:r>
              <a:rPr lang="en-US" sz="1200" baseline="0" dirty="0" smtClean="0"/>
              <a:t> é a </a:t>
            </a:r>
            <a:r>
              <a:rPr lang="en-US" sz="1200" baseline="0" dirty="0" err="1" smtClean="0"/>
              <a:t>interpretação</a:t>
            </a:r>
            <a:r>
              <a:rPr lang="en-US" sz="1200" baseline="0" dirty="0" smtClean="0"/>
              <a:t> ? Como </a:t>
            </a:r>
            <a:r>
              <a:rPr lang="en-US" sz="1200" baseline="0" dirty="0" err="1" smtClean="0"/>
              <a:t>explicar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fatos</a:t>
            </a:r>
            <a:r>
              <a:rPr lang="en-US" sz="1200" baseline="0" dirty="0" smtClean="0"/>
              <a:t> ?</a:t>
            </a:r>
            <a:endParaRPr lang="en-US" sz="120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>
                <a:solidFill>
                  <a:prstClr val="black"/>
                </a:solidFill>
              </a:rPr>
              <a:pPr/>
              <a:t>14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53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200" dirty="0" err="1" smtClean="0"/>
              <a:t>Fixismo</a:t>
            </a:r>
            <a:r>
              <a:rPr lang="en-US" sz="1200" baseline="0" dirty="0" smtClean="0"/>
              <a:t> é a </a:t>
            </a:r>
            <a:r>
              <a:rPr lang="en-US" sz="1200" baseline="0" dirty="0" err="1" smtClean="0"/>
              <a:t>ideia</a:t>
            </a:r>
            <a:r>
              <a:rPr lang="en-US" sz="1200" baseline="0" dirty="0" smtClean="0"/>
              <a:t> de </a:t>
            </a:r>
            <a:r>
              <a:rPr lang="en-US" sz="1200" baseline="0" dirty="0" err="1" smtClean="0"/>
              <a:t>que</a:t>
            </a:r>
            <a:r>
              <a:rPr lang="en-US" sz="1200" baseline="0" dirty="0" smtClean="0"/>
              <a:t> Deus </a:t>
            </a:r>
            <a:r>
              <a:rPr lang="en-US" sz="1200" baseline="0" dirty="0" err="1" smtClean="0"/>
              <a:t>teria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criado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todos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animais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suas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espécies</a:t>
            </a:r>
            <a:r>
              <a:rPr lang="en-US" sz="1200" baseline="0" dirty="0" smtClean="0"/>
              <a:t> e </a:t>
            </a:r>
            <a:r>
              <a:rPr lang="en-US" sz="1200" baseline="0" dirty="0" err="1" smtClean="0"/>
              <a:t>variações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possíveis</a:t>
            </a:r>
            <a:r>
              <a:rPr lang="en-US" sz="1200" baseline="0" dirty="0" smtClean="0"/>
              <a:t> e, </a:t>
            </a:r>
            <a:r>
              <a:rPr lang="en-US" sz="1200" baseline="0" dirty="0" err="1" smtClean="0"/>
              <a:t>portanto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são</a:t>
            </a:r>
            <a:r>
              <a:rPr lang="en-US" sz="1200" baseline="0" dirty="0" smtClean="0"/>
              <a:t> “</a:t>
            </a:r>
            <a:r>
              <a:rPr lang="en-US" sz="1200" baseline="0" dirty="0" err="1" smtClean="0"/>
              <a:t>fixos</a:t>
            </a:r>
            <a:r>
              <a:rPr lang="en-US" sz="1200" baseline="0" dirty="0" smtClean="0"/>
              <a:t>” e </a:t>
            </a:r>
            <a:r>
              <a:rPr lang="en-US" sz="1200" baseline="0" dirty="0" err="1" smtClean="0"/>
              <a:t>não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podem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sofrer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nenhum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tipo</a:t>
            </a:r>
            <a:r>
              <a:rPr lang="en-US" sz="1200" baseline="0" dirty="0" smtClean="0"/>
              <a:t> de </a:t>
            </a:r>
            <a:r>
              <a:rPr lang="en-US" sz="1200" baseline="0" dirty="0" err="1" smtClean="0"/>
              <a:t>adaptação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ambiente</a:t>
            </a:r>
            <a:r>
              <a:rPr lang="en-US" sz="1200" baseline="0" dirty="0" smtClean="0"/>
              <a:t>.</a:t>
            </a:r>
          </a:p>
          <a:p>
            <a:pPr algn="just"/>
            <a:r>
              <a:rPr lang="en-US" sz="1200" b="1" baseline="0" dirty="0" err="1" smtClean="0"/>
              <a:t>Os</a:t>
            </a:r>
            <a:r>
              <a:rPr lang="en-US" sz="1200" b="1" baseline="0" dirty="0" smtClean="0"/>
              <a:t> </a:t>
            </a:r>
            <a:r>
              <a:rPr lang="en-US" sz="1200" b="1" baseline="0" dirty="0" err="1" smtClean="0"/>
              <a:t>criacionistas</a:t>
            </a:r>
            <a:r>
              <a:rPr lang="en-US" sz="1200" b="1" baseline="0" dirty="0" smtClean="0"/>
              <a:t> </a:t>
            </a:r>
            <a:r>
              <a:rPr lang="en-US" sz="1200" b="1" baseline="0" dirty="0" err="1" smtClean="0"/>
              <a:t>não</a:t>
            </a:r>
            <a:r>
              <a:rPr lang="en-US" sz="1200" b="1" baseline="0" dirty="0" smtClean="0"/>
              <a:t> </a:t>
            </a:r>
            <a:r>
              <a:rPr lang="en-US" sz="1200" b="1" baseline="0" dirty="0" err="1" smtClean="0"/>
              <a:t>entendem</a:t>
            </a:r>
            <a:r>
              <a:rPr lang="en-US" sz="1200" b="1" baseline="0" dirty="0" smtClean="0"/>
              <a:t> </a:t>
            </a:r>
            <a:r>
              <a:rPr lang="en-US" sz="1200" b="1" baseline="0" dirty="0" err="1" smtClean="0"/>
              <a:t>desta</a:t>
            </a:r>
            <a:r>
              <a:rPr lang="en-US" sz="1200" b="1" baseline="0" dirty="0" smtClean="0"/>
              <a:t> forma</a:t>
            </a:r>
            <a:r>
              <a:rPr lang="en-US" sz="1200" baseline="0" dirty="0" smtClean="0"/>
              <a:t>. Mas </a:t>
            </a:r>
            <a:r>
              <a:rPr lang="en-US" sz="1200" baseline="0" dirty="0" err="1" smtClean="0"/>
              <a:t>entendem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que</a:t>
            </a:r>
            <a:r>
              <a:rPr lang="en-US" sz="1200" baseline="0" dirty="0" smtClean="0"/>
              <a:t> Deus </a:t>
            </a:r>
            <a:r>
              <a:rPr lang="en-US" sz="1200" baseline="0" dirty="0" err="1" smtClean="0"/>
              <a:t>criou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tipos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básicos</a:t>
            </a:r>
            <a:r>
              <a:rPr lang="en-US" sz="1200" baseline="0" dirty="0" smtClean="0"/>
              <a:t> de </a:t>
            </a:r>
            <a:r>
              <a:rPr lang="en-US" sz="1200" baseline="0" dirty="0" err="1" smtClean="0"/>
              <a:t>pássaros</a:t>
            </a:r>
            <a:r>
              <a:rPr lang="en-US" sz="1200" baseline="0" dirty="0" smtClean="0"/>
              <a:t> e de outros </a:t>
            </a:r>
            <a:r>
              <a:rPr lang="en-US" sz="1200" baseline="0" dirty="0" err="1" smtClean="0"/>
              <a:t>animais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como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cachorros</a:t>
            </a:r>
            <a:r>
              <a:rPr lang="en-US" sz="1200" baseline="0" dirty="0" smtClean="0"/>
              <a:t> e </a:t>
            </a:r>
            <a:r>
              <a:rPr lang="en-US" sz="1200" baseline="0" dirty="0" err="1" smtClean="0"/>
              <a:t>gatos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também</a:t>
            </a:r>
            <a:r>
              <a:rPr lang="en-US" sz="1200" baseline="0" dirty="0" smtClean="0"/>
              <a:t>, mas </a:t>
            </a:r>
            <a:r>
              <a:rPr lang="en-US" sz="1200" baseline="0" dirty="0" err="1" smtClean="0"/>
              <a:t>que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depois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eles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foram</a:t>
            </a:r>
            <a:r>
              <a:rPr lang="en-US" sz="1200" baseline="0" dirty="0" smtClean="0"/>
              <a:t> se </a:t>
            </a:r>
            <a:r>
              <a:rPr lang="en-US" sz="1200" baseline="0" dirty="0" err="1" smtClean="0"/>
              <a:t>adaptando</a:t>
            </a:r>
            <a:r>
              <a:rPr lang="en-US" sz="1200" baseline="0" dirty="0" smtClean="0"/>
              <a:t> e se </a:t>
            </a:r>
            <a:r>
              <a:rPr lang="en-US" sz="1200" baseline="0" dirty="0" err="1" smtClean="0"/>
              <a:t>tornando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diferentes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como</a:t>
            </a:r>
            <a:r>
              <a:rPr lang="en-US" sz="1200" baseline="0" dirty="0" smtClean="0"/>
              <a:t> o </a:t>
            </a:r>
            <a:r>
              <a:rPr lang="en-US" sz="1200" baseline="0" dirty="0" err="1" smtClean="0"/>
              <a:t>caso</a:t>
            </a:r>
            <a:r>
              <a:rPr lang="en-US" sz="1200" baseline="0" dirty="0" smtClean="0"/>
              <a:t> dos </a:t>
            </a:r>
            <a:r>
              <a:rPr lang="en-US" sz="1200" baseline="0" dirty="0" err="1" smtClean="0"/>
              <a:t>tentilhões</a:t>
            </a:r>
            <a:r>
              <a:rPr lang="en-US" sz="1200" baseline="0" dirty="0" smtClean="0"/>
              <a:t> da </a:t>
            </a:r>
            <a:r>
              <a:rPr lang="en-US" sz="1200" baseline="0" dirty="0" err="1" smtClean="0"/>
              <a:t>figura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acima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que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embora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tenham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bicos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diferentes</a:t>
            </a:r>
            <a:r>
              <a:rPr lang="en-US" sz="1200" baseline="0" dirty="0" smtClean="0"/>
              <a:t> e </a:t>
            </a:r>
            <a:r>
              <a:rPr lang="en-US" sz="1200" baseline="0" dirty="0" err="1" smtClean="0"/>
              <a:t>adaptados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seus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respectivos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ambientes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ainda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são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passáros</a:t>
            </a:r>
            <a:r>
              <a:rPr lang="en-US" sz="1200" baseline="0" dirty="0" smtClean="0"/>
              <a:t>.</a:t>
            </a:r>
          </a:p>
          <a:p>
            <a:pPr algn="just"/>
            <a:r>
              <a:rPr lang="en-US" sz="1200" baseline="0" dirty="0" smtClean="0"/>
              <a:t>Agora, </a:t>
            </a:r>
            <a:r>
              <a:rPr lang="en-US" sz="1200" baseline="0" dirty="0" err="1" smtClean="0"/>
              <a:t>porque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seres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têm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capacidade</a:t>
            </a:r>
            <a:r>
              <a:rPr lang="en-US" sz="1200" baseline="0" dirty="0" smtClean="0"/>
              <a:t> de se </a:t>
            </a:r>
            <a:r>
              <a:rPr lang="en-US" sz="1200" baseline="0" dirty="0" err="1" smtClean="0"/>
              <a:t>adaptar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meio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ambiente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chegar</a:t>
            </a:r>
            <a:r>
              <a:rPr lang="en-US" sz="1200" baseline="0" dirty="0" smtClean="0"/>
              <a:t> a </a:t>
            </a:r>
            <a:r>
              <a:rPr lang="en-US" sz="1200" baseline="0" dirty="0" err="1" smtClean="0"/>
              <a:t>dizer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que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todos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animais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vieram</a:t>
            </a:r>
            <a:r>
              <a:rPr lang="en-US" sz="1200" baseline="0" dirty="0" smtClean="0"/>
              <a:t> de um </a:t>
            </a:r>
            <a:r>
              <a:rPr lang="en-US" sz="1200" baseline="0" dirty="0" err="1" smtClean="0"/>
              <a:t>único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tipo</a:t>
            </a:r>
            <a:r>
              <a:rPr lang="en-US" sz="1200" baseline="0" dirty="0" smtClean="0"/>
              <a:t> de ancestral </a:t>
            </a:r>
            <a:r>
              <a:rPr lang="en-US" sz="1200" baseline="0" dirty="0" err="1" smtClean="0"/>
              <a:t>comum</a:t>
            </a:r>
            <a:r>
              <a:rPr lang="en-US" sz="1200" baseline="0" dirty="0" smtClean="0"/>
              <a:t>…</a:t>
            </a:r>
            <a:r>
              <a:rPr lang="en-US" sz="1200" baseline="0" dirty="0" err="1" smtClean="0"/>
              <a:t>aí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extrapola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todos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limites</a:t>
            </a:r>
            <a:r>
              <a:rPr lang="en-US" sz="1200" baseline="0" dirty="0" smtClean="0"/>
              <a:t> dos </a:t>
            </a:r>
            <a:r>
              <a:rPr lang="en-US" sz="1200" baseline="0" dirty="0" err="1" smtClean="0"/>
              <a:t>fatos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científicos</a:t>
            </a:r>
            <a:r>
              <a:rPr lang="en-US" sz="1200" baseline="0" dirty="0" smtClean="0"/>
              <a:t> (e </a:t>
            </a:r>
            <a:r>
              <a:rPr lang="en-US" sz="1200" baseline="0" dirty="0" err="1" smtClean="0"/>
              <a:t>está</a:t>
            </a:r>
            <a:r>
              <a:rPr lang="en-US" sz="1200" baseline="0" dirty="0" smtClean="0"/>
              <a:t> fora do </a:t>
            </a:r>
            <a:r>
              <a:rPr lang="en-US" sz="1200" baseline="0" dirty="0" err="1" smtClean="0"/>
              <a:t>pensamento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criacionista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também</a:t>
            </a:r>
            <a:r>
              <a:rPr lang="en-US" sz="1200" baseline="0" dirty="0" smtClean="0"/>
              <a:t>!).</a:t>
            </a:r>
            <a:endParaRPr lang="en-US" sz="120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>
                <a:solidFill>
                  <a:prstClr val="black"/>
                </a:solidFill>
              </a:rPr>
              <a:pPr/>
              <a:t>15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197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200" dirty="0" smtClean="0"/>
              <a:t>E agora</a:t>
            </a:r>
            <a:r>
              <a:rPr lang="en-US" sz="1200" baseline="0" dirty="0" smtClean="0"/>
              <a:t> ? </a:t>
            </a:r>
            <a:r>
              <a:rPr lang="en-US" sz="1200" baseline="0" dirty="0" err="1" smtClean="0"/>
              <a:t>Quais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são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fatos</a:t>
            </a:r>
            <a:r>
              <a:rPr lang="en-US" sz="1200" baseline="0" dirty="0" smtClean="0"/>
              <a:t> ? </a:t>
            </a:r>
            <a:r>
              <a:rPr lang="en-US" sz="1200" baseline="0" dirty="0" err="1" smtClean="0"/>
              <a:t>Qual</a:t>
            </a:r>
            <a:r>
              <a:rPr lang="en-US" sz="1200" baseline="0" dirty="0" smtClean="0"/>
              <a:t> é a </a:t>
            </a:r>
            <a:r>
              <a:rPr lang="en-US" sz="1200" baseline="0" dirty="0" err="1" smtClean="0"/>
              <a:t>interpretação</a:t>
            </a:r>
            <a:r>
              <a:rPr lang="en-US" sz="1200" baseline="0" dirty="0" smtClean="0"/>
              <a:t> ? Como </a:t>
            </a:r>
            <a:r>
              <a:rPr lang="en-US" sz="1200" baseline="0" dirty="0" err="1" smtClean="0"/>
              <a:t>explicar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fatos</a:t>
            </a:r>
            <a:r>
              <a:rPr lang="en-US" sz="1200" baseline="0" dirty="0" smtClean="0"/>
              <a:t> ?</a:t>
            </a:r>
            <a:endParaRPr lang="en-US" sz="120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>
                <a:solidFill>
                  <a:prstClr val="black"/>
                </a:solidFill>
              </a:rPr>
              <a:pPr/>
              <a:t>16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32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200" b="0" dirty="0" err="1" smtClean="0"/>
              <a:t>Os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criacionistas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não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alimentam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ódio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por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ninguém</a:t>
            </a:r>
            <a:r>
              <a:rPr lang="en-US" sz="1200" b="0" baseline="0" dirty="0" smtClean="0"/>
              <a:t>, </a:t>
            </a:r>
            <a:r>
              <a:rPr lang="en-US" sz="1200" b="0" baseline="0" dirty="0" err="1" smtClean="0"/>
              <a:t>somente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não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concordam</a:t>
            </a:r>
            <a:r>
              <a:rPr lang="en-US" sz="1200" b="0" baseline="0" dirty="0" smtClean="0"/>
              <a:t> com </a:t>
            </a:r>
            <a:r>
              <a:rPr lang="en-US" sz="1200" b="0" baseline="0" dirty="0" err="1" smtClean="0"/>
              <a:t>algumas</a:t>
            </a:r>
            <a:r>
              <a:rPr lang="en-US" sz="1200" b="0" baseline="0" dirty="0" smtClean="0"/>
              <a:t> das </a:t>
            </a:r>
            <a:r>
              <a:rPr lang="en-US" sz="1200" b="0" baseline="0" dirty="0" err="1" smtClean="0"/>
              <a:t>ideias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propagadas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por</a:t>
            </a:r>
            <a:r>
              <a:rPr lang="en-US" sz="1200" b="0" baseline="0" dirty="0" smtClean="0"/>
              <a:t> Darwin, </a:t>
            </a:r>
            <a:r>
              <a:rPr lang="en-US" sz="1200" b="0" baseline="0" dirty="0" err="1" smtClean="0"/>
              <a:t>especialmente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pelos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seus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sucessores</a:t>
            </a:r>
            <a:r>
              <a:rPr lang="en-US" sz="1200" b="0" baseline="0" dirty="0" smtClean="0"/>
              <a:t>. </a:t>
            </a:r>
            <a:r>
              <a:rPr lang="en-US" sz="1200" b="0" baseline="0" dirty="0" err="1" smtClean="0"/>
              <a:t>Por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exemplo</a:t>
            </a:r>
            <a:r>
              <a:rPr lang="en-US" sz="1200" b="0" baseline="0" dirty="0" smtClean="0"/>
              <a:t>, o </a:t>
            </a:r>
            <a:r>
              <a:rPr lang="en-US" sz="1200" b="0" baseline="0" dirty="0" err="1" smtClean="0"/>
              <a:t>surgimento</a:t>
            </a:r>
            <a:r>
              <a:rPr lang="en-US" sz="1200" b="0" baseline="0" dirty="0" smtClean="0"/>
              <a:t> da </a:t>
            </a:r>
            <a:r>
              <a:rPr lang="en-US" sz="1200" b="0" baseline="0" dirty="0" err="1" smtClean="0"/>
              <a:t>vida</a:t>
            </a:r>
            <a:r>
              <a:rPr lang="en-US" sz="1200" b="0" baseline="0" dirty="0" smtClean="0"/>
              <a:t> a </a:t>
            </a:r>
            <a:r>
              <a:rPr lang="en-US" sz="1200" b="0" baseline="0" dirty="0" err="1" smtClean="0"/>
              <a:t>partir</a:t>
            </a:r>
            <a:r>
              <a:rPr lang="en-US" sz="1200" b="0" baseline="0" dirty="0" smtClean="0"/>
              <a:t> de </a:t>
            </a:r>
            <a:r>
              <a:rPr lang="en-US" sz="1200" b="0" baseline="0" dirty="0" err="1" smtClean="0"/>
              <a:t>matéria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não</a:t>
            </a:r>
            <a:r>
              <a:rPr lang="en-US" sz="1200" b="0" baseline="0" dirty="0" smtClean="0"/>
              <a:t>-viva, a </a:t>
            </a:r>
            <a:r>
              <a:rPr lang="en-US" sz="1200" b="0" baseline="0" dirty="0" err="1" smtClean="0"/>
              <a:t>origem</a:t>
            </a:r>
            <a:r>
              <a:rPr lang="en-US" sz="1200" b="0" baseline="0" dirty="0" smtClean="0"/>
              <a:t> da </a:t>
            </a:r>
            <a:r>
              <a:rPr lang="en-US" sz="1200" b="0" baseline="0" dirty="0" err="1" smtClean="0"/>
              <a:t>informação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genética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contida</a:t>
            </a:r>
            <a:r>
              <a:rPr lang="en-US" sz="1200" b="0" baseline="0" dirty="0" smtClean="0"/>
              <a:t> no DNA, a “</a:t>
            </a:r>
            <a:r>
              <a:rPr lang="en-US" sz="1200" b="0" baseline="0" dirty="0" err="1" smtClean="0"/>
              <a:t>evolução</a:t>
            </a:r>
            <a:r>
              <a:rPr lang="en-US" sz="1200" b="0" baseline="0" dirty="0" smtClean="0"/>
              <a:t>” dos </a:t>
            </a:r>
            <a:r>
              <a:rPr lang="en-US" sz="1200" b="0" baseline="0" dirty="0" err="1" smtClean="0"/>
              <a:t>complexos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sistemas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biológicos</a:t>
            </a:r>
            <a:r>
              <a:rPr lang="en-US" sz="1200" b="0" baseline="0" dirty="0" smtClean="0"/>
              <a:t>, etc.</a:t>
            </a:r>
            <a:endParaRPr lang="en-US" sz="1200" b="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>
                <a:solidFill>
                  <a:prstClr val="black"/>
                </a:solidFill>
              </a:rPr>
              <a:pPr/>
              <a:t>17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46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200" dirty="0" err="1" smtClean="0"/>
              <a:t>Entendemos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tudo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até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aqui</a:t>
            </a:r>
            <a:r>
              <a:rPr lang="en-US" sz="1200" baseline="0" dirty="0" smtClean="0"/>
              <a:t> ?!</a:t>
            </a:r>
            <a:endParaRPr lang="en-US" sz="120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>
                <a:solidFill>
                  <a:prstClr val="black"/>
                </a:solidFill>
              </a:rPr>
              <a:pPr/>
              <a:t>18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405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200" b="0" dirty="0" err="1" smtClean="0"/>
              <a:t>Eis</a:t>
            </a:r>
            <a:r>
              <a:rPr lang="en-US" sz="1200" b="0" dirty="0" smtClean="0"/>
              <a:t> agora um </a:t>
            </a:r>
            <a:r>
              <a:rPr lang="en-US" sz="1200" b="0" dirty="0" err="1" smtClean="0"/>
              <a:t>desafio</a:t>
            </a:r>
            <a:r>
              <a:rPr lang="en-US" sz="1200" b="0" dirty="0" smtClean="0"/>
              <a:t>!</a:t>
            </a:r>
            <a:r>
              <a:rPr lang="en-US" sz="1200" b="0" baseline="0" dirty="0" smtClean="0"/>
              <a:t> </a:t>
            </a:r>
          </a:p>
          <a:p>
            <a:pPr algn="just"/>
            <a:r>
              <a:rPr lang="en-US" sz="1200" b="0" baseline="0" dirty="0" smtClean="0"/>
              <a:t>Mas antes de </a:t>
            </a:r>
            <a:r>
              <a:rPr lang="en-US" sz="1200" b="0" baseline="0" dirty="0" err="1" smtClean="0"/>
              <a:t>iniciarmos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gostaria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que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vocês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estivessem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dispostos</a:t>
            </a:r>
            <a:r>
              <a:rPr lang="en-US" sz="1200" b="0" baseline="0" dirty="0" smtClean="0"/>
              <a:t> a </a:t>
            </a:r>
            <a:r>
              <a:rPr lang="en-US" sz="1200" b="0" baseline="0" dirty="0" err="1" smtClean="0"/>
              <a:t>serem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sinceros</a:t>
            </a:r>
            <a:r>
              <a:rPr lang="en-US" sz="1200" b="0" baseline="0" dirty="0" smtClean="0"/>
              <a:t>!</a:t>
            </a:r>
          </a:p>
          <a:p>
            <a:pPr algn="just"/>
            <a:r>
              <a:rPr lang="en-US" sz="1200" b="0" baseline="0" dirty="0" err="1" smtClean="0"/>
              <a:t>Vamos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ver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algumas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imagens</a:t>
            </a:r>
            <a:r>
              <a:rPr lang="en-US" sz="1200" b="0" baseline="0" dirty="0" smtClean="0"/>
              <a:t> e </a:t>
            </a:r>
            <a:r>
              <a:rPr lang="en-US" sz="1200" b="0" baseline="0" dirty="0" err="1" smtClean="0"/>
              <a:t>preciso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que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vocês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sejam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bem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sinceros</a:t>
            </a:r>
            <a:r>
              <a:rPr lang="en-US" sz="1200" b="0" baseline="0" dirty="0" smtClean="0"/>
              <a:t>. </a:t>
            </a:r>
            <a:r>
              <a:rPr lang="en-US" sz="1200" b="0" baseline="0" dirty="0" err="1" smtClean="0"/>
              <a:t>Combinado</a:t>
            </a:r>
            <a:r>
              <a:rPr lang="en-US" sz="1200" b="0" baseline="0" dirty="0" smtClean="0"/>
              <a:t> ?</a:t>
            </a:r>
          </a:p>
          <a:p>
            <a:pPr algn="just"/>
            <a:r>
              <a:rPr lang="en-US" sz="1200" b="0" baseline="0" dirty="0" err="1" smtClean="0"/>
              <a:t>Preparados</a:t>
            </a:r>
            <a:r>
              <a:rPr lang="en-US" sz="1200" b="0" baseline="0" dirty="0" smtClean="0"/>
              <a:t> ?</a:t>
            </a: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>
                <a:solidFill>
                  <a:prstClr val="black"/>
                </a:solidFill>
              </a:rPr>
              <a:pPr/>
              <a:t>19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645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200" dirty="0" smtClean="0"/>
              <a:t>Antes de </a:t>
            </a:r>
            <a:r>
              <a:rPr lang="en-US" sz="1200" dirty="0" err="1" smtClean="0"/>
              <a:t>falarmos</a:t>
            </a:r>
            <a:r>
              <a:rPr lang="en-US" sz="1200" baseline="0" dirty="0" smtClean="0"/>
              <a:t> de </a:t>
            </a:r>
            <a:r>
              <a:rPr lang="en-US" sz="1200" baseline="0" dirty="0" err="1" smtClean="0"/>
              <a:t>criacionismo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ou</a:t>
            </a:r>
            <a:r>
              <a:rPr lang="en-US" sz="1200" baseline="0" dirty="0" smtClean="0"/>
              <a:t> do </a:t>
            </a:r>
            <a:r>
              <a:rPr lang="en-US" sz="1200" baseline="0" dirty="0" err="1" smtClean="0"/>
              <a:t>que</a:t>
            </a:r>
            <a:r>
              <a:rPr lang="en-US" sz="1200" baseline="0" dirty="0" smtClean="0"/>
              <a:t> o </a:t>
            </a:r>
            <a:r>
              <a:rPr lang="en-US" sz="1200" baseline="0" dirty="0" err="1" smtClean="0"/>
              <a:t>criacionismo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não</a:t>
            </a:r>
            <a:r>
              <a:rPr lang="en-US" sz="1200" baseline="0" dirty="0" smtClean="0"/>
              <a:t> é, </a:t>
            </a:r>
            <a:r>
              <a:rPr lang="en-US" sz="1200" baseline="0" dirty="0" err="1" smtClean="0"/>
              <a:t>vamos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discutir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uma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ideia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interessante</a:t>
            </a:r>
            <a:r>
              <a:rPr lang="en-US" sz="1200" baseline="0" dirty="0" smtClean="0"/>
              <a:t>…</a:t>
            </a:r>
          </a:p>
          <a:p>
            <a:pPr algn="just"/>
            <a:endParaRPr lang="en-US" sz="1200" dirty="0" smtClean="0"/>
          </a:p>
          <a:p>
            <a:pPr algn="just"/>
            <a:r>
              <a:rPr lang="en-US" sz="1200" dirty="0" err="1" smtClean="0"/>
              <a:t>Fato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ou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Interpretação</a:t>
            </a:r>
            <a:r>
              <a:rPr lang="en-US" sz="1200" baseline="0" dirty="0" smtClean="0"/>
              <a:t> ? </a:t>
            </a:r>
            <a:r>
              <a:rPr lang="en-US" sz="1200" baseline="0" dirty="0" err="1" smtClean="0"/>
              <a:t>Fato</a:t>
            </a:r>
            <a:r>
              <a:rPr lang="en-US" sz="1200" baseline="0" dirty="0" smtClean="0"/>
              <a:t> é </a:t>
            </a:r>
            <a:r>
              <a:rPr lang="en-US" sz="1200" baseline="0" dirty="0" err="1" smtClean="0"/>
              <a:t>algo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observável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audível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ou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verificável</a:t>
            </a:r>
            <a:r>
              <a:rPr lang="en-US" sz="1200" baseline="0" dirty="0" smtClean="0"/>
              <a:t>. </a:t>
            </a:r>
            <a:r>
              <a:rPr lang="en-US" sz="1200" baseline="0" dirty="0" err="1" smtClean="0"/>
              <a:t>Interpretação</a:t>
            </a:r>
            <a:r>
              <a:rPr lang="en-US" sz="1200" baseline="0" dirty="0" smtClean="0"/>
              <a:t> é </a:t>
            </a:r>
            <a:r>
              <a:rPr lang="en-US" sz="1200" baseline="0" dirty="0" err="1" smtClean="0"/>
              <a:t>como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avaliamos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aquilo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que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vemos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ou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ouvimos</a:t>
            </a:r>
            <a:r>
              <a:rPr lang="en-US" sz="1200" baseline="0" dirty="0" smtClean="0"/>
              <a:t>.</a:t>
            </a:r>
          </a:p>
          <a:p>
            <a:pPr algn="just"/>
            <a:r>
              <a:rPr lang="en-US" sz="1200" baseline="0" dirty="0" err="1" smtClean="0"/>
              <a:t>Por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exemplo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nesta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figura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qual</a:t>
            </a:r>
            <a:r>
              <a:rPr lang="en-US" sz="1200" baseline="0" dirty="0" smtClean="0"/>
              <a:t> é a </a:t>
            </a:r>
            <a:r>
              <a:rPr lang="en-US" sz="1200" baseline="0" dirty="0" err="1" smtClean="0"/>
              <a:t>relação</a:t>
            </a:r>
            <a:r>
              <a:rPr lang="en-US" sz="1200" baseline="0" dirty="0" smtClean="0"/>
              <a:t> entre </a:t>
            </a:r>
            <a:r>
              <a:rPr lang="en-US" sz="1200" baseline="0" dirty="0" err="1" smtClean="0"/>
              <a:t>os</a:t>
            </a:r>
            <a:r>
              <a:rPr lang="en-US" sz="1200" baseline="0" dirty="0" smtClean="0"/>
              <a:t> 3 </a:t>
            </a:r>
            <a:r>
              <a:rPr lang="en-US" sz="1200" baseline="0" dirty="0" err="1" smtClean="0"/>
              <a:t>jovens</a:t>
            </a:r>
            <a:r>
              <a:rPr lang="en-US" sz="1200" baseline="0" dirty="0" smtClean="0"/>
              <a:t> ? São amigos ? </a:t>
            </a:r>
            <a:r>
              <a:rPr lang="en-US" sz="1200" baseline="0" dirty="0" err="1" smtClean="0"/>
              <a:t>Irmãos</a:t>
            </a:r>
            <a:r>
              <a:rPr lang="en-US" sz="1200" baseline="0" dirty="0" smtClean="0"/>
              <a:t> ? </a:t>
            </a:r>
            <a:r>
              <a:rPr lang="en-US" sz="1200" baseline="0" dirty="0" err="1" smtClean="0"/>
              <a:t>Parentes</a:t>
            </a:r>
            <a:r>
              <a:rPr lang="en-US" sz="1200" baseline="0" dirty="0" smtClean="0"/>
              <a:t> ?</a:t>
            </a:r>
          </a:p>
          <a:p>
            <a:pPr algn="just"/>
            <a:r>
              <a:rPr lang="en-US" sz="1200" baseline="0" dirty="0" smtClean="0"/>
              <a:t>[</a:t>
            </a:r>
            <a:r>
              <a:rPr lang="en-US" sz="1200" baseline="0" dirty="0" err="1" smtClean="0"/>
              <a:t>Peça</a:t>
            </a:r>
            <a:r>
              <a:rPr lang="en-US" sz="1200" baseline="0" dirty="0" smtClean="0"/>
              <a:t> para 1 </a:t>
            </a:r>
            <a:r>
              <a:rPr lang="en-US" sz="1200" baseline="0" dirty="0" err="1" smtClean="0"/>
              <a:t>ou</a:t>
            </a:r>
            <a:r>
              <a:rPr lang="en-US" sz="1200" baseline="0" dirty="0" smtClean="0"/>
              <a:t> 2 </a:t>
            </a:r>
            <a:r>
              <a:rPr lang="en-US" sz="1200" baseline="0" dirty="0" err="1" smtClean="0"/>
              <a:t>alunos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darem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sua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opinião</a:t>
            </a:r>
            <a:r>
              <a:rPr lang="en-US" sz="1200" baseline="0" dirty="0" smtClean="0"/>
              <a:t>.]</a:t>
            </a:r>
          </a:p>
          <a:p>
            <a:pPr algn="just"/>
            <a:r>
              <a:rPr lang="en-US" sz="1200" baseline="0" dirty="0" smtClean="0"/>
              <a:t>Agora </a:t>
            </a:r>
            <a:r>
              <a:rPr lang="en-US" sz="1200" baseline="0" dirty="0" err="1" smtClean="0"/>
              <a:t>diga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que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não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temos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informação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suficiente</a:t>
            </a:r>
            <a:r>
              <a:rPr lang="en-US" sz="1200" baseline="0" dirty="0" smtClean="0"/>
              <a:t> para responder, </a:t>
            </a:r>
            <a:r>
              <a:rPr lang="en-US" sz="1200" baseline="0" dirty="0" err="1" smtClean="0"/>
              <a:t>ou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seja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tudo</a:t>
            </a:r>
            <a:r>
              <a:rPr lang="en-US" sz="1200" baseline="0" dirty="0" smtClean="0"/>
              <a:t> o </a:t>
            </a:r>
            <a:r>
              <a:rPr lang="en-US" sz="1200" baseline="0" dirty="0" err="1" smtClean="0"/>
              <a:t>que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foi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dito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foi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suposição</a:t>
            </a:r>
            <a:r>
              <a:rPr lang="en-US" sz="1200" baseline="0" dirty="0" smtClean="0"/>
              <a:t>/</a:t>
            </a:r>
            <a:r>
              <a:rPr lang="en-US" sz="1200" baseline="0" dirty="0" err="1" smtClean="0"/>
              <a:t>interpretação</a:t>
            </a:r>
            <a:r>
              <a:rPr lang="en-US" sz="1200" baseline="0" dirty="0" smtClean="0"/>
              <a:t>. </a:t>
            </a:r>
          </a:p>
          <a:p>
            <a:pPr algn="just"/>
            <a:r>
              <a:rPr lang="en-US" sz="1200" baseline="0" dirty="0" smtClean="0"/>
              <a:t>O </a:t>
            </a:r>
            <a:r>
              <a:rPr lang="en-US" sz="1200" baseline="0" dirty="0" err="1" smtClean="0"/>
              <a:t>que</a:t>
            </a:r>
            <a:r>
              <a:rPr lang="en-US" sz="1200" baseline="0" dirty="0" smtClean="0"/>
              <a:t> é </a:t>
            </a:r>
            <a:r>
              <a:rPr lang="en-US" sz="1200" baseline="0" dirty="0" err="1" smtClean="0"/>
              <a:t>fato</a:t>
            </a:r>
            <a:r>
              <a:rPr lang="en-US" sz="1200" baseline="0" dirty="0" smtClean="0"/>
              <a:t>:</a:t>
            </a:r>
          </a:p>
          <a:p>
            <a:pPr marL="171450" indent="-171450" algn="just">
              <a:buFontTx/>
              <a:buChar char="-"/>
            </a:pPr>
            <a:r>
              <a:rPr lang="en-US" sz="1200" baseline="0" dirty="0" err="1" smtClean="0"/>
              <a:t>Há</a:t>
            </a:r>
            <a:r>
              <a:rPr lang="en-US" sz="1200" baseline="0" dirty="0" smtClean="0"/>
              <a:t> 2 </a:t>
            </a:r>
            <a:r>
              <a:rPr lang="en-US" sz="1200" baseline="0" dirty="0" err="1" smtClean="0"/>
              <a:t>rapazes</a:t>
            </a:r>
            <a:r>
              <a:rPr lang="en-US" sz="1200" baseline="0" dirty="0" smtClean="0"/>
              <a:t> e 1 </a:t>
            </a:r>
            <a:r>
              <a:rPr lang="en-US" sz="1200" baseline="0" dirty="0" err="1" smtClean="0"/>
              <a:t>moça</a:t>
            </a:r>
            <a:endParaRPr lang="en-US" sz="1200" baseline="0" dirty="0" smtClean="0"/>
          </a:p>
          <a:p>
            <a:pPr marL="171450" indent="-171450" algn="just">
              <a:buFontTx/>
              <a:buChar char="-"/>
            </a:pPr>
            <a:r>
              <a:rPr lang="en-US" sz="1200" baseline="0" dirty="0" err="1" smtClean="0"/>
              <a:t>todos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têm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auréolas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sobre</a:t>
            </a:r>
            <a:r>
              <a:rPr lang="en-US" sz="1200" baseline="0" dirty="0" smtClean="0"/>
              <a:t> a </a:t>
            </a:r>
            <a:r>
              <a:rPr lang="en-US" sz="1200" baseline="0" dirty="0" err="1" smtClean="0"/>
              <a:t>cabeça</a:t>
            </a:r>
            <a:endParaRPr lang="en-US" sz="1200" baseline="0" dirty="0" smtClean="0"/>
          </a:p>
          <a:p>
            <a:pPr marL="171450" indent="-171450" algn="just">
              <a:buFontTx/>
              <a:buChar char="-"/>
            </a:pPr>
            <a:r>
              <a:rPr lang="en-US" sz="1200" baseline="0" dirty="0" smtClean="0"/>
              <a:t>a </a:t>
            </a:r>
            <a:r>
              <a:rPr lang="en-US" sz="1200" baseline="0" dirty="0" err="1" smtClean="0"/>
              <a:t>moça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está</a:t>
            </a:r>
            <a:r>
              <a:rPr lang="en-US" sz="1200" baseline="0" dirty="0" smtClean="0"/>
              <a:t> no </a:t>
            </a:r>
            <a:r>
              <a:rPr lang="en-US" sz="1200" baseline="0" dirty="0" err="1" smtClean="0"/>
              <a:t>meio</a:t>
            </a:r>
            <a:r>
              <a:rPr lang="en-US" sz="1200" baseline="0" dirty="0" smtClean="0"/>
              <a:t> deles com o </a:t>
            </a:r>
            <a:r>
              <a:rPr lang="en-US" sz="1200" baseline="0" dirty="0" err="1" smtClean="0"/>
              <a:t>braço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volta</a:t>
            </a:r>
            <a:r>
              <a:rPr lang="en-US" sz="1200" baseline="0" dirty="0" smtClean="0"/>
              <a:t> dos </a:t>
            </a:r>
            <a:r>
              <a:rPr lang="en-US" sz="1200" baseline="0" dirty="0" err="1" smtClean="0"/>
              <a:t>dois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rapazes</a:t>
            </a:r>
            <a:endParaRPr lang="en-US" sz="1200" baseline="0" dirty="0" smtClean="0"/>
          </a:p>
          <a:p>
            <a:pPr marL="0" indent="0" algn="just">
              <a:buFontTx/>
              <a:buNone/>
            </a:pPr>
            <a:endParaRPr lang="en-US" sz="1200" baseline="0" dirty="0" smtClean="0"/>
          </a:p>
          <a:p>
            <a:pPr marL="0" indent="0" algn="just">
              <a:buFontTx/>
              <a:buNone/>
            </a:pPr>
            <a:r>
              <a:rPr lang="en-US" sz="1200" baseline="0" dirty="0" smtClean="0"/>
              <a:t>O </a:t>
            </a:r>
            <a:r>
              <a:rPr lang="en-US" sz="1200" baseline="0" dirty="0" err="1" smtClean="0"/>
              <a:t>resto</a:t>
            </a:r>
            <a:r>
              <a:rPr lang="en-US" sz="1200" baseline="0" dirty="0" smtClean="0"/>
              <a:t> é </a:t>
            </a:r>
            <a:r>
              <a:rPr lang="en-US" sz="1200" baseline="0" dirty="0" err="1" smtClean="0"/>
              <a:t>interpretação</a:t>
            </a:r>
            <a:r>
              <a:rPr lang="en-US" sz="1200" baseline="0" dirty="0" smtClean="0"/>
              <a:t>.</a:t>
            </a:r>
            <a:endParaRPr lang="en-US" sz="120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>
                <a:solidFill>
                  <a:prstClr val="black"/>
                </a:solidFill>
              </a:rPr>
              <a:pPr/>
              <a:t>2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05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Pergunte aos alunos: “com o que isso se parece ?”</a:t>
            </a:r>
          </a:p>
          <a:p>
            <a:r>
              <a:rPr lang="pt-BR" dirty="0" smtClean="0"/>
              <a:t>Cabeça ? Taça ? Cálice 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63765-D2B4-41FF-B603-C1071C62B0FF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42529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 essa ? Camelo ? Pato</a:t>
            </a:r>
            <a:r>
              <a:rPr lang="pt-BR" baseline="0" dirty="0" smtClean="0"/>
              <a:t> 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63765-D2B4-41FF-B603-C1071C62B0FF}" type="slidenum">
              <a:rPr lang="pt-BR" smtClean="0"/>
              <a:pPr>
                <a:defRPr/>
              </a:pPr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83956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Essa aqui precisa de um pouco de imaginação, mas “dá</a:t>
            </a:r>
            <a:r>
              <a:rPr lang="pt-BR" baseline="0" dirty="0" smtClean="0"/>
              <a:t> pra ver” um espaço/buraco onde caberia uma garrafa de refrigerante daquelas de vidro (um pouco à esquerda do centro da imagem).</a:t>
            </a:r>
          </a:p>
          <a:p>
            <a:r>
              <a:rPr lang="pt-BR" baseline="0" dirty="0" smtClean="0"/>
              <a:t>Enfim...ao chegar nesta imagem perguntar aos alunos: “Quem fez isso?”, “Como foi feito?”, “Quem esculpiu?”</a:t>
            </a:r>
          </a:p>
          <a:p>
            <a:r>
              <a:rPr lang="pt-BR" baseline="0" dirty="0" smtClean="0"/>
              <a:t>Vento, chuva, sol, natureza, etc...várias respostas vão aparecer.</a:t>
            </a:r>
          </a:p>
          <a:p>
            <a:r>
              <a:rPr lang="pt-BR" baseline="0" dirty="0" smtClean="0"/>
              <a:t>Destaque o fato de que são imagens feitas em pedra e terra.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 smtClean="0"/>
              <a:t>[</a:t>
            </a:r>
            <a:r>
              <a:rPr lang="en-US" sz="1200" b="0" dirty="0" smtClean="0"/>
              <a:t>As </a:t>
            </a:r>
            <a:r>
              <a:rPr lang="en-US" sz="1200" b="0" baseline="0" dirty="0" smtClean="0"/>
              <a:t>3 </a:t>
            </a:r>
            <a:r>
              <a:rPr lang="en-US" sz="1200" b="0" baseline="0" dirty="0" err="1" smtClean="0"/>
              <a:t>imagens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são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formações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geológicas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naturais</a:t>
            </a:r>
            <a:r>
              <a:rPr lang="en-US" sz="1200" b="0" baseline="0" dirty="0" smtClean="0"/>
              <a:t> do </a:t>
            </a:r>
            <a:r>
              <a:rPr lang="en-US" sz="1200" b="0" baseline="0" dirty="0" err="1" smtClean="0"/>
              <a:t>Parque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Estadual</a:t>
            </a:r>
            <a:r>
              <a:rPr lang="en-US" sz="1200" b="0" baseline="0" dirty="0" smtClean="0"/>
              <a:t> de Vila </a:t>
            </a:r>
            <a:r>
              <a:rPr lang="en-US" sz="1200" b="0" baseline="0" dirty="0" err="1" smtClean="0"/>
              <a:t>Velha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em</a:t>
            </a:r>
            <a:r>
              <a:rPr lang="en-US" sz="1200" b="0" baseline="0" dirty="0" smtClean="0"/>
              <a:t> Ponta </a:t>
            </a:r>
            <a:r>
              <a:rPr lang="en-US" sz="1200" b="0" baseline="0" dirty="0" err="1" smtClean="0"/>
              <a:t>Grossa</a:t>
            </a:r>
            <a:r>
              <a:rPr lang="en-US" sz="1200" b="0" baseline="0" dirty="0" smtClean="0"/>
              <a:t>, Paraná e </a:t>
            </a:r>
            <a:r>
              <a:rPr lang="en-US" sz="1200" b="0" baseline="0" dirty="0" err="1" smtClean="0"/>
              <a:t>obviamente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foram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feitas</a:t>
            </a:r>
            <a:r>
              <a:rPr lang="en-US" sz="1200" b="0" baseline="0" dirty="0" smtClean="0"/>
              <a:t> pela </a:t>
            </a:r>
            <a:r>
              <a:rPr lang="en-US" sz="1200" b="0" baseline="0" dirty="0" err="1" smtClean="0"/>
              <a:t>ação</a:t>
            </a:r>
            <a:r>
              <a:rPr lang="en-US" sz="1200" b="0" baseline="0" dirty="0" smtClean="0"/>
              <a:t> da </a:t>
            </a:r>
            <a:r>
              <a:rPr lang="en-US" sz="1200" b="0" baseline="0" dirty="0" err="1" smtClean="0"/>
              <a:t>natureza</a:t>
            </a:r>
            <a:r>
              <a:rPr lang="en-US" sz="1200" b="0" baseline="0" dirty="0" smtClean="0"/>
              <a:t>.]</a:t>
            </a:r>
            <a:endParaRPr lang="en-US" sz="1200" b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63765-D2B4-41FF-B603-C1071C62B0FF}" type="slidenum">
              <a:rPr lang="pt-BR" smtClean="0"/>
              <a:pPr>
                <a:defRPr/>
              </a:pPr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4798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Este é o Monte</a:t>
            </a:r>
            <a:r>
              <a:rPr lang="pt-BR" baseline="0" dirty="0" smtClean="0"/>
              <a:t> </a:t>
            </a:r>
            <a:r>
              <a:rPr lang="pt-BR" baseline="0" dirty="0" err="1" smtClean="0"/>
              <a:t>Rushmore</a:t>
            </a:r>
            <a:r>
              <a:rPr lang="pt-BR" baseline="0" dirty="0" smtClean="0"/>
              <a:t>, nos EUA.</a:t>
            </a:r>
            <a:endParaRPr lang="pt-BR" dirty="0" smtClean="0"/>
          </a:p>
          <a:p>
            <a:r>
              <a:rPr lang="pt-BR" dirty="0" smtClean="0"/>
              <a:t>Agora</a:t>
            </a:r>
            <a:r>
              <a:rPr lang="pt-BR" baseline="0" dirty="0" smtClean="0"/>
              <a:t> pergunte: “E esta quem fez ?”</a:t>
            </a:r>
          </a:p>
          <a:p>
            <a:r>
              <a:rPr lang="pt-BR" baseline="0" dirty="0" smtClean="0"/>
              <a:t>Também foi a natureza ? Será que foi feito “por acaso” ? Pelos escultores: vento, chuva, sol, etc. ?</a:t>
            </a:r>
          </a:p>
          <a:p>
            <a:r>
              <a:rPr lang="pt-BR" baseline="0" dirty="0" smtClean="0"/>
              <a:t>Como sabemos que foi o homem ?</a:t>
            </a:r>
          </a:p>
          <a:p>
            <a:r>
              <a:rPr lang="pt-BR" baseline="0" dirty="0" smtClean="0"/>
              <a:t>Pela quantidade de detalhes, planejamento, função, intenção e informação existente na obra.</a:t>
            </a:r>
          </a:p>
          <a:p>
            <a:r>
              <a:rPr lang="pt-BR" baseline="0" dirty="0" smtClean="0"/>
              <a:t>Pergunte a eles novamente: “Vocês estão sendo sinceros, né?”.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63765-D2B4-41FF-B603-C1071C62B0FF}" type="slidenum">
              <a:rPr lang="pt-BR" smtClean="0"/>
              <a:pPr>
                <a:defRPr/>
              </a:pPr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4798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Agora</a:t>
            </a:r>
            <a:r>
              <a:rPr lang="pt-BR" baseline="0" dirty="0" smtClean="0"/>
              <a:t> pergunte: “Seja sincero. E este quem fez ?”</a:t>
            </a:r>
          </a:p>
          <a:p>
            <a:r>
              <a:rPr lang="pt-BR" baseline="0" dirty="0" smtClean="0"/>
              <a:t>Também não foi a natureza ? Por acaso ? Vento, chuva, sol, etc. ?</a:t>
            </a:r>
          </a:p>
          <a:p>
            <a:r>
              <a:rPr lang="pt-BR" baseline="0" dirty="0" smtClean="0"/>
              <a:t>Como sabemos que foi o homem ?</a:t>
            </a:r>
          </a:p>
          <a:p>
            <a:r>
              <a:rPr lang="pt-BR" baseline="0" dirty="0" smtClean="0"/>
              <a:t>Pela quantidade de detalhes, planejamento, função, intenção e informação existente na obra.</a:t>
            </a:r>
          </a:p>
          <a:p>
            <a:r>
              <a:rPr lang="pt-BR" baseline="0" dirty="0" smtClean="0"/>
              <a:t>Pois bem, quando encontramos todos esses detalhes, podemos afirmar que foi projetado.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63765-D2B4-41FF-B603-C1071C62B0FF}" type="slidenum">
              <a:rPr lang="pt-BR" smtClean="0"/>
              <a:pPr>
                <a:defRPr/>
              </a:pPr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4798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496D969-B21F-4336-AD0C-E352242BB7D6}" type="slidenum">
              <a:rPr lang="pt-BR" altLang="pt-BR" smtClean="0"/>
              <a:pPr eaLnBrk="1" hangingPunct="1">
                <a:spcBef>
                  <a:spcPct val="0"/>
                </a:spcBef>
              </a:pPr>
              <a:t>25</a:t>
            </a:fld>
            <a:endParaRPr lang="pt-BR" altLang="pt-BR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dirty="0" smtClean="0"/>
              <a:t>[Este é o flagelo</a:t>
            </a:r>
            <a:r>
              <a:rPr lang="pt-BR" altLang="pt-BR" baseline="0" dirty="0" smtClean="0"/>
              <a:t> de uma bactéria].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baseline="0" dirty="0" smtClean="0"/>
              <a:t>Pergunte: “Seja sincero e responda. E esse quem fez ?”</a:t>
            </a:r>
          </a:p>
          <a:p>
            <a:pPr eaLnBrk="1" hangingPunct="1"/>
            <a:r>
              <a:rPr lang="pt-BR" altLang="pt-BR" baseline="0" dirty="0" smtClean="0"/>
              <a:t>Clique no vídeo. (use o vídeo-002, caso o vídeo não comece com um clique)</a:t>
            </a:r>
          </a:p>
          <a:p>
            <a:pPr eaLnBrk="1" hangingPunct="1"/>
            <a:r>
              <a:rPr lang="pt-BR" altLang="pt-BR" baseline="0" dirty="0" smtClean="0"/>
              <a:t>“Use os fatos, a inteligência, o bom senso e interprete!”</a:t>
            </a:r>
          </a:p>
          <a:p>
            <a:pPr eaLnBrk="1" hangingPunct="1"/>
            <a:r>
              <a:rPr lang="pt-BR" altLang="pt-BR" baseline="0" dirty="0" smtClean="0"/>
              <a:t>Que Deus </a:t>
            </a:r>
            <a:r>
              <a:rPr lang="pt-BR" altLang="pt-BR" baseline="0" smtClean="0"/>
              <a:t>os abençoe!</a:t>
            </a:r>
            <a:endParaRPr lang="pt-BR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3373609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200" dirty="0" err="1" smtClean="0"/>
              <a:t>Neste</a:t>
            </a:r>
            <a:r>
              <a:rPr lang="en-US" sz="1200" dirty="0" smtClean="0"/>
              <a:t> </a:t>
            </a:r>
            <a:r>
              <a:rPr lang="en-US" sz="1200" dirty="0" err="1" smtClean="0"/>
              <a:t>momento</a:t>
            </a:r>
            <a:r>
              <a:rPr lang="en-US" sz="1200" dirty="0" smtClean="0"/>
              <a:t> </a:t>
            </a:r>
            <a:r>
              <a:rPr lang="en-US" sz="1200" dirty="0" err="1" smtClean="0"/>
              <a:t>vamos</a:t>
            </a:r>
            <a:r>
              <a:rPr lang="en-US" sz="1200" dirty="0" smtClean="0"/>
              <a:t> </a:t>
            </a:r>
            <a:r>
              <a:rPr lang="en-US" sz="1200" dirty="0" err="1" smtClean="0"/>
              <a:t>destacar</a:t>
            </a:r>
            <a:r>
              <a:rPr lang="en-US" sz="1200" dirty="0" smtClean="0"/>
              <a:t> a </a:t>
            </a:r>
            <a:r>
              <a:rPr lang="en-US" sz="1200" dirty="0" err="1" smtClean="0"/>
              <a:t>diferença</a:t>
            </a:r>
            <a:r>
              <a:rPr lang="en-US" sz="1200" dirty="0" smtClean="0"/>
              <a:t> entre </a:t>
            </a:r>
            <a:r>
              <a:rPr lang="en-US" sz="1200" dirty="0" err="1" smtClean="0"/>
              <a:t>fato</a:t>
            </a:r>
            <a:r>
              <a:rPr lang="en-US" sz="1200" dirty="0" smtClean="0"/>
              <a:t> e </a:t>
            </a:r>
            <a:r>
              <a:rPr lang="en-US" sz="1200" dirty="0" err="1" smtClean="0"/>
              <a:t>interpretação</a:t>
            </a:r>
            <a:r>
              <a:rPr lang="en-US" sz="1200" dirty="0" smtClean="0"/>
              <a:t>. Este </a:t>
            </a:r>
            <a:r>
              <a:rPr lang="en-US" sz="1200" dirty="0" err="1" smtClean="0"/>
              <a:t>vídeo</a:t>
            </a:r>
            <a:r>
              <a:rPr lang="en-US" sz="1200" dirty="0" smtClean="0"/>
              <a:t> </a:t>
            </a:r>
            <a:r>
              <a:rPr lang="en-US" sz="1200" dirty="0" err="1" smtClean="0"/>
              <a:t>mostra</a:t>
            </a:r>
            <a:r>
              <a:rPr lang="en-US" sz="1200" dirty="0" smtClean="0"/>
              <a:t> </a:t>
            </a:r>
            <a:r>
              <a:rPr lang="en-US" sz="1200" dirty="0" err="1" smtClean="0"/>
              <a:t>uma</a:t>
            </a:r>
            <a:r>
              <a:rPr lang="en-US" sz="1200" dirty="0" smtClean="0"/>
              <a:t> </a:t>
            </a:r>
            <a:r>
              <a:rPr lang="en-US" sz="1200" dirty="0" err="1" smtClean="0"/>
              <a:t>sala</a:t>
            </a:r>
            <a:r>
              <a:rPr lang="en-US" sz="1200" dirty="0" smtClean="0"/>
              <a:t> </a:t>
            </a:r>
            <a:r>
              <a:rPr lang="en-US" sz="1200" dirty="0" err="1" smtClean="0"/>
              <a:t>aparentemente</a:t>
            </a:r>
            <a:r>
              <a:rPr lang="en-US" sz="1200" dirty="0" smtClean="0"/>
              <a:t> </a:t>
            </a:r>
            <a:r>
              <a:rPr lang="en-US" sz="1200" dirty="0" err="1" smtClean="0"/>
              <a:t>comum</a:t>
            </a:r>
            <a:r>
              <a:rPr lang="en-US" sz="1200" baseline="0" dirty="0" smtClean="0"/>
              <a:t> com </a:t>
            </a:r>
            <a:r>
              <a:rPr lang="en-US" sz="1200" baseline="0" dirty="0" err="1" smtClean="0"/>
              <a:t>duas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xícaras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uma</a:t>
            </a:r>
            <a:r>
              <a:rPr lang="en-US" sz="1200" baseline="0" dirty="0" smtClean="0"/>
              <a:t> mesa, </a:t>
            </a:r>
            <a:r>
              <a:rPr lang="en-US" sz="1200" baseline="0" dirty="0" err="1" smtClean="0"/>
              <a:t>uma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quadro</a:t>
            </a:r>
            <a:r>
              <a:rPr lang="en-US" sz="1200" baseline="0" dirty="0" smtClean="0"/>
              <a:t> e </a:t>
            </a:r>
            <a:r>
              <a:rPr lang="en-US" sz="1200" baseline="0" dirty="0" err="1" smtClean="0"/>
              <a:t>uma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poltrona</a:t>
            </a:r>
            <a:r>
              <a:rPr lang="en-US" sz="1200" baseline="0" dirty="0" smtClean="0"/>
              <a:t>. </a:t>
            </a:r>
            <a:r>
              <a:rPr lang="en-US" sz="1200" baseline="0" dirty="0" err="1" smtClean="0"/>
              <a:t>Qual</a:t>
            </a:r>
            <a:r>
              <a:rPr lang="en-US" sz="1200" baseline="0" dirty="0" smtClean="0"/>
              <a:t> das </a:t>
            </a:r>
            <a:r>
              <a:rPr lang="en-US" sz="1200" baseline="0" dirty="0" err="1" smtClean="0"/>
              <a:t>duas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xícaras</a:t>
            </a:r>
            <a:r>
              <a:rPr lang="en-US" sz="1200" baseline="0" dirty="0" smtClean="0"/>
              <a:t> é a </a:t>
            </a:r>
            <a:r>
              <a:rPr lang="en-US" sz="1200" baseline="0" dirty="0" err="1" smtClean="0"/>
              <a:t>maior</a:t>
            </a:r>
            <a:r>
              <a:rPr lang="en-US" sz="1200" baseline="0" dirty="0" smtClean="0"/>
              <a:t> ? </a:t>
            </a:r>
            <a:r>
              <a:rPr lang="en-US" sz="1200" baseline="0" dirty="0" err="1" smtClean="0"/>
              <a:t>Olhando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parece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que</a:t>
            </a:r>
            <a:r>
              <a:rPr lang="en-US" sz="1200" baseline="0" dirty="0" smtClean="0"/>
              <a:t> a da </a:t>
            </a:r>
            <a:r>
              <a:rPr lang="en-US" sz="1200" baseline="0" dirty="0" err="1" smtClean="0"/>
              <a:t>direita</a:t>
            </a:r>
            <a:r>
              <a:rPr lang="en-US" sz="1200" baseline="0" dirty="0" smtClean="0"/>
              <a:t> é um </a:t>
            </a:r>
            <a:r>
              <a:rPr lang="en-US" sz="1200" baseline="0" dirty="0" err="1" smtClean="0"/>
              <a:t>pouco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maior</a:t>
            </a:r>
            <a:r>
              <a:rPr lang="en-US" sz="1200" baseline="0" dirty="0" smtClean="0"/>
              <a:t>, mas </a:t>
            </a:r>
            <a:r>
              <a:rPr lang="en-US" sz="1200" baseline="0" dirty="0" err="1" smtClean="0"/>
              <a:t>isso</a:t>
            </a:r>
            <a:r>
              <a:rPr lang="en-US" sz="1200" baseline="0" dirty="0" smtClean="0"/>
              <a:t> é </a:t>
            </a:r>
            <a:r>
              <a:rPr lang="en-US" sz="1200" baseline="0" dirty="0" err="1" smtClean="0"/>
              <a:t>interpretação</a:t>
            </a:r>
            <a:r>
              <a:rPr lang="en-US" sz="1200" baseline="0" dirty="0" smtClean="0"/>
              <a:t>…</a:t>
            </a:r>
            <a:r>
              <a:rPr lang="en-US" sz="1200" baseline="0" dirty="0" err="1" smtClean="0"/>
              <a:t>vamos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fatos</a:t>
            </a:r>
            <a:r>
              <a:rPr lang="en-US" sz="1200" baseline="0" dirty="0" smtClean="0"/>
              <a:t> ?</a:t>
            </a:r>
          </a:p>
          <a:p>
            <a:pPr algn="just"/>
            <a:endParaRPr lang="en-US" sz="1200" baseline="0" dirty="0" smtClean="0"/>
          </a:p>
          <a:p>
            <a:pPr algn="just"/>
            <a:r>
              <a:rPr lang="en-US" sz="1200" baseline="0" dirty="0" err="1" smtClean="0"/>
              <a:t>Mostrar</a:t>
            </a:r>
            <a:r>
              <a:rPr lang="en-US" sz="1200" baseline="0" dirty="0" smtClean="0"/>
              <a:t> </a:t>
            </a:r>
            <a:r>
              <a:rPr lang="en-US" sz="1200" baseline="0" dirty="0" smtClean="0"/>
              <a:t>vídeo-001.</a:t>
            </a:r>
            <a:endParaRPr lang="en-US" sz="120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>
                <a:solidFill>
                  <a:prstClr val="black"/>
                </a:solidFill>
              </a:rPr>
              <a:pPr/>
              <a:t>3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65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200" baseline="0" dirty="0" err="1" smtClean="0"/>
              <a:t>Mostrar</a:t>
            </a:r>
            <a:r>
              <a:rPr lang="en-US" sz="1200" baseline="0" dirty="0" smtClean="0"/>
              <a:t> </a:t>
            </a:r>
            <a:r>
              <a:rPr lang="en-US" sz="1200" baseline="0" dirty="0" smtClean="0"/>
              <a:t>vídeo-001.</a:t>
            </a:r>
            <a:endParaRPr lang="en-US" sz="120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>
                <a:solidFill>
                  <a:prstClr val="black"/>
                </a:solidFill>
              </a:rPr>
              <a:pPr/>
              <a:t>4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61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200" dirty="0" smtClean="0"/>
              <a:t>E agora</a:t>
            </a:r>
            <a:r>
              <a:rPr lang="en-US" sz="1200" baseline="0" dirty="0" smtClean="0"/>
              <a:t> ? </a:t>
            </a:r>
            <a:r>
              <a:rPr lang="en-US" sz="1200" baseline="0" dirty="0" err="1" smtClean="0"/>
              <a:t>Quais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são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fatos</a:t>
            </a:r>
            <a:r>
              <a:rPr lang="en-US" sz="1200" baseline="0" dirty="0" smtClean="0"/>
              <a:t> ? </a:t>
            </a:r>
            <a:r>
              <a:rPr lang="en-US" sz="1200" baseline="0" dirty="0" err="1" smtClean="0"/>
              <a:t>Qual</a:t>
            </a:r>
            <a:r>
              <a:rPr lang="en-US" sz="1200" baseline="0" dirty="0" smtClean="0"/>
              <a:t> é a </a:t>
            </a:r>
            <a:r>
              <a:rPr lang="en-US" sz="1200" baseline="0" dirty="0" err="1" smtClean="0"/>
              <a:t>interpretação</a:t>
            </a:r>
            <a:r>
              <a:rPr lang="en-US" sz="1200" baseline="0" dirty="0" smtClean="0"/>
              <a:t> ? Como </a:t>
            </a:r>
            <a:r>
              <a:rPr lang="en-US" sz="1200" baseline="0" dirty="0" err="1" smtClean="0"/>
              <a:t>explicar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fatos</a:t>
            </a:r>
            <a:r>
              <a:rPr lang="en-US" sz="1200" baseline="0" dirty="0" smtClean="0"/>
              <a:t> ?</a:t>
            </a:r>
            <a:endParaRPr lang="en-US" sz="120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>
                <a:solidFill>
                  <a:prstClr val="black"/>
                </a:solidFill>
              </a:rPr>
              <a:pPr/>
              <a:t>5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71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200" dirty="0" smtClean="0"/>
              <a:t>Fato1: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fósseis</a:t>
            </a:r>
            <a:r>
              <a:rPr lang="en-US" sz="1200" baseline="0" dirty="0" smtClean="0"/>
              <a:t> de </a:t>
            </a:r>
            <a:r>
              <a:rPr lang="en-US" sz="1200" baseline="0" dirty="0" err="1" smtClean="0"/>
              <a:t>baleias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tartarugas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golfinhos</a:t>
            </a:r>
            <a:r>
              <a:rPr lang="en-US" sz="1200" baseline="0" dirty="0" smtClean="0"/>
              <a:t> e </a:t>
            </a:r>
            <a:r>
              <a:rPr lang="en-US" sz="1200" baseline="0" dirty="0" err="1" smtClean="0"/>
              <a:t>pinguins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foram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encontrados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extremamente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bem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preservados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na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Formação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Pisco</a:t>
            </a:r>
            <a:r>
              <a:rPr lang="en-US" sz="1200" baseline="0" dirty="0" smtClean="0"/>
              <a:t> no </a:t>
            </a:r>
            <a:r>
              <a:rPr lang="en-US" sz="1200" baseline="0" dirty="0" err="1" smtClean="0"/>
              <a:t>sul</a:t>
            </a:r>
            <a:r>
              <a:rPr lang="en-US" sz="1200" baseline="0" dirty="0" smtClean="0"/>
              <a:t> do Peru. O </a:t>
            </a:r>
            <a:r>
              <a:rPr lang="en-US" sz="1200" baseline="0" dirty="0" err="1" smtClean="0"/>
              <a:t>detalhe</a:t>
            </a:r>
            <a:r>
              <a:rPr lang="en-US" sz="1200" baseline="0" dirty="0" smtClean="0"/>
              <a:t> é </a:t>
            </a:r>
            <a:r>
              <a:rPr lang="en-US" sz="1200" baseline="0" dirty="0" err="1" smtClean="0"/>
              <a:t>que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eles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foram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encontrados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sedimentos</a:t>
            </a:r>
            <a:r>
              <a:rPr lang="en-US" sz="1200" baseline="0" dirty="0" smtClean="0"/>
              <a:t> a </a:t>
            </a:r>
            <a:r>
              <a:rPr lang="en-US" sz="1200" baseline="0" dirty="0" err="1" smtClean="0"/>
              <a:t>alguns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quilômetros</a:t>
            </a:r>
            <a:r>
              <a:rPr lang="en-US" sz="1200" baseline="0" dirty="0" smtClean="0"/>
              <a:t> do </a:t>
            </a:r>
            <a:r>
              <a:rPr lang="en-US" sz="1200" baseline="0" dirty="0" err="1" smtClean="0"/>
              <a:t>oceano</a:t>
            </a:r>
            <a:r>
              <a:rPr lang="en-US" sz="1200" baseline="0" dirty="0" smtClean="0"/>
              <a:t>. </a:t>
            </a:r>
            <a:r>
              <a:rPr lang="en-US" sz="1200" baseline="0" dirty="0" err="1" smtClean="0"/>
              <a:t>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ossos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bem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preservados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não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apresentam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corrosões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ou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furos</a:t>
            </a:r>
            <a:r>
              <a:rPr lang="en-US" sz="1200" baseline="0" dirty="0" smtClean="0"/>
              <a:t>.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Fato2: a </a:t>
            </a:r>
            <a:r>
              <a:rPr lang="en-US" sz="1200" baseline="0" dirty="0" err="1" smtClean="0"/>
              <a:t>atual</a:t>
            </a:r>
            <a:r>
              <a:rPr lang="en-US" sz="1200" baseline="0" dirty="0" smtClean="0"/>
              <a:t> taxa de </a:t>
            </a:r>
            <a:r>
              <a:rPr lang="en-US" sz="1200" baseline="0" dirty="0" err="1" smtClean="0"/>
              <a:t>deposição</a:t>
            </a:r>
            <a:r>
              <a:rPr lang="en-US" sz="1200" baseline="0" dirty="0" smtClean="0"/>
              <a:t> de material </a:t>
            </a:r>
            <a:r>
              <a:rPr lang="en-US" sz="1200" baseline="0" dirty="0" err="1" smtClean="0"/>
              <a:t>sedimentar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formações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semelhantes</a:t>
            </a:r>
            <a:r>
              <a:rPr lang="en-US" sz="1200" baseline="0" dirty="0" smtClean="0"/>
              <a:t> é de 50cm a </a:t>
            </a:r>
            <a:r>
              <a:rPr lang="en-US" sz="1200" baseline="0" dirty="0" err="1" smtClean="0"/>
              <a:t>cada</a:t>
            </a:r>
            <a:r>
              <a:rPr lang="en-US" sz="1200" baseline="0" dirty="0" smtClean="0"/>
              <a:t> 1.000 </a:t>
            </a:r>
            <a:r>
              <a:rPr lang="en-US" sz="1200" baseline="0" dirty="0" err="1" smtClean="0"/>
              <a:t>anos</a:t>
            </a:r>
            <a:r>
              <a:rPr lang="en-US" sz="1200" baseline="0" dirty="0" smtClean="0"/>
              <a:t>. </a:t>
            </a:r>
            <a:r>
              <a:rPr lang="en-US" sz="1200" baseline="0" dirty="0" err="1" smtClean="0"/>
              <a:t>Levando</a:t>
            </a:r>
            <a:r>
              <a:rPr lang="en-US" sz="1200" baseline="0" dirty="0" smtClean="0"/>
              <a:t> (</a:t>
            </a:r>
            <a:r>
              <a:rPr lang="en-US" sz="1200" baseline="0" dirty="0" err="1" smtClean="0"/>
              <a:t>nesta</a:t>
            </a:r>
            <a:r>
              <a:rPr lang="en-US" sz="1200" baseline="0" dirty="0" smtClean="0"/>
              <a:t> taxa) no </a:t>
            </a:r>
            <a:r>
              <a:rPr lang="en-US" sz="1200" baseline="0" dirty="0" err="1" smtClean="0"/>
              <a:t>máximo</a:t>
            </a:r>
            <a:r>
              <a:rPr lang="en-US" sz="1200" baseline="0" dirty="0" smtClean="0"/>
              <a:t> 2.000 </a:t>
            </a:r>
            <a:r>
              <a:rPr lang="en-US" sz="1200" baseline="0" dirty="0" err="1" smtClean="0"/>
              <a:t>anos</a:t>
            </a:r>
            <a:r>
              <a:rPr lang="en-US" sz="1200" baseline="0" dirty="0" smtClean="0"/>
              <a:t> para </a:t>
            </a:r>
            <a:r>
              <a:rPr lang="en-US" sz="1200" baseline="0" dirty="0" err="1" smtClean="0"/>
              <a:t>cobrir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por</a:t>
            </a:r>
            <a:r>
              <a:rPr lang="en-US" sz="1200" baseline="0" dirty="0" smtClean="0"/>
              <a:t> 1m o </a:t>
            </a:r>
            <a:r>
              <a:rPr lang="en-US" sz="1200" baseline="0" dirty="0" err="1" smtClean="0"/>
              <a:t>fóssil</a:t>
            </a:r>
            <a:r>
              <a:rPr lang="en-US" sz="1200" baseline="0" dirty="0" smtClean="0"/>
              <a:t>.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/>
              <a:t>Interpretação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evolucionista</a:t>
            </a:r>
            <a:r>
              <a:rPr lang="en-US" sz="1200" baseline="0" dirty="0" smtClean="0"/>
              <a:t>: </a:t>
            </a:r>
            <a:r>
              <a:rPr lang="en-US" sz="1200" baseline="0" dirty="0" err="1" smtClean="0"/>
              <a:t>datação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radiométrica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indica</a:t>
            </a:r>
            <a:r>
              <a:rPr lang="en-US" sz="1200" baseline="0" dirty="0" smtClean="0"/>
              <a:t> 10 </a:t>
            </a:r>
            <a:r>
              <a:rPr lang="en-US" sz="1200" baseline="0" dirty="0" err="1" smtClean="0"/>
              <a:t>milhões</a:t>
            </a:r>
            <a:r>
              <a:rPr lang="en-US" sz="1200" baseline="0" dirty="0" smtClean="0"/>
              <a:t> de </a:t>
            </a:r>
            <a:r>
              <a:rPr lang="en-US" sz="1200" baseline="0" dirty="0" err="1" smtClean="0"/>
              <a:t>anos</a:t>
            </a:r>
            <a:r>
              <a:rPr lang="en-US" sz="1200" baseline="0" dirty="0" smtClean="0"/>
              <a:t> para a </a:t>
            </a:r>
            <a:r>
              <a:rPr lang="en-US" sz="1200" baseline="0" dirty="0" err="1" smtClean="0"/>
              <a:t>formação</a:t>
            </a:r>
            <a:r>
              <a:rPr lang="en-US" sz="1200" baseline="0" dirty="0" smtClean="0"/>
              <a:t>. </a:t>
            </a:r>
            <a:r>
              <a:rPr lang="en-US" sz="1200" baseline="0" dirty="0" err="1" smtClean="0"/>
              <a:t>Assim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levaria</a:t>
            </a:r>
            <a:r>
              <a:rPr lang="en-US" sz="1200" baseline="0" dirty="0" smtClean="0"/>
              <a:t> 20.000 </a:t>
            </a:r>
            <a:r>
              <a:rPr lang="en-US" sz="1200" baseline="0" dirty="0" err="1" smtClean="0"/>
              <a:t>anos</a:t>
            </a:r>
            <a:r>
              <a:rPr lang="en-US" sz="1200" baseline="0" dirty="0" smtClean="0"/>
              <a:t> para </a:t>
            </a:r>
            <a:r>
              <a:rPr lang="en-US" sz="1200" baseline="0" dirty="0" err="1" smtClean="0"/>
              <a:t>cobrir</a:t>
            </a:r>
            <a:r>
              <a:rPr lang="en-US" sz="1200" baseline="0" dirty="0" smtClean="0"/>
              <a:t> o </a:t>
            </a:r>
            <a:r>
              <a:rPr lang="en-US" sz="1200" baseline="0" dirty="0" err="1" smtClean="0"/>
              <a:t>fóssil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por</a:t>
            </a:r>
            <a:r>
              <a:rPr lang="en-US" sz="1200" baseline="0" dirty="0" smtClean="0"/>
              <a:t> 1m.</a:t>
            </a:r>
          </a:p>
          <a:p>
            <a:pPr marL="0" indent="0" algn="just">
              <a:buFont typeface="Symbol"/>
              <a:buNone/>
            </a:pPr>
            <a:r>
              <a:rPr lang="en-US" sz="1200" baseline="0" dirty="0" err="1" smtClean="0"/>
              <a:t>Interpretação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criacionista</a:t>
            </a:r>
            <a:r>
              <a:rPr lang="en-US" sz="1200" baseline="0" dirty="0" smtClean="0"/>
              <a:t>: para </a:t>
            </a:r>
            <a:r>
              <a:rPr lang="en-US" sz="1200" baseline="0" dirty="0" err="1" smtClean="0"/>
              <a:t>que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uma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baleia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seja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soterrada</a:t>
            </a:r>
            <a:r>
              <a:rPr lang="en-US" sz="1200" baseline="0" dirty="0" smtClean="0"/>
              <a:t> e </a:t>
            </a:r>
            <a:r>
              <a:rPr lang="en-US" sz="1200" baseline="0" dirty="0" err="1" smtClean="0"/>
              <a:t>mantida</a:t>
            </a:r>
            <a:r>
              <a:rPr lang="en-US" sz="1200" baseline="0" dirty="0" smtClean="0"/>
              <a:t> “</a:t>
            </a:r>
            <a:r>
              <a:rPr lang="en-US" sz="1200" baseline="0" dirty="0" err="1" smtClean="0"/>
              <a:t>intacta</a:t>
            </a:r>
            <a:r>
              <a:rPr lang="en-US" sz="1200" baseline="0" dirty="0" smtClean="0"/>
              <a:t>”, </a:t>
            </a:r>
            <a:r>
              <a:rPr lang="en-US" sz="1200" baseline="0" dirty="0" err="1" smtClean="0"/>
              <a:t>como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estão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fósseis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questão</a:t>
            </a:r>
            <a:r>
              <a:rPr lang="en-US" sz="1200" baseline="0" dirty="0" smtClean="0"/>
              <a:t>, a </a:t>
            </a:r>
            <a:r>
              <a:rPr lang="en-US" sz="1200" baseline="0" dirty="0" err="1" smtClean="0"/>
              <a:t>baleia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deve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ter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sido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soterrada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muito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rapidamente</a:t>
            </a:r>
            <a:r>
              <a:rPr lang="en-US" sz="1200" baseline="0" dirty="0" smtClean="0"/>
              <a:t> e 1.000 </a:t>
            </a:r>
            <a:r>
              <a:rPr lang="en-US" sz="1200" baseline="0" dirty="0" err="1" smtClean="0"/>
              <a:t>anos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são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muito</a:t>
            </a:r>
            <a:r>
              <a:rPr lang="en-US" sz="1200" baseline="0" dirty="0" smtClean="0"/>
              <a:t> tempo, </a:t>
            </a:r>
            <a:r>
              <a:rPr lang="en-US" sz="1200" baseline="0" dirty="0" err="1" smtClean="0"/>
              <a:t>pois</a:t>
            </a:r>
            <a:r>
              <a:rPr lang="en-US" sz="1200" baseline="0" dirty="0" smtClean="0"/>
              <a:t> outros </a:t>
            </a:r>
            <a:r>
              <a:rPr lang="en-US" sz="1200" baseline="0" dirty="0" err="1" smtClean="0"/>
              <a:t>animais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teriam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espalhado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seus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ossos</a:t>
            </a:r>
            <a:r>
              <a:rPr lang="en-US" sz="1200" baseline="0" dirty="0" smtClean="0"/>
              <a:t> e </a:t>
            </a:r>
            <a:r>
              <a:rPr lang="en-US" sz="1200" baseline="0" dirty="0" err="1" smtClean="0"/>
              <a:t>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moluscos</a:t>
            </a:r>
            <a:r>
              <a:rPr lang="en-US" sz="1200" baseline="0" dirty="0" smtClean="0"/>
              <a:t> e </a:t>
            </a:r>
            <a:r>
              <a:rPr lang="en-US" sz="1200" baseline="0" dirty="0" err="1" smtClean="0"/>
              <a:t>vermes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aquáticos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teriam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perfurado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seus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ossos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busca</a:t>
            </a:r>
            <a:r>
              <a:rPr lang="en-US" sz="1200" baseline="0" dirty="0" smtClean="0"/>
              <a:t> de </a:t>
            </a:r>
            <a:r>
              <a:rPr lang="en-US" sz="1200" baseline="0" dirty="0" err="1" smtClean="0"/>
              <a:t>alimento</a:t>
            </a:r>
            <a:r>
              <a:rPr lang="en-US" sz="1200" baseline="0" dirty="0" smtClean="0"/>
              <a:t>.</a:t>
            </a: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>
                <a:solidFill>
                  <a:prstClr val="black"/>
                </a:solidFill>
              </a:rPr>
              <a:pPr/>
              <a:t>6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96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200" dirty="0" smtClean="0"/>
              <a:t>E agora</a:t>
            </a:r>
            <a:r>
              <a:rPr lang="en-US" sz="1200" baseline="0" dirty="0" smtClean="0"/>
              <a:t> ? </a:t>
            </a:r>
            <a:r>
              <a:rPr lang="en-US" sz="1200" baseline="0" dirty="0" err="1" smtClean="0"/>
              <a:t>Quais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são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fatos</a:t>
            </a:r>
            <a:r>
              <a:rPr lang="en-US" sz="1200" baseline="0" dirty="0" smtClean="0"/>
              <a:t> ? </a:t>
            </a:r>
            <a:r>
              <a:rPr lang="en-US" sz="1200" baseline="0" dirty="0" err="1" smtClean="0"/>
              <a:t>Qual</a:t>
            </a:r>
            <a:r>
              <a:rPr lang="en-US" sz="1200" baseline="0" dirty="0" smtClean="0"/>
              <a:t> é a </a:t>
            </a:r>
            <a:r>
              <a:rPr lang="en-US" sz="1200" baseline="0" dirty="0" err="1" smtClean="0"/>
              <a:t>interpretação</a:t>
            </a:r>
            <a:r>
              <a:rPr lang="en-US" sz="1200" baseline="0" dirty="0" smtClean="0"/>
              <a:t> ? Como </a:t>
            </a:r>
            <a:r>
              <a:rPr lang="en-US" sz="1200" baseline="0" dirty="0" err="1" smtClean="0"/>
              <a:t>explicar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fatos</a:t>
            </a:r>
            <a:r>
              <a:rPr lang="en-US" sz="1200" baseline="0" dirty="0" smtClean="0"/>
              <a:t> ?</a:t>
            </a:r>
            <a:endParaRPr lang="en-US" sz="120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>
                <a:solidFill>
                  <a:prstClr val="black"/>
                </a:solidFill>
              </a:rPr>
              <a:pPr/>
              <a:t>7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037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A1CD957-1D26-40D4-BE68-7B6F5B0EF4B4}" type="slidenum">
              <a:rPr lang="pt-BR" altLang="pt-BR" smtClean="0"/>
              <a:pPr eaLnBrk="1" hangingPunct="1">
                <a:spcBef>
                  <a:spcPct val="0"/>
                </a:spcBef>
              </a:pPr>
              <a:t>8</a:t>
            </a:fld>
            <a:endParaRPr lang="pt-BR" altLang="pt-BR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dirty="0" smtClean="0"/>
              <a:t>Conhecendo um pouco sobre como estão fundamentadas as</a:t>
            </a:r>
            <a:r>
              <a:rPr lang="pt-BR" altLang="pt-BR" baseline="0" dirty="0" smtClean="0"/>
              <a:t> três vertentes acima, podemos ver que tanto o evolucionismo como o criacionismo estão baseados em fatos (conhecimento científico), mas que também tem uma parte de interpretação e aí elas divergem, pois interpretam diferentemente os fatos. Portanto, o Criacionismo não é anticientífico, pois também se baseia em fatos comprovados e evidências.</a:t>
            </a:r>
            <a:endParaRPr lang="pt-BR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2402260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8552622-D766-4325-8A1D-E570F0AF0930}" type="slidenum">
              <a:rPr lang="pt-BR" altLang="pt-BR" smtClean="0"/>
              <a:pPr eaLnBrk="1" hangingPunct="1">
                <a:spcBef>
                  <a:spcPct val="0"/>
                </a:spcBef>
              </a:pPr>
              <a:t>9</a:t>
            </a:fld>
            <a:endParaRPr lang="pt-BR" altLang="pt-BR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dirty="0" smtClean="0"/>
              <a:t>Existem</a:t>
            </a:r>
            <a:r>
              <a:rPr lang="pt-BR" altLang="pt-BR" baseline="0" dirty="0" smtClean="0"/>
              <a:t> cientistas que são criacionistas, portanto, mais uma vez, vemos que o criacionismo não é anticientífico.</a:t>
            </a:r>
            <a:endParaRPr lang="pt-BR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3580396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58EA9-6DE1-4470-ADC8-03D587D981D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9949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74E69-F197-41B4-AE11-2CCFEBFA3D4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590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DBA17-F7EF-4F2B-8919-04318DD9E55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3132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AFDD9-9284-482B-A93A-918E40EA8183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804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D3DB9-AD4E-474B-9E39-C27B52562C10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1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A5FD6-E76D-4BAC-95DA-16B5780D6ABD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21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E1F56-0327-4A1E-A0CA-E21EB4AB11D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933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59F6C-B491-4EA8-8E86-D085E2E8407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32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9705D-1DB2-43AB-8A82-8027FE0AF1F1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90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380EE-27A4-4F53-8962-389754168877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32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20FEB-5A66-4FDA-B4D8-0E4C5284300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45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D76B4-7CDC-4232-BD2E-91F7F83AF39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9220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03190-B1EA-44F9-A087-094BB77B10C1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11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DD9CA-5F8F-4561-9869-2651BF1C339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36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53D38-4D4D-4E1E-A328-9A0A975DA4F5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60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1DDB6-BCAE-46CB-8290-58B01F28E2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5626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31EB3-0A16-4D13-83E4-F01E0537199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6173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58044-A188-4E73-BE55-C63AA223117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4711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68A12-5D8B-491B-B21F-0FEEE9310DE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177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B86E2-8562-45BA-A5A8-1D033FF3D9A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9370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9B06C-1901-49E1-9F48-B91CA0B37ED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3083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BF458-23DE-405A-BA3E-1EB6FBCB8F6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2664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D98D39B-1531-442D-B718-F8776EF68C2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fld id="{6EF5AE6C-0202-4406-B8CA-AB2CB3D83B8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4250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Users\peterson.santos\Desktop\Pastoral%20Escolar\Capelas\2015\Feitas\Criacionismo\Isaac%20&amp;%20Charles%20-%20Homens%20de%20f&#233;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file:///C:\Users\peterson.santos\Desktop\Pastoral%20Escolar\Capelas\2015\Feitas\Criacionismo\Hospital%20Adventista%20Loma%20Linda.JP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file:///C:\Users\peterson.santos\Desktop\Pastoral%20Escolar\Capelas\2015\Feitas\Criacionismo\SuperInteressante%20-%2029%20coisas%20q%20nao%20fazem%20sentido.jp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file:///C:\Users\peterson.santos\Desktop\Pastoral%20Escolar\Capelas\2015\Feitas\Criacionismo\Tentilh&#245;es.jpg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file:///C:\Users\peterson.santos\Desktop\Pastoral%20Escolar\Capelas\2015\Feitas\Criacionismo\Darwin%20Macaco.jpg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file:///C:\Users\peterson.santos\Desktop\Pastoral%20Escolar\Capelas\2015\Feitas\Criacionismo\Menino%20Praia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file:///C:\Users\peterson.santos\Desktop\Pastoral%20Escolar\Capelas\2015\Feitas\Criacionismo\3%20jovens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Users\peterson.santos\Desktop\Pastoral%20Escolar\Capelas\Imagens\Vila%20Velha%20-%20Camelo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Users\peterson.santos\Desktop\Pastoral%20Escolar\Capelas\2015\Feitas\Criacionismo\Monte%20Rushmore%20-%20Presidentes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Users\peterson.santos\Desktop\Pastoral%20Escolar\Capelas\2015\Feitas\Criacionismo\Motor%20BMW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file:///D:\Documents\CAPELAS%202015\interrogacao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file:///C:\Users\peterson.santos\Desktop\Pastoral%20Escolar\Capelas\2015\Feitas\Criacionismo\Uma%20sala%20incomum.p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file:///C:\Users\peterson.santos\Desktop\Pastoral%20Escolar\Capelas\2015\Feitas\Criacionismo\Fossil%20Baleia.jp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Users\peterson.santos\Desktop\Pastoral%20Escolar\Capelas\2015\Feitas\Criacionismo\Criacionismo%20Anticientifico%20-%20Michelson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t="2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79512" y="131148"/>
            <a:ext cx="8784976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4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Criacionismo Não É...</a:t>
            </a:r>
          </a:p>
          <a:p>
            <a:pPr algn="r">
              <a:defRPr/>
            </a:pP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</a:t>
            </a: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Estudantil - APV</a:t>
            </a:r>
          </a:p>
          <a:p>
            <a:pPr algn="r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Pr. </a:t>
            </a: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Peterson P. Santos</a:t>
            </a:r>
            <a:endParaRPr lang="pt-BR" sz="28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2" descr="01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1" b="5555"/>
          <a:stretch/>
        </p:blipFill>
        <p:spPr bwMode="auto">
          <a:xfrm>
            <a:off x="0" y="188640"/>
            <a:ext cx="9144000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99592" y="44624"/>
            <a:ext cx="732444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Excelência em pesquisa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2D2D8A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38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503842" y="417438"/>
            <a:ext cx="632096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Criacionismo Não É: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2D2D8A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95536" y="1988840"/>
            <a:ext cx="813690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pt-BR" sz="51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Anticientífico 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pt-BR" sz="51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Filosofia/Metafísica Pura</a:t>
            </a:r>
          </a:p>
        </p:txBody>
      </p:sp>
    </p:spTree>
    <p:extLst>
      <p:ext uri="{BB962C8B-B14F-4D97-AF65-F5344CB8AC3E}">
        <p14:creationId xmlns:p14="http://schemas.microsoft.com/office/powerpoint/2010/main" val="40342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10000" r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02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11519" y="489446"/>
            <a:ext cx="632096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Criacionismo Não É: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2D2D8A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23528" y="1988840"/>
            <a:ext cx="8420284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pt-BR" sz="51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Anticientífico</a:t>
            </a:r>
          </a:p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pt-BR" sz="51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Filosofia/Metafísica Pura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pt-BR" sz="51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Fixista</a:t>
            </a:r>
          </a:p>
        </p:txBody>
      </p:sp>
    </p:spTree>
    <p:extLst>
      <p:ext uri="{BB962C8B-B14F-4D97-AF65-F5344CB8AC3E}">
        <p14:creationId xmlns:p14="http://schemas.microsoft.com/office/powerpoint/2010/main" val="295071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70352" y="6034062"/>
            <a:ext cx="27879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FIXISMO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2D2D8A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33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11519" y="489446"/>
            <a:ext cx="632096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Criacionismo Não É: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2D2D8A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51520" y="1997546"/>
            <a:ext cx="8671804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pt-BR" sz="51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Anticientífico</a:t>
            </a:r>
          </a:p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pt-BR" sz="51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Filosofia/Metafísica Pura</a:t>
            </a:r>
          </a:p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pt-BR" sz="51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Fixista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pt-BR" sz="51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Ódio a Darwin</a:t>
            </a:r>
          </a:p>
        </p:txBody>
      </p:sp>
    </p:spTree>
    <p:extLst>
      <p:ext uri="{BB962C8B-B14F-4D97-AF65-F5344CB8AC3E}">
        <p14:creationId xmlns:p14="http://schemas.microsoft.com/office/powerpoint/2010/main" val="82799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987152" y="5877272"/>
            <a:ext cx="535435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Ódio a Darwin ?!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2D2D8A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90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378216" y="489446"/>
            <a:ext cx="632096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Criacionismo Não É: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2D2D8A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51520" y="1997546"/>
            <a:ext cx="810030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pt-BR" sz="51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Anticientífico</a:t>
            </a:r>
          </a:p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pt-BR" sz="51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Filosofia/Metafísica Pura</a:t>
            </a:r>
          </a:p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pt-BR" sz="51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Fixista</a:t>
            </a:r>
          </a:p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pt-BR" sz="51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Ódio a Darwin</a:t>
            </a:r>
          </a:p>
        </p:txBody>
      </p:sp>
    </p:spTree>
    <p:extLst>
      <p:ext uri="{BB962C8B-B14F-4D97-AF65-F5344CB8AC3E}">
        <p14:creationId xmlns:p14="http://schemas.microsoft.com/office/powerpoint/2010/main" val="382781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209017" y="345430"/>
            <a:ext cx="472597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te desafio!!!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2D2D8A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21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03648" y="5733256"/>
            <a:ext cx="652133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Fato x Interpretação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2D2D8A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69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30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79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pic>
        <p:nvPicPr>
          <p:cNvPr id="6" name="PE2015-C09-CRIACIONISMO-0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674694"/>
            <a:ext cx="7128792" cy="534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03648" y="5733256"/>
            <a:ext cx="652133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Fato x Interpretação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2D2D8A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03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pic>
        <p:nvPicPr>
          <p:cNvPr id="2" name="PE2015-C09-CRIACIONISMO-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1052736"/>
            <a:ext cx="6264696" cy="457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8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03648" y="5733256"/>
            <a:ext cx="652133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Fato x Interpretação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2D2D8A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10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03648" y="5818038"/>
            <a:ext cx="652133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Fato x Interpretação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2D2D8A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9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50224" y="489446"/>
            <a:ext cx="632096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Criacionismo Não É: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2D2D8A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11560" y="1916832"/>
            <a:ext cx="6336704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pt-BR" sz="51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Anticientífico</a:t>
            </a:r>
          </a:p>
        </p:txBody>
      </p:sp>
    </p:spTree>
    <p:extLst>
      <p:ext uri="{BB962C8B-B14F-4D97-AF65-F5344CB8AC3E}">
        <p14:creationId xmlns:p14="http://schemas.microsoft.com/office/powerpoint/2010/main" val="145354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1" descr="01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9294" r="4732" b="9953"/>
          <a:stretch/>
        </p:blipFill>
        <p:spPr bwMode="auto">
          <a:xfrm>
            <a:off x="109910" y="188640"/>
            <a:ext cx="8873240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1579</Words>
  <Application>Microsoft Office PowerPoint</Application>
  <PresentationFormat>Apresentação na tela (4:3)</PresentationFormat>
  <Paragraphs>125</Paragraphs>
  <Slides>25</Slides>
  <Notes>25</Notes>
  <HiddenSlides>0</HiddenSlides>
  <MMClips>2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25</vt:i4>
      </vt:variant>
    </vt:vector>
  </HeadingPairs>
  <TitlesOfParts>
    <vt:vector size="34" baseType="lpstr">
      <vt:lpstr>Arial</vt:lpstr>
      <vt:lpstr>Berlin Sans FB</vt:lpstr>
      <vt:lpstr>Berlin Sans FB Demi</vt:lpstr>
      <vt:lpstr>Calibri</vt:lpstr>
      <vt:lpstr>Symbol</vt:lpstr>
      <vt:lpstr>Trebuchet MS</vt:lpstr>
      <vt:lpstr>Wingdings</vt:lpstr>
      <vt:lpstr>Design padrão</vt:lpstr>
      <vt:lpstr>4tons-preto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 Publicadora Brasileira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PE2015-C09-CRIACIONISMO</dc:title>
  <dc:subject>PASTOR DE ESCOLA</dc:subject>
  <dc:creator>Pr. MARCELO AUGUSTO DE CARVALHO; Redação</dc:creator>
  <cp:keywords>www.4tons.com</cp:keywords>
  <dc:description>COMÉRCIO PROIBIDO. USO PESSOAL</dc:description>
  <cp:lastModifiedBy>pr. marcelo carvalho</cp:lastModifiedBy>
  <cp:revision>97</cp:revision>
  <dcterms:created xsi:type="dcterms:W3CDTF">2009-03-09T17:03:08Z</dcterms:created>
  <dcterms:modified xsi:type="dcterms:W3CDTF">2015-02-18T12:48:25Z</dcterms:modified>
  <cp:category>CAPELAS 2015</cp:category>
</cp:coreProperties>
</file>