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0"/>
  </p:notesMasterIdLst>
  <p:sldIdLst>
    <p:sldId id="286" r:id="rId2"/>
    <p:sldId id="257" r:id="rId3"/>
    <p:sldId id="287" r:id="rId4"/>
    <p:sldId id="296" r:id="rId5"/>
    <p:sldId id="297" r:id="rId6"/>
    <p:sldId id="299" r:id="rId7"/>
    <p:sldId id="288" r:id="rId8"/>
    <p:sldId id="298" r:id="rId9"/>
    <p:sldId id="289" r:id="rId10"/>
    <p:sldId id="290" r:id="rId11"/>
    <p:sldId id="291" r:id="rId12"/>
    <p:sldId id="303" r:id="rId13"/>
    <p:sldId id="292" r:id="rId14"/>
    <p:sldId id="293" r:id="rId15"/>
    <p:sldId id="294" r:id="rId16"/>
    <p:sldId id="300" r:id="rId17"/>
    <p:sldId id="295" r:id="rId18"/>
    <p:sldId id="302" r:id="rId19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554" autoAdjust="0"/>
  </p:normalViewPr>
  <p:slideViewPr>
    <p:cSldViewPr>
      <p:cViewPr varScale="1">
        <p:scale>
          <a:sx n="60" d="100"/>
          <a:sy n="60" d="100"/>
        </p:scale>
        <p:origin x="-16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53622330-0107-4E82-A101-5BFEC8CA43EF}" type="datetimeFigureOut">
              <a:rPr lang="pt-BR"/>
              <a:pPr>
                <a:defRPr/>
              </a:pPr>
              <a:t>15/12/2014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dirty="0" smtClean="0"/>
              <a:t>Clique para editar os estilos do texto mestre</a:t>
            </a:r>
          </a:p>
          <a:p>
            <a:pPr lvl="1"/>
            <a:r>
              <a:rPr lang="pt-BR" noProof="0" dirty="0" smtClean="0"/>
              <a:t>Segundo nível</a:t>
            </a:r>
          </a:p>
          <a:p>
            <a:pPr lvl="2"/>
            <a:r>
              <a:rPr lang="pt-BR" noProof="0" dirty="0" smtClean="0"/>
              <a:t>Terceiro nível</a:t>
            </a:r>
          </a:p>
          <a:p>
            <a:pPr lvl="3"/>
            <a:r>
              <a:rPr lang="pt-BR" noProof="0" dirty="0" smtClean="0"/>
              <a:t>Quarto nível</a:t>
            </a:r>
          </a:p>
          <a:p>
            <a:pPr lvl="4"/>
            <a:r>
              <a:rPr lang="pt-BR" noProof="0" dirty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D148180F-0848-4954-BC71-B7F4393EDB3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665163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pt-BR" altLang="pt-BR" b="1" smtClean="0"/>
              <a:t>www.4tons.com</a:t>
            </a:r>
          </a:p>
          <a:p>
            <a:pPr algn="ctr" eaLnBrk="1" hangingPunct="1">
              <a:spcBef>
                <a:spcPct val="0"/>
              </a:spcBef>
            </a:pPr>
            <a:r>
              <a:rPr lang="pt-BR" altLang="pt-BR" b="1" smtClean="0"/>
              <a:t>Pr. Marcelo Augusto de Carvalho</a:t>
            </a:r>
          </a:p>
          <a:p>
            <a:pPr eaLnBrk="1" hangingPunct="1">
              <a:spcBef>
                <a:spcPct val="0"/>
              </a:spcBef>
            </a:pPr>
            <a:endParaRPr lang="pt-BR" altLang="pt-BR" b="1" smtClean="0"/>
          </a:p>
          <a:p>
            <a:pPr eaLnBrk="1" hangingPunct="1">
              <a:spcBef>
                <a:spcPct val="0"/>
              </a:spcBef>
            </a:pPr>
            <a:endParaRPr lang="pt-BR" altLang="pt-BR" b="1" smtClean="0"/>
          </a:p>
        </p:txBody>
      </p:sp>
      <p:sp>
        <p:nvSpPr>
          <p:cNvPr id="71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FA6261F-5899-4A62-A8D8-937F0E3A28FF}" type="slidenum">
              <a:rPr lang="pt-BR" altLang="pt-BR" smtClean="0">
                <a:latin typeface="Berlin Sans FB Demi" pitchFamily="34" charset="0"/>
              </a:rPr>
              <a:pPr eaLnBrk="1" hangingPunct="1"/>
              <a:t>1</a:t>
            </a:fld>
            <a:endParaRPr lang="pt-BR" altLang="pt-BR" smtClean="0">
              <a:latin typeface="Berlin Sans FB Dem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Mas um fenômeno acontece com todo o ser humano quando percebe que seu proceder não está certo.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Na tentativa de satisfazer os gostos, desejos e preferências e ao mesmo tempo não ser identificados como errados...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...Buscamos um caminho no Meio.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Mas acontece que este caminho no meio não existe, é fruto da nossa imaginação, mas é uma forma de aliviar nossa consciência para que ela pare de nos acusar.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102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A7E7802-C7F4-4242-AA7B-121602EA5748}" type="slidenum">
              <a:rPr lang="pt-BR" altLang="pt-BR" smtClean="0">
                <a:latin typeface="Berlin Sans FB Demi" pitchFamily="34" charset="0"/>
              </a:rPr>
              <a:pPr eaLnBrk="1" hangingPunct="1"/>
              <a:t>10</a:t>
            </a:fld>
            <a:endParaRPr lang="pt-BR" altLang="pt-BR" smtClean="0">
              <a:latin typeface="Berlin Sans FB Dem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 porque fazemos isso?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Fazemos isso porque nossas intenções são boas, fazemos isso porque nosso desejo é sincero e nossos sentimentos são verdadeiros.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102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A7E7802-C7F4-4242-AA7B-121602EA5748}" type="slidenum">
              <a:rPr lang="pt-BR" altLang="pt-BR" smtClean="0">
                <a:latin typeface="Berlin Sans FB Demi" pitchFamily="34" charset="0"/>
              </a:rPr>
              <a:pPr eaLnBrk="1" hangingPunct="1"/>
              <a:t>11</a:t>
            </a:fld>
            <a:endParaRPr lang="pt-BR" altLang="pt-BR" smtClean="0">
              <a:latin typeface="Berlin Sans FB Dem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Então um dilema se instala em nosso coração.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Como um sentimento puro e verdadeiro, como que intenções boas e atos sinceros podem ser caracterizados como errados?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Tudo bem que não seja certo, mas também não é tão errado assim!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102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A7E7802-C7F4-4242-AA7B-121602EA5748}" type="slidenum">
              <a:rPr lang="pt-BR" altLang="pt-BR" smtClean="0">
                <a:latin typeface="Berlin Sans FB Demi" pitchFamily="34" charset="0"/>
              </a:rPr>
              <a:pPr eaLnBrk="1" hangingPunct="1"/>
              <a:t>12</a:t>
            </a:fld>
            <a:endParaRPr lang="pt-BR" altLang="pt-BR" smtClean="0">
              <a:latin typeface="Berlin Sans FB Dem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Toda vez que criamos um caminho alternativo saímos de uma plataforma segura e firme e pulamos para uma plataforma flutuante cuja única base é o sentimento. E por mais sincero e verdadeiro que este sentimento possa ser, ele não muda as verdades, não transforma o errado em certo.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 quando o sentimento acaba, parece que o seu mundo se esvai pelo ralo e você se sente mais perdido ainda. Para onde correr? O que fazer? No que se apoiar?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Tenho recebido alguns na minha sala com a seguinte pergunta: Pastor e agora, o que eu faço? Muitas vezes choro junto com elas, quando me contam suas histórias. Pessoas que demoraram a perceber que nem tudo é verdade e que nem tudo é certo. Existe o errado e o falso e as consequências de escolhê-los.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102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A7E7802-C7F4-4242-AA7B-121602EA5748}" type="slidenum">
              <a:rPr lang="pt-BR" altLang="pt-BR" smtClean="0">
                <a:latin typeface="Berlin Sans FB Demi" pitchFamily="34" charset="0"/>
              </a:rPr>
              <a:pPr eaLnBrk="1" hangingPunct="1"/>
              <a:t>13</a:t>
            </a:fld>
            <a:endParaRPr lang="pt-BR" altLang="pt-BR" smtClean="0">
              <a:latin typeface="Berlin Sans FB Dem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Nem tudo o que você gosta... Nem tudo o que é legal... Nem tudo o que proporciona prazer... Nem tudo o que você faz com sinceridade... Nem tudo o que se tornou comum pela pratica da maioria... É necessariamente bom pra você, ou é certo, verdadeiro, e honesto.</a:t>
            </a:r>
          </a:p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Faço um convite, pra você questionar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Se uma aparente felicidade não está te levando para uma tristeza profunda.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Num relacionamento de namoro; nas amizades; num estilo de vida que você tem adotado; nas coisas que você tem praticado.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102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A7E7802-C7F4-4242-AA7B-121602EA5748}" type="slidenum">
              <a:rPr lang="pt-BR" altLang="pt-BR" smtClean="0">
                <a:latin typeface="Berlin Sans FB Demi" pitchFamily="34" charset="0"/>
              </a:rPr>
              <a:pPr eaLnBrk="1" hangingPunct="1"/>
              <a:t>14</a:t>
            </a:fld>
            <a:endParaRPr lang="pt-BR" altLang="pt-BR" smtClean="0">
              <a:latin typeface="Berlin Sans FB Dem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Um grande Sábio escreveu.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102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A7E7802-C7F4-4242-AA7B-121602EA5748}" type="slidenum">
              <a:rPr lang="pt-BR" altLang="pt-BR" smtClean="0">
                <a:latin typeface="Berlin Sans FB Demi" pitchFamily="34" charset="0"/>
              </a:rPr>
              <a:pPr eaLnBrk="1" hangingPunct="1"/>
              <a:t>15</a:t>
            </a:fld>
            <a:endParaRPr lang="pt-BR" altLang="pt-BR" smtClean="0">
              <a:latin typeface="Berlin Sans FB Dem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“Há um caminho que ao homem parece direito, mas seu fim é caminho de morte” Prov. 14:12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102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A7E7802-C7F4-4242-AA7B-121602EA5748}" type="slidenum">
              <a:rPr lang="pt-BR" altLang="pt-BR" smtClean="0">
                <a:latin typeface="Berlin Sans FB Demi" pitchFamily="34" charset="0"/>
              </a:rPr>
              <a:pPr eaLnBrk="1" hangingPunct="1"/>
              <a:t>16</a:t>
            </a:fld>
            <a:endParaRPr lang="pt-BR" altLang="pt-BR" smtClean="0">
              <a:latin typeface="Berlin Sans FB Dem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Há mais além do que podemos enxergar.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Questione e se posicione.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102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A7E7802-C7F4-4242-AA7B-121602EA5748}" type="slidenum">
              <a:rPr lang="pt-BR" altLang="pt-BR" smtClean="0">
                <a:latin typeface="Berlin Sans FB Demi" pitchFamily="34" charset="0"/>
              </a:rPr>
              <a:pPr eaLnBrk="1" hangingPunct="1"/>
              <a:t>17</a:t>
            </a:fld>
            <a:endParaRPr lang="pt-BR" altLang="pt-BR" smtClean="0">
              <a:latin typeface="Berlin Sans FB Dem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102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A7E7802-C7F4-4242-AA7B-121602EA5748}" type="slidenum">
              <a:rPr lang="pt-BR" altLang="pt-BR" smtClean="0">
                <a:latin typeface="Berlin Sans FB Demi" pitchFamily="34" charset="0"/>
              </a:rPr>
              <a:pPr eaLnBrk="1" hangingPunct="1"/>
              <a:t>18</a:t>
            </a:fld>
            <a:endParaRPr lang="pt-BR" altLang="pt-BR" smtClean="0">
              <a:latin typeface="Berlin Sans FB Dem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 mundo Pós-Moderno trouxe a premissa de que tudo é relativo, não existe uma verdade absoluta. Certo dia conversando com um jovem universitário, ele começa a afirmar que realmente não existe verdade absoluta, tudo é relativo. Então perguntei a ele – Você tem certeza? Ao que ele respondeu – Tenho. Neste momento eu disse a ele – tua teoria acabou de ir para o espaço.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 partir do momento em que o jovem afirmou com certeza, ele provou pra si mesmo que verdade absoluta existe. Pensei depois que poderia ter perguntado: essa verdade também é relativa?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Não estou aqui questionando se uma “verdade” está certa ou errada, mas deixando claro que ela existe.</a:t>
            </a:r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ADAD438E-6D59-4890-9BE1-A8C5CF99A6D7}" type="slidenum">
              <a:rPr lang="pt-BR" altLang="pt-BR" smtClean="0">
                <a:latin typeface="Berlin Sans FB Demi" pitchFamily="34" charset="0"/>
              </a:rPr>
              <a:pPr eaLnBrk="1" hangingPunct="1"/>
              <a:t>2</a:t>
            </a:fld>
            <a:endParaRPr lang="pt-BR" altLang="pt-BR" smtClean="0">
              <a:latin typeface="Berlin Sans FB Dem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 Relativo existe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Também não estou descartando a possibilidade do relativo para algumas situações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Ex.: Jiló é ruim! – Esta afirmação é verdadeira?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Depende do individuo que vai comer o Jiló.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Eu gosto de Jiló, mas esta afirmação também é relativa, pois eu gosto se for feito do mesmo jeito que minha mãe faz.</a:t>
            </a:r>
            <a:endParaRPr lang="pt-BR" b="1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3</a:t>
            </a:fld>
            <a:endParaRPr lang="pt-BR" altLang="pt-BR" smtClean="0">
              <a:latin typeface="Berlin Sans FB Dem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b="1" dirty="0" smtClean="0"/>
              <a:t>No entanto algumas verdades são inquestionáveis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4</a:t>
            </a:fld>
            <a:endParaRPr lang="pt-BR" altLang="pt-BR" smtClean="0">
              <a:latin typeface="Berlin Sans FB Dem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5</a:t>
            </a:fld>
            <a:endParaRPr lang="pt-BR" altLang="pt-BR" smtClean="0">
              <a:latin typeface="Berlin Sans FB Dem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E.: Veneno de Rato. Existe uma verdade absoluta em relação a ele. É uma química forte, cujo objetivo é matar.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Então fabricantes disponibilizam no mercado venenos de rato com formato de balinhas, muito similar as guloseimas, com sabor e cheiro de tutti-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frutti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. Então você que gosta de tutti-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frutti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ao chegar em casa pega o pacotinho, achando ser bala de verdade., sem perguntar nada a alguém,  coloca 3 balinhas de uma vez na boca e engole.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Sua preferencia, gosto e sinceridade podem ser relativos, você poderia não gostar e isso está tudo certo. Mas existe uma verdade que não pode ser mudada por conta da sua preferencia e sinceridade, o Veneno de Rato é composto por uma química muito forte cujo objetivo é matar, e existem grandes possibilidades de você morrer.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6</a:t>
            </a:fld>
            <a:endParaRPr lang="pt-BR" altLang="pt-BR" smtClean="0">
              <a:latin typeface="Berlin Sans FB Dem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Existem muitas afirmações sobre os mais variados assuntos e seus donos as defendem como verdade. O problema não está na variedade de afirmações, mas no fato de que algumas afirmações anulam a outra.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102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A7E7802-C7F4-4242-AA7B-121602EA5748}" type="slidenum">
              <a:rPr lang="pt-BR" altLang="pt-BR" smtClean="0">
                <a:latin typeface="Berlin Sans FB Demi" pitchFamily="34" charset="0"/>
              </a:rPr>
              <a:pPr eaLnBrk="1" hangingPunct="1"/>
              <a:t>7</a:t>
            </a:fld>
            <a:endParaRPr lang="pt-BR" altLang="pt-BR" smtClean="0">
              <a:latin typeface="Berlin Sans FB Dem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Ex.: Uma afirmação no passado dizia que a Terra era redonda; outra afirmação dizia que a Terra era plana como um disco.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Duas afirmações conflitantes entre si. Uma anula automaticamente a outra. Impossível as duas estarem certas.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8</a:t>
            </a:fld>
            <a:endParaRPr lang="pt-BR" altLang="pt-BR" smtClean="0">
              <a:latin typeface="Berlin Sans FB Dem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Em nossa vida muitas vezes vamos nos deparar com essas questões conflitantes entre si. E muitas vezes vamos conseguir identificar as afirmações como verdadeiras e corretas. E o fato de você preferir uma ou outra, não muda o certo para errado e nem o errado para o certo.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102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A7E7802-C7F4-4242-AA7B-121602EA5748}" type="slidenum">
              <a:rPr lang="pt-BR" altLang="pt-BR" smtClean="0">
                <a:latin typeface="Berlin Sans FB Demi" pitchFamily="34" charset="0"/>
              </a:rPr>
              <a:pPr eaLnBrk="1" hangingPunct="1"/>
              <a:t>9</a:t>
            </a:fld>
            <a:endParaRPr lang="pt-BR" altLang="pt-BR" smtClean="0">
              <a:latin typeface="Berlin Sans FB Dem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86058-C2F2-4F44-8916-2C166041955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5941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7D273-D057-4E54-A890-4B8D24798B6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41436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C27C8-1499-43D5-BD56-CD35531B313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284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7EA60-90EE-447F-A602-1D83630BB7A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5190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7912E-C91E-4D50-AC40-E098C5C7F03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1270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0CC49-E580-4F62-A90B-B65CB98278D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3131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95F39-CE79-4A24-81B5-AF10917C2B1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6935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173D0-0BEE-4C22-82F2-6D380A33644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9291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C85D8-8C69-4907-AE6B-D41B1D56FDA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6243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F362F-702C-40AE-A977-8C8CAB024CE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0225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14B28-1EE6-4F89-9987-F6B35AA08CB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6809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fld id="{1173C340-AB0F-40FE-AF78-1C50BEC5D12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Berlin Sans FB Dem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Berlin Sans FB Dem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Berlin Sans FB Dem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Berlin Sans FB Dem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Berlin Sans FB Dem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88032" y="4869160"/>
            <a:ext cx="8604448" cy="166199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46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Buscando o Caminho do Meio</a:t>
            </a:r>
            <a:endParaRPr lang="pt-BR" sz="4600" b="1" spc="50" dirty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pt-BR" sz="28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 – APV</a:t>
            </a:r>
          </a:p>
          <a:p>
            <a:pPr algn="r">
              <a:defRPr/>
            </a:pPr>
            <a:r>
              <a:rPr lang="pt-BR" sz="28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Pr</a:t>
            </a: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. </a:t>
            </a:r>
            <a:r>
              <a:rPr lang="pt-BR" sz="28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Fábio Moreno</a:t>
            </a:r>
            <a:endParaRPr lang="pt-BR" sz="2800" b="1" spc="50" dirty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58574" y="692696"/>
            <a:ext cx="562686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Saída Alternativa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14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94320"/>
            <a:ext cx="9676567" cy="666936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212494" y="692696"/>
            <a:ext cx="271901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Porque?</a:t>
            </a:r>
          </a:p>
        </p:txBody>
      </p:sp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4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020135" y="692696"/>
            <a:ext cx="310373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Dilema</a:t>
            </a:r>
          </a:p>
        </p:txBody>
      </p:sp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3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758317" y="692696"/>
            <a:ext cx="162736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Base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81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943192" y="692696"/>
            <a:ext cx="325762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Questione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68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56674" y="577098"/>
            <a:ext cx="763065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  <a:t>“Há um caminho que ao homem parece direito, mas seu fim é caminho de morte</a:t>
            </a:r>
            <a:r>
              <a:rPr lang="pt-BR" sz="54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  <a:t>”</a:t>
            </a:r>
          </a:p>
          <a:p>
            <a:pPr algn="ctr">
              <a:defRPr/>
            </a:pPr>
            <a:endParaRPr lang="pt-BR" sz="54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Berlin Sans FB Demi" panose="020E0802020502020306" pitchFamily="34" charset="0"/>
            </a:endParaRPr>
          </a:p>
          <a:p>
            <a:pPr algn="ctr">
              <a:defRPr/>
            </a:pPr>
            <a:r>
              <a:rPr lang="pt-BR" sz="54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  <a:t>				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49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56674" y="577098"/>
            <a:ext cx="7630651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  <a:t>“Há um caminho que ao homem parece direito, mas seu fim é caminho de morte</a:t>
            </a:r>
            <a:r>
              <a:rPr lang="pt-BR" sz="54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  <a:t>”</a:t>
            </a:r>
          </a:p>
          <a:p>
            <a:pPr algn="ctr">
              <a:defRPr/>
            </a:pPr>
            <a:endParaRPr lang="pt-BR" sz="54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Berlin Sans FB Demi" panose="020E0802020502020306" pitchFamily="34" charset="0"/>
            </a:endParaRPr>
          </a:p>
          <a:p>
            <a:pPr algn="ctr">
              <a:defRPr/>
            </a:pPr>
            <a:r>
              <a:rPr lang="pt-BR" sz="54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  <a:t>				 </a:t>
            </a:r>
            <a:r>
              <a:rPr lang="pt-BR" sz="44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  <a:t>Prov. 14:12</a:t>
            </a:r>
          </a:p>
          <a:p>
            <a:pPr algn="ctr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31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56674" y="404664"/>
            <a:ext cx="76306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  <a:t>“</a:t>
            </a:r>
            <a:r>
              <a:rPr lang="pt-BR" sz="54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  <a:t>Há mais além do podemos enxergar...”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63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pic>
        <p:nvPicPr>
          <p:cNvPr id="2" name="03 Eu Acredito_P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44624" y="3149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2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084785" y="692696"/>
            <a:ext cx="497443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Tudo é verdade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098410" y="692696"/>
            <a:ext cx="494718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Relativo existe?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70754" y="692696"/>
            <a:ext cx="800251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Verdades inquestionáveis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00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70754" y="901164"/>
            <a:ext cx="810570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Algumas afirmações são absolutamente verdadeiras, independente do gosto ou preferencia. Embora o gosto e a preferencia sejam relativos, nem tudo o que eu gosto é necessariamente bom pra mim.</a:t>
            </a:r>
          </a:p>
        </p:txBody>
      </p:sp>
    </p:spTree>
    <p:extLst>
      <p:ext uri="{BB962C8B-B14F-4D97-AF65-F5344CB8AC3E}">
        <p14:creationId xmlns:p14="http://schemas.microsoft.com/office/powerpoint/2010/main" val="30442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70754" y="5085184"/>
            <a:ext cx="81057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Veneno pra Rato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73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93193" y="692696"/>
            <a:ext cx="795762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Variedade de Afirmações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86778" y="129377"/>
            <a:ext cx="810570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	Redonda </a:t>
            </a:r>
          </a:p>
          <a:p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				x </a:t>
            </a:r>
          </a:p>
          <a:p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	</a:t>
            </a:r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				Plana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06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62156" y="231031"/>
            <a:ext cx="738054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Afirmações conflitantes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5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tons-preto">
  <a:themeElements>
    <a:clrScheme name="4tons-preto 13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tons-pret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tons-pre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4tons-preto</Template>
  <TotalTime>1010</TotalTime>
  <Words>1054</Words>
  <Application>Microsoft Office PowerPoint</Application>
  <PresentationFormat>Apresentação na tela (4:3)</PresentationFormat>
  <Paragraphs>81</Paragraphs>
  <Slides>18</Slides>
  <Notes>18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19" baseType="lpstr">
      <vt:lpstr>4tons-preto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PE2015-C22-BUSCANDO O CAMINHO DO MEIO</dc:title>
  <dc:subject>PASTOR DE ESCOLA</dc:subject>
  <dc:creator>Pr. MARCELO AUGUSTO DE CARVALHO</dc:creator>
  <cp:keywords>www.4tons.com</cp:keywords>
  <dc:description>COMÉRCIO PROIBIDO. USO PESSOAL</dc:description>
  <cp:lastModifiedBy>APV - Fabio de Sousa Moreno de Araujo</cp:lastModifiedBy>
  <cp:revision>93</cp:revision>
  <dcterms:created xsi:type="dcterms:W3CDTF">2009-09-21T13:03:02Z</dcterms:created>
  <dcterms:modified xsi:type="dcterms:W3CDTF">2014-12-15T15:39:09Z</dcterms:modified>
  <cp:category>CAPELAS 2015; CAPELAS</cp:category>
</cp:coreProperties>
</file>