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7"/>
  </p:notesMasterIdLst>
  <p:sldIdLst>
    <p:sldId id="347" r:id="rId2"/>
    <p:sldId id="388" r:id="rId3"/>
    <p:sldId id="372" r:id="rId4"/>
    <p:sldId id="374" r:id="rId5"/>
    <p:sldId id="391" r:id="rId6"/>
    <p:sldId id="390" r:id="rId7"/>
    <p:sldId id="356" r:id="rId8"/>
    <p:sldId id="348" r:id="rId9"/>
    <p:sldId id="349" r:id="rId10"/>
    <p:sldId id="360" r:id="rId11"/>
    <p:sldId id="375" r:id="rId12"/>
    <p:sldId id="389" r:id="rId13"/>
    <p:sldId id="313" r:id="rId14"/>
    <p:sldId id="376" r:id="rId15"/>
    <p:sldId id="377" r:id="rId16"/>
    <p:sldId id="378" r:id="rId17"/>
    <p:sldId id="379" r:id="rId18"/>
    <p:sldId id="380" r:id="rId19"/>
    <p:sldId id="381" r:id="rId20"/>
    <p:sldId id="382" r:id="rId21"/>
    <p:sldId id="383" r:id="rId22"/>
    <p:sldId id="384" r:id="rId23"/>
    <p:sldId id="385" r:id="rId24"/>
    <p:sldId id="386" r:id="rId25"/>
    <p:sldId id="366" r:id="rId26"/>
    <p:sldId id="362" r:id="rId27"/>
    <p:sldId id="363" r:id="rId28"/>
    <p:sldId id="367" r:id="rId29"/>
    <p:sldId id="365" r:id="rId30"/>
    <p:sldId id="364" r:id="rId31"/>
    <p:sldId id="361" r:id="rId32"/>
    <p:sldId id="369" r:id="rId33"/>
    <p:sldId id="371" r:id="rId34"/>
    <p:sldId id="387" r:id="rId35"/>
    <p:sldId id="370" r:id="rId36"/>
  </p:sldIdLst>
  <p:sldSz cx="9144000" cy="6858000" type="screen4x3"/>
  <p:notesSz cx="6858000" cy="9144000"/>
  <p:defaultTextStyle>
    <a:defPPr>
      <a:defRPr lang="pt-BR"/>
    </a:defPPr>
    <a:lvl1pPr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F33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1" autoAdjust="0"/>
    <p:restoredTop sz="82554" autoAdjust="0"/>
  </p:normalViewPr>
  <p:slideViewPr>
    <p:cSldViewPr>
      <p:cViewPr varScale="1">
        <p:scale>
          <a:sx n="61" d="100"/>
          <a:sy n="61" d="100"/>
        </p:scale>
        <p:origin x="1650"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Berlin Sans FB Demi" pitchFamily="34" charset="0"/>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Berlin Sans FB Demi" pitchFamily="34" charset="0"/>
              </a:defRPr>
            </a:lvl1pPr>
          </a:lstStyle>
          <a:p>
            <a:pPr>
              <a:defRPr/>
            </a:pPr>
            <a:fld id="{1B3FCCC9-73DE-4240-9640-AF4255D2E709}" type="datetimeFigureOut">
              <a:rPr lang="pt-BR"/>
              <a:pPr>
                <a:defRPr/>
              </a:pPr>
              <a:t>18/02/2015</a:t>
            </a:fld>
            <a:endParaRPr lang="pt-BR" dirty="0"/>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dirty="0" smtClean="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dirty="0" smtClean="0"/>
              <a:t>Clique para editar os estilos do texto mestre</a:t>
            </a:r>
          </a:p>
          <a:p>
            <a:pPr lvl="1"/>
            <a:r>
              <a:rPr lang="pt-BR" noProof="0" dirty="0" smtClean="0"/>
              <a:t>Segundo nível</a:t>
            </a:r>
          </a:p>
          <a:p>
            <a:pPr lvl="2"/>
            <a:r>
              <a:rPr lang="pt-BR" noProof="0" dirty="0" smtClean="0"/>
              <a:t>Terceiro nível</a:t>
            </a:r>
          </a:p>
          <a:p>
            <a:pPr lvl="3"/>
            <a:r>
              <a:rPr lang="pt-BR" noProof="0" dirty="0" smtClean="0"/>
              <a:t>Quarto nível</a:t>
            </a:r>
          </a:p>
          <a:p>
            <a:pPr lvl="4"/>
            <a:r>
              <a:rPr lang="pt-BR" noProof="0" dirty="0" smtClean="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Berlin Sans FB Demi" pitchFamily="34" charset="0"/>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Berlin Sans FB Demi" panose="020E0802020502020306" pitchFamily="34" charset="0"/>
              </a:defRPr>
            </a:lvl1pPr>
          </a:lstStyle>
          <a:p>
            <a:pPr>
              <a:defRPr/>
            </a:pPr>
            <a:fld id="{6F8E7FDA-5B50-4E97-95DC-EF98804A722E}" type="slidenum">
              <a:rPr lang="pt-BR"/>
              <a:pPr>
                <a:defRPr/>
              </a:pPr>
              <a:t>‹nº›</a:t>
            </a:fld>
            <a:endParaRPr lang="pt-BR"/>
          </a:p>
        </p:txBody>
      </p:sp>
    </p:spTree>
    <p:extLst>
      <p:ext uri="{BB962C8B-B14F-4D97-AF65-F5344CB8AC3E}">
        <p14:creationId xmlns:p14="http://schemas.microsoft.com/office/powerpoint/2010/main" val="16899022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erlin Sans FB Dem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pt-BR" altLang="pt-BR" b="1" dirty="0" smtClean="0">
                <a:solidFill>
                  <a:srgbClr val="FF0000"/>
                </a:solidFill>
                <a:latin typeface="Trebuchet MS" panose="020B0603020202020204" pitchFamily="34" charset="0"/>
              </a:rPr>
              <a:t>www.4tons.com</a:t>
            </a:r>
          </a:p>
          <a:p>
            <a:pPr algn="ctr"/>
            <a:r>
              <a:rPr lang="pt-BR" altLang="pt-BR" b="1" dirty="0" smtClean="0">
                <a:solidFill>
                  <a:srgbClr val="FF0000"/>
                </a:solidFill>
                <a:latin typeface="Trebuchet MS" panose="020B0603020202020204" pitchFamily="34" charset="0"/>
              </a:rPr>
              <a:t>Pr. Marcelo Augusto de Carvalho</a:t>
            </a:r>
            <a:endParaRPr lang="pt-BR" altLang="pt-BR" b="1" dirty="0" smtClean="0">
              <a:solidFill>
                <a:srgbClr val="FF0000"/>
              </a:solidFill>
              <a:latin typeface="Trebuchet MS" panose="020B0603020202020204" pitchFamily="34" charset="0"/>
            </a:endParaRPr>
          </a:p>
        </p:txBody>
      </p:sp>
      <p:sp>
        <p:nvSpPr>
          <p:cNvPr id="410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27960AED-880B-4FB8-8B69-29515E8402E7}" type="slidenum">
              <a:rPr lang="pt-BR" altLang="pt-BR" smtClean="0"/>
              <a:pPr>
                <a:spcBef>
                  <a:spcPct val="0"/>
                </a:spcBef>
              </a:pPr>
              <a:t>1</a:t>
            </a:fld>
            <a:endParaRPr lang="pt-BR" altLang="pt-BR" smtClean="0"/>
          </a:p>
        </p:txBody>
      </p:sp>
    </p:spTree>
    <p:extLst>
      <p:ext uri="{BB962C8B-B14F-4D97-AF65-F5344CB8AC3E}">
        <p14:creationId xmlns:p14="http://schemas.microsoft.com/office/powerpoint/2010/main" val="3927069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Espaço Reservado para Anotaçõ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defRPr/>
            </a:pPr>
            <a:endParaRPr lang="pt-BR"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sp>
        <p:nvSpPr>
          <p:cNvPr id="2355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71F92EEA-7789-4679-9F99-32C5E1EFA5B6}" type="slidenum">
              <a:rPr lang="pt-BR" altLang="pt-BR" smtClean="0"/>
              <a:pPr>
                <a:spcBef>
                  <a:spcPct val="0"/>
                </a:spcBef>
              </a:pPr>
              <a:t>11</a:t>
            </a:fld>
            <a:endParaRPr lang="pt-BR" altLang="pt-BR" smtClean="0"/>
          </a:p>
        </p:txBody>
      </p:sp>
    </p:spTree>
    <p:extLst>
      <p:ext uri="{BB962C8B-B14F-4D97-AF65-F5344CB8AC3E}">
        <p14:creationId xmlns:p14="http://schemas.microsoft.com/office/powerpoint/2010/main" val="931200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2560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D3DCA2CE-AE88-486D-893C-F624FA61887E}" type="slidenum">
              <a:rPr lang="pt-BR" altLang="pt-BR" smtClean="0"/>
              <a:pPr>
                <a:spcBef>
                  <a:spcPct val="0"/>
                </a:spcBef>
              </a:pPr>
              <a:t>12</a:t>
            </a:fld>
            <a:endParaRPr lang="pt-BR" altLang="pt-BR" smtClean="0"/>
          </a:p>
        </p:txBody>
      </p:sp>
    </p:spTree>
    <p:extLst>
      <p:ext uri="{BB962C8B-B14F-4D97-AF65-F5344CB8AC3E}">
        <p14:creationId xmlns:p14="http://schemas.microsoft.com/office/powerpoint/2010/main" val="847325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2765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F9AD90FF-276C-4B8D-BC26-A269E2C63C7D}" type="slidenum">
              <a:rPr lang="pt-BR" altLang="pt-BR" smtClean="0"/>
              <a:pPr>
                <a:spcBef>
                  <a:spcPct val="0"/>
                </a:spcBef>
              </a:pPr>
              <a:t>13</a:t>
            </a:fld>
            <a:endParaRPr lang="pt-BR" altLang="pt-BR" smtClean="0"/>
          </a:p>
        </p:txBody>
      </p:sp>
    </p:spTree>
    <p:extLst>
      <p:ext uri="{BB962C8B-B14F-4D97-AF65-F5344CB8AC3E}">
        <p14:creationId xmlns:p14="http://schemas.microsoft.com/office/powerpoint/2010/main" val="1573805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2970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B35122F2-8BF4-48C4-8E06-C3BFDE8C8577}" type="slidenum">
              <a:rPr lang="pt-BR" altLang="pt-BR" smtClean="0">
                <a:solidFill>
                  <a:srgbClr val="000000"/>
                </a:solidFill>
              </a:rPr>
              <a:pPr>
                <a:spcBef>
                  <a:spcPct val="0"/>
                </a:spcBef>
              </a:pPr>
              <a:t>14</a:t>
            </a:fld>
            <a:endParaRPr lang="pt-BR" altLang="pt-BR" smtClean="0">
              <a:solidFill>
                <a:srgbClr val="000000"/>
              </a:solidFill>
            </a:endParaRPr>
          </a:p>
        </p:txBody>
      </p:sp>
    </p:spTree>
    <p:extLst>
      <p:ext uri="{BB962C8B-B14F-4D97-AF65-F5344CB8AC3E}">
        <p14:creationId xmlns:p14="http://schemas.microsoft.com/office/powerpoint/2010/main" val="391351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3174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8625C750-8C86-4B82-A1F1-3AAAFE2DF817}" type="slidenum">
              <a:rPr lang="pt-BR" altLang="pt-BR" smtClean="0">
                <a:solidFill>
                  <a:srgbClr val="000000"/>
                </a:solidFill>
              </a:rPr>
              <a:pPr>
                <a:spcBef>
                  <a:spcPct val="0"/>
                </a:spcBef>
              </a:pPr>
              <a:t>15</a:t>
            </a:fld>
            <a:endParaRPr lang="pt-BR" altLang="pt-BR" smtClean="0">
              <a:solidFill>
                <a:srgbClr val="000000"/>
              </a:solidFill>
            </a:endParaRPr>
          </a:p>
        </p:txBody>
      </p:sp>
    </p:spTree>
    <p:extLst>
      <p:ext uri="{BB962C8B-B14F-4D97-AF65-F5344CB8AC3E}">
        <p14:creationId xmlns:p14="http://schemas.microsoft.com/office/powerpoint/2010/main" val="936242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3379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CDE1C85B-797D-4B3D-88D1-85286383116E}" type="slidenum">
              <a:rPr lang="pt-BR" altLang="pt-BR" smtClean="0">
                <a:solidFill>
                  <a:srgbClr val="000000"/>
                </a:solidFill>
              </a:rPr>
              <a:pPr>
                <a:spcBef>
                  <a:spcPct val="0"/>
                </a:spcBef>
              </a:pPr>
              <a:t>16</a:t>
            </a:fld>
            <a:endParaRPr lang="pt-BR" altLang="pt-BR" smtClean="0">
              <a:solidFill>
                <a:srgbClr val="000000"/>
              </a:solidFill>
            </a:endParaRPr>
          </a:p>
        </p:txBody>
      </p:sp>
    </p:spTree>
    <p:extLst>
      <p:ext uri="{BB962C8B-B14F-4D97-AF65-F5344CB8AC3E}">
        <p14:creationId xmlns:p14="http://schemas.microsoft.com/office/powerpoint/2010/main" val="3923854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b="1" smtClean="0"/>
          </a:p>
        </p:txBody>
      </p:sp>
      <p:sp>
        <p:nvSpPr>
          <p:cNvPr id="358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919A794D-A229-4131-B6F7-CAA03D5CFA4D}" type="slidenum">
              <a:rPr lang="pt-BR" altLang="pt-BR" smtClean="0">
                <a:solidFill>
                  <a:srgbClr val="000000"/>
                </a:solidFill>
              </a:rPr>
              <a:pPr>
                <a:spcBef>
                  <a:spcPct val="0"/>
                </a:spcBef>
              </a:pPr>
              <a:t>17</a:t>
            </a:fld>
            <a:endParaRPr lang="pt-BR" altLang="pt-BR" smtClean="0">
              <a:solidFill>
                <a:srgbClr val="000000"/>
              </a:solidFill>
            </a:endParaRPr>
          </a:p>
        </p:txBody>
      </p:sp>
    </p:spTree>
    <p:extLst>
      <p:ext uri="{BB962C8B-B14F-4D97-AF65-F5344CB8AC3E}">
        <p14:creationId xmlns:p14="http://schemas.microsoft.com/office/powerpoint/2010/main" val="3385496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b="1" smtClean="0"/>
          </a:p>
        </p:txBody>
      </p:sp>
      <p:sp>
        <p:nvSpPr>
          <p:cNvPr id="3789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13C7E54C-51C1-4C5D-9851-4A85DD7CCE8E}" type="slidenum">
              <a:rPr lang="pt-BR" altLang="pt-BR" smtClean="0">
                <a:solidFill>
                  <a:srgbClr val="000000"/>
                </a:solidFill>
              </a:rPr>
              <a:pPr>
                <a:spcBef>
                  <a:spcPct val="0"/>
                </a:spcBef>
              </a:pPr>
              <a:t>18</a:t>
            </a:fld>
            <a:endParaRPr lang="pt-BR" altLang="pt-BR" smtClean="0">
              <a:solidFill>
                <a:srgbClr val="000000"/>
              </a:solidFill>
            </a:endParaRPr>
          </a:p>
        </p:txBody>
      </p:sp>
    </p:spTree>
    <p:extLst>
      <p:ext uri="{BB962C8B-B14F-4D97-AF65-F5344CB8AC3E}">
        <p14:creationId xmlns:p14="http://schemas.microsoft.com/office/powerpoint/2010/main" val="2515456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b="1" smtClean="0"/>
          </a:p>
        </p:txBody>
      </p:sp>
      <p:sp>
        <p:nvSpPr>
          <p:cNvPr id="3994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5378F0EF-BFD5-47BE-80CF-95570191FC46}" type="slidenum">
              <a:rPr lang="pt-BR" altLang="pt-BR" smtClean="0">
                <a:solidFill>
                  <a:srgbClr val="000000"/>
                </a:solidFill>
              </a:rPr>
              <a:pPr>
                <a:spcBef>
                  <a:spcPct val="0"/>
                </a:spcBef>
              </a:pPr>
              <a:t>19</a:t>
            </a:fld>
            <a:endParaRPr lang="pt-BR" altLang="pt-BR" smtClean="0">
              <a:solidFill>
                <a:srgbClr val="000000"/>
              </a:solidFill>
            </a:endParaRPr>
          </a:p>
        </p:txBody>
      </p:sp>
    </p:spTree>
    <p:extLst>
      <p:ext uri="{BB962C8B-B14F-4D97-AF65-F5344CB8AC3E}">
        <p14:creationId xmlns:p14="http://schemas.microsoft.com/office/powerpoint/2010/main" val="4181805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b="1" smtClean="0"/>
          </a:p>
          <a:p>
            <a:pPr eaLnBrk="1" hangingPunct="1">
              <a:spcBef>
                <a:spcPct val="0"/>
              </a:spcBef>
            </a:pPr>
            <a:endParaRPr lang="pt-BR" altLang="pt-BR" b="1" smtClean="0"/>
          </a:p>
        </p:txBody>
      </p:sp>
      <p:sp>
        <p:nvSpPr>
          <p:cNvPr id="4198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E5008C07-31EE-4195-A299-DA6098AD2CE5}" type="slidenum">
              <a:rPr lang="pt-BR" altLang="pt-BR" smtClean="0">
                <a:solidFill>
                  <a:srgbClr val="000000"/>
                </a:solidFill>
              </a:rPr>
              <a:pPr>
                <a:spcBef>
                  <a:spcPct val="0"/>
                </a:spcBef>
              </a:pPr>
              <a:t>20</a:t>
            </a:fld>
            <a:endParaRPr lang="pt-BR" altLang="pt-BR" smtClean="0">
              <a:solidFill>
                <a:srgbClr val="000000"/>
              </a:solidFill>
            </a:endParaRPr>
          </a:p>
        </p:txBody>
      </p:sp>
    </p:spTree>
    <p:extLst>
      <p:ext uri="{BB962C8B-B14F-4D97-AF65-F5344CB8AC3E}">
        <p14:creationId xmlns:p14="http://schemas.microsoft.com/office/powerpoint/2010/main" val="523747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614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1E855608-5FD8-49D6-BBE5-C2EDCD099BB4}" type="slidenum">
              <a:rPr lang="pt-BR" altLang="pt-BR" smtClean="0"/>
              <a:pPr>
                <a:spcBef>
                  <a:spcPct val="0"/>
                </a:spcBef>
              </a:pPr>
              <a:t>2</a:t>
            </a:fld>
            <a:endParaRPr lang="pt-BR" altLang="pt-BR" smtClean="0"/>
          </a:p>
        </p:txBody>
      </p:sp>
    </p:spTree>
    <p:extLst>
      <p:ext uri="{BB962C8B-B14F-4D97-AF65-F5344CB8AC3E}">
        <p14:creationId xmlns:p14="http://schemas.microsoft.com/office/powerpoint/2010/main" val="1214527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b="1" smtClean="0"/>
          </a:p>
        </p:txBody>
      </p:sp>
      <p:sp>
        <p:nvSpPr>
          <p:cNvPr id="4403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C94A9A85-08D5-48AA-A835-345ADA72D3F1}" type="slidenum">
              <a:rPr lang="pt-BR" altLang="pt-BR" smtClean="0">
                <a:solidFill>
                  <a:srgbClr val="000000"/>
                </a:solidFill>
              </a:rPr>
              <a:pPr>
                <a:spcBef>
                  <a:spcPct val="0"/>
                </a:spcBef>
              </a:pPr>
              <a:t>21</a:t>
            </a:fld>
            <a:endParaRPr lang="pt-BR" altLang="pt-BR" smtClean="0">
              <a:solidFill>
                <a:srgbClr val="000000"/>
              </a:solidFill>
            </a:endParaRPr>
          </a:p>
        </p:txBody>
      </p:sp>
    </p:spTree>
    <p:extLst>
      <p:ext uri="{BB962C8B-B14F-4D97-AF65-F5344CB8AC3E}">
        <p14:creationId xmlns:p14="http://schemas.microsoft.com/office/powerpoint/2010/main" val="1838053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4608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34DBCC7D-2364-428E-B3F5-BEB248B16CC8}" type="slidenum">
              <a:rPr lang="pt-BR" altLang="pt-BR" smtClean="0">
                <a:solidFill>
                  <a:srgbClr val="000000"/>
                </a:solidFill>
              </a:rPr>
              <a:pPr>
                <a:spcBef>
                  <a:spcPct val="0"/>
                </a:spcBef>
              </a:pPr>
              <a:t>22</a:t>
            </a:fld>
            <a:endParaRPr lang="pt-BR" altLang="pt-BR" smtClean="0">
              <a:solidFill>
                <a:srgbClr val="000000"/>
              </a:solidFill>
            </a:endParaRPr>
          </a:p>
        </p:txBody>
      </p:sp>
    </p:spTree>
    <p:extLst>
      <p:ext uri="{BB962C8B-B14F-4D97-AF65-F5344CB8AC3E}">
        <p14:creationId xmlns:p14="http://schemas.microsoft.com/office/powerpoint/2010/main" val="2720170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4813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71DE861D-F2DE-42CE-ADCB-75EC4D01441C}" type="slidenum">
              <a:rPr lang="pt-BR" altLang="pt-BR" smtClean="0">
                <a:solidFill>
                  <a:srgbClr val="000000"/>
                </a:solidFill>
              </a:rPr>
              <a:pPr>
                <a:spcBef>
                  <a:spcPct val="0"/>
                </a:spcBef>
              </a:pPr>
              <a:t>23</a:t>
            </a:fld>
            <a:endParaRPr lang="pt-BR" altLang="pt-BR" smtClean="0">
              <a:solidFill>
                <a:srgbClr val="000000"/>
              </a:solidFill>
            </a:endParaRPr>
          </a:p>
        </p:txBody>
      </p:sp>
    </p:spTree>
    <p:extLst>
      <p:ext uri="{BB962C8B-B14F-4D97-AF65-F5344CB8AC3E}">
        <p14:creationId xmlns:p14="http://schemas.microsoft.com/office/powerpoint/2010/main" val="3740147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5018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E2D1EA32-5BEA-405B-AE81-182843AEFB84}" type="slidenum">
              <a:rPr lang="pt-BR" altLang="pt-BR" smtClean="0">
                <a:solidFill>
                  <a:srgbClr val="000000"/>
                </a:solidFill>
              </a:rPr>
              <a:pPr>
                <a:spcBef>
                  <a:spcPct val="0"/>
                </a:spcBef>
              </a:pPr>
              <a:t>24</a:t>
            </a:fld>
            <a:endParaRPr lang="pt-BR" altLang="pt-BR" smtClean="0">
              <a:solidFill>
                <a:srgbClr val="000000"/>
              </a:solidFill>
            </a:endParaRPr>
          </a:p>
        </p:txBody>
      </p:sp>
    </p:spTree>
    <p:extLst>
      <p:ext uri="{BB962C8B-B14F-4D97-AF65-F5344CB8AC3E}">
        <p14:creationId xmlns:p14="http://schemas.microsoft.com/office/powerpoint/2010/main" val="720551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smtClean="0"/>
              <a:t>O que a Bíblia fala sobre integridade?</a:t>
            </a:r>
          </a:p>
          <a:p>
            <a:r>
              <a:rPr lang="pt-BR" altLang="pt-BR" smtClean="0"/>
              <a:t>Quando falamos de princípios fica completamente impossível não mencionarmos a Bíblia, ela o manual de fabricação de toda criatura, princípios éticos e morais.</a:t>
            </a:r>
            <a:endParaRPr lang="pt-BR" altLang="pt-BR" b="1" smtClean="0"/>
          </a:p>
        </p:txBody>
      </p:sp>
      <p:sp>
        <p:nvSpPr>
          <p:cNvPr id="5222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814DF076-2D1B-4E78-81A1-3457C4E3356B}" type="slidenum">
              <a:rPr lang="pt-BR" altLang="pt-BR" smtClean="0"/>
              <a:pPr>
                <a:spcBef>
                  <a:spcPct val="0"/>
                </a:spcBef>
              </a:pPr>
              <a:t>25</a:t>
            </a:fld>
            <a:endParaRPr lang="pt-BR" altLang="pt-BR" smtClean="0"/>
          </a:p>
        </p:txBody>
      </p:sp>
    </p:spTree>
    <p:extLst>
      <p:ext uri="{BB962C8B-B14F-4D97-AF65-F5344CB8AC3E}">
        <p14:creationId xmlns:p14="http://schemas.microsoft.com/office/powerpoint/2010/main" val="3677355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smtClean="0"/>
              <a:t>Esta é uma questão de vida ou morte, expressando o desejo de todo ser humano na face da terra. Quem  Senhor habitará em Teu santuário?</a:t>
            </a:r>
          </a:p>
          <a:p>
            <a:r>
              <a:rPr lang="pt-BR" altLang="pt-BR" smtClean="0"/>
              <a:t/>
            </a:r>
            <a:br>
              <a:rPr lang="pt-BR" altLang="pt-BR" smtClean="0"/>
            </a:br>
            <a:r>
              <a:rPr lang="pt-BR" altLang="pt-BR" smtClean="0"/>
              <a:t/>
            </a:r>
            <a:br>
              <a:rPr lang="pt-BR" altLang="pt-BR" smtClean="0"/>
            </a:br>
            <a:endParaRPr lang="pt-BR" altLang="pt-BR" b="1" smtClean="0"/>
          </a:p>
        </p:txBody>
      </p:sp>
      <p:sp>
        <p:nvSpPr>
          <p:cNvPr id="542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FF83EF17-899F-464F-AEC3-87D6E2AE8E07}" type="slidenum">
              <a:rPr lang="pt-BR" altLang="pt-BR" smtClean="0"/>
              <a:pPr>
                <a:spcBef>
                  <a:spcPct val="0"/>
                </a:spcBef>
              </a:pPr>
              <a:t>26</a:t>
            </a:fld>
            <a:endParaRPr lang="pt-BR" altLang="pt-BR" smtClean="0"/>
          </a:p>
        </p:txBody>
      </p:sp>
    </p:spTree>
    <p:extLst>
      <p:ext uri="{BB962C8B-B14F-4D97-AF65-F5344CB8AC3E}">
        <p14:creationId xmlns:p14="http://schemas.microsoft.com/office/powerpoint/2010/main" val="2469216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b="1" smtClean="0"/>
              <a:t> A resposta é clara, o que vive com integridade, e não simplesmente o que fala que é integro.</a:t>
            </a:r>
            <a:r>
              <a:rPr lang="pt-BR" altLang="pt-BR" smtClean="0"/>
              <a:t/>
            </a:r>
            <a:br>
              <a:rPr lang="pt-BR" altLang="pt-BR" smtClean="0"/>
            </a:br>
            <a:r>
              <a:rPr lang="pt-BR" altLang="pt-BR" smtClean="0"/>
              <a:t/>
            </a:r>
            <a:br>
              <a:rPr lang="pt-BR" altLang="pt-BR" smtClean="0"/>
            </a:br>
            <a:endParaRPr lang="pt-BR" altLang="pt-BR" b="1" smtClean="0"/>
          </a:p>
        </p:txBody>
      </p:sp>
      <p:sp>
        <p:nvSpPr>
          <p:cNvPr id="5632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AFDE22C2-B655-43AC-AA44-F0BF9A57DAFF}" type="slidenum">
              <a:rPr lang="pt-BR" altLang="pt-BR" smtClean="0"/>
              <a:pPr>
                <a:spcBef>
                  <a:spcPct val="0"/>
                </a:spcBef>
              </a:pPr>
              <a:t>27</a:t>
            </a:fld>
            <a:endParaRPr lang="pt-BR" altLang="pt-BR" smtClean="0"/>
          </a:p>
        </p:txBody>
      </p:sp>
    </p:spTree>
    <p:extLst>
      <p:ext uri="{BB962C8B-B14F-4D97-AF65-F5344CB8AC3E}">
        <p14:creationId xmlns:p14="http://schemas.microsoft.com/office/powerpoint/2010/main" val="1661227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smtClean="0"/>
              <a:t>e integridade é harmonia com Deus, justiça é harmonia com o próximo. Ser íntegro é cumprir os 4 mandamentos referentes a Deus. Ser justo é cumprir os 6 mandamentos referentes ao próximo. Portanto, nestas duas palavras, integridade e justiça, temos resumida toda a Lei dos 10 Mandamentos. Todas as outras virtudes estão baseadas nestas duas e partem delas. O cidadão do Céu é íntegro, e, portanto, ele será justo em todas as suas transações, e em todos os seus relacionamentos, ele será justo com o seu vizinho, até mesmo quando este lhe for injusto.</a:t>
            </a:r>
          </a:p>
          <a:p>
            <a:r>
              <a:rPr lang="pt-BR" altLang="pt-BR" smtClean="0"/>
              <a:t> </a:t>
            </a:r>
          </a:p>
          <a:p>
            <a:pPr algn="just"/>
            <a:endParaRPr lang="pt-BR" altLang="pt-BR" b="1" smtClean="0"/>
          </a:p>
        </p:txBody>
      </p:sp>
      <p:sp>
        <p:nvSpPr>
          <p:cNvPr id="583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4FC2FFB8-A101-4811-8A34-98090BDA2268}" type="slidenum">
              <a:rPr lang="pt-BR" altLang="pt-BR" smtClean="0"/>
              <a:pPr>
                <a:spcBef>
                  <a:spcPct val="0"/>
                </a:spcBef>
              </a:pPr>
              <a:t>28</a:t>
            </a:fld>
            <a:endParaRPr lang="pt-BR" altLang="pt-BR" smtClean="0"/>
          </a:p>
        </p:txBody>
      </p:sp>
    </p:spTree>
    <p:extLst>
      <p:ext uri="{BB962C8B-B14F-4D97-AF65-F5344CB8AC3E}">
        <p14:creationId xmlns:p14="http://schemas.microsoft.com/office/powerpoint/2010/main" val="1177789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smtClean="0"/>
              <a:t>Ele gosta tanto da verdade que não mente nem por brincadeira!</a:t>
            </a:r>
          </a:p>
          <a:p>
            <a:r>
              <a:rPr lang="pt-BR" altLang="pt-BR" smtClean="0"/>
              <a:t> </a:t>
            </a:r>
          </a:p>
          <a:p>
            <a:r>
              <a:rPr lang="pt-BR" altLang="pt-BR" smtClean="0"/>
              <a:t>Hoje vivemos em um mundo de mentiras. Estamos cheios de mentiras por todos os lados. Mentem as propagandas, os filmes de Hollywood, mentem as novelas, mentem revistas e noticiários. Mentem promotores e juízes, mentem os réus e seus advogados. Mentem os patrões e os empregados uns aos outros. Esta é a vida dos cidadãos deste mundo: enganando e sendo enganados.</a:t>
            </a:r>
          </a:p>
          <a:p>
            <a:r>
              <a:rPr lang="pt-BR" altLang="pt-BR" smtClean="0"/>
              <a:t> </a:t>
            </a:r>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4630EA34-B0E2-4360-875F-860BE5058A95}" type="slidenum">
              <a:rPr lang="pt-BR" altLang="pt-BR" smtClean="0"/>
              <a:pPr>
                <a:spcBef>
                  <a:spcPct val="0"/>
                </a:spcBef>
              </a:pPr>
              <a:t>29</a:t>
            </a:fld>
            <a:endParaRPr lang="pt-BR" altLang="pt-BR" smtClean="0"/>
          </a:p>
        </p:txBody>
      </p:sp>
    </p:spTree>
    <p:extLst>
      <p:ext uri="{BB962C8B-B14F-4D97-AF65-F5344CB8AC3E}">
        <p14:creationId xmlns:p14="http://schemas.microsoft.com/office/powerpoint/2010/main" val="3099521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smtClean="0"/>
              <a:t>Mas assim não age um cidadão do Céu. Ele tem um coração bondoso e pergunta antes de tirar conclusões precipitadas. Ele investiga as coisas sobre o que fala, a fim de poder exercer a benevolência mesmo com a língua e ninguém precisa se proteger de tal pessoa benevolente. Ele é amorável e tem muita consideração para com a reputação dos outros. É um verdadeiro candidato para entrar no Céu, onde não existe a maldade dos nossos dias.</a:t>
            </a:r>
            <a:endParaRPr lang="pt-BR" altLang="pt-BR" b="1" smtClean="0"/>
          </a:p>
        </p:txBody>
      </p:sp>
      <p:sp>
        <p:nvSpPr>
          <p:cNvPr id="6246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575DF3C2-8763-4A87-B46B-06C1FA223F9A}" type="slidenum">
              <a:rPr lang="pt-BR" altLang="pt-BR" smtClean="0"/>
              <a:pPr>
                <a:spcBef>
                  <a:spcPct val="0"/>
                </a:spcBef>
              </a:pPr>
              <a:t>30</a:t>
            </a:fld>
            <a:endParaRPr lang="pt-BR" altLang="pt-BR" smtClean="0"/>
          </a:p>
        </p:txBody>
      </p:sp>
    </p:spTree>
    <p:extLst>
      <p:ext uri="{BB962C8B-B14F-4D97-AF65-F5344CB8AC3E}">
        <p14:creationId xmlns:p14="http://schemas.microsoft.com/office/powerpoint/2010/main" val="2946753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819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E45F7461-D9E1-4BB7-B7D0-DFCFE8EA8559}" type="slidenum">
              <a:rPr lang="pt-BR" altLang="pt-BR" smtClean="0"/>
              <a:pPr>
                <a:spcBef>
                  <a:spcPct val="0"/>
                </a:spcBef>
              </a:pPr>
              <a:t>3</a:t>
            </a:fld>
            <a:endParaRPr lang="pt-BR" altLang="pt-BR" smtClean="0"/>
          </a:p>
        </p:txBody>
      </p:sp>
    </p:spTree>
    <p:extLst>
      <p:ext uri="{BB962C8B-B14F-4D97-AF65-F5344CB8AC3E}">
        <p14:creationId xmlns:p14="http://schemas.microsoft.com/office/powerpoint/2010/main" val="2106811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smtClean="0"/>
              <a:t>Ton Beaven, vice presidente do Kettering Medical Center, escreveu: “Eu cresci numa comunidade rural da parte superior do estado de Nova Iorque. Meu avô era fazendeiro. Havia poucos contratos escritos. Negócios eram fechados apenas com um aperto de mão. ‘A palavra de um homem era seu fiador,’ costumava dizer meu avô. Se uma pessoa concordou em fazer algo, ela o fará, pouco importam as conse­quências.”</a:t>
            </a:r>
          </a:p>
        </p:txBody>
      </p:sp>
      <p:sp>
        <p:nvSpPr>
          <p:cNvPr id="6451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6354A807-CFEC-4D9F-A0CC-95B76142B98C}" type="slidenum">
              <a:rPr lang="pt-BR" altLang="pt-BR" smtClean="0"/>
              <a:pPr>
                <a:spcBef>
                  <a:spcPct val="0"/>
                </a:spcBef>
              </a:pPr>
              <a:t>31</a:t>
            </a:fld>
            <a:endParaRPr lang="pt-BR" altLang="pt-BR" smtClean="0"/>
          </a:p>
        </p:txBody>
      </p:sp>
    </p:spTree>
    <p:extLst>
      <p:ext uri="{BB962C8B-B14F-4D97-AF65-F5344CB8AC3E}">
        <p14:creationId xmlns:p14="http://schemas.microsoft.com/office/powerpoint/2010/main" val="3943451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smtClean="0"/>
              <a:t>Honestidade é a virtude de um homem íntegro, porque a integridade é a mãe da honestidade, é a raiz de todas as virtudes. Mas, infelizmente, são raros os homens honestos. Vemos na política, no comércio, na alfândega, e algumas vezes na igreja, e em todos os lugares o império da corrupção.</a:t>
            </a:r>
          </a:p>
          <a:p>
            <a:r>
              <a:rPr lang="pt-BR" altLang="pt-BR" smtClean="0"/>
              <a:t> </a:t>
            </a:r>
          </a:p>
          <a:p>
            <a:r>
              <a:rPr lang="pt-BR" altLang="pt-BR" smtClean="0"/>
              <a:t>O texto não diz que esse homem justo e íntegro não empresta o seu dinheiro. Diz que ele não empresta com “usura”. Usura é juro excessivo, lucro exagerado, avareza, mesquinhez, ganância. Se um amigo vier lhe pedir algum dinheiro emprestado porque está em dificuldades financeiras, ou porque perdeu alguns bens e precisa reavê-los, ou porque foi roubado, o cristão não se aproveita dessas circunstâncias para exigir juros altos acima do estipulado pelo senso mais honesto, ou por um percentual justo, combinado antecipadamente. Ele não aproveita as oportunidades para roubar do seu semelhante.</a:t>
            </a:r>
          </a:p>
          <a:p>
            <a:r>
              <a:rPr lang="pt-BR" altLang="pt-BR" smtClean="0"/>
              <a:t> </a:t>
            </a:r>
          </a:p>
          <a:p>
            <a:r>
              <a:rPr lang="pt-BR" altLang="pt-BR" smtClean="0"/>
              <a:t>Ele também não aceita suborno contra uma pessoa inocente. Imagine um homem pobre e simples que está sendo julgado. Ele tem poucos argumentos para provar a sua inocência, mas todos sabem que ele não é culpado. </a:t>
            </a:r>
          </a:p>
        </p:txBody>
      </p:sp>
      <p:sp>
        <p:nvSpPr>
          <p:cNvPr id="6656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1663C26A-921D-4D58-A892-9CAAE603DEE1}" type="slidenum">
              <a:rPr lang="pt-BR" altLang="pt-BR" smtClean="0"/>
              <a:pPr>
                <a:spcBef>
                  <a:spcPct val="0"/>
                </a:spcBef>
              </a:pPr>
              <a:t>32</a:t>
            </a:fld>
            <a:endParaRPr lang="pt-BR" altLang="pt-BR" smtClean="0"/>
          </a:p>
        </p:txBody>
      </p:sp>
    </p:spTree>
    <p:extLst>
      <p:ext uri="{BB962C8B-B14F-4D97-AF65-F5344CB8AC3E}">
        <p14:creationId xmlns:p14="http://schemas.microsoft.com/office/powerpoint/2010/main" val="1398533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smtClean="0"/>
              <a:t>Aqui temos a promessa de Deus para todos os que seguem os passos de Jesus Cristo e estão se preparando para entrar no Céu e habitar no monte Sião, junto a Deus e os santos anjos.</a:t>
            </a:r>
          </a:p>
          <a:p>
            <a:r>
              <a:rPr lang="pt-BR" altLang="pt-BR" smtClean="0"/>
              <a:t> </a:t>
            </a:r>
          </a:p>
          <a:p>
            <a:r>
              <a:rPr lang="pt-BR" altLang="pt-BR" smtClean="0"/>
              <a:t>Estamos no limiar da eternidade, e muitos vivem em uma falsa segurança. Somente os que são íntegros poderão entrar nos portais das mansões celestes. Temos nós buscado a Deus a fim de que esse caráter possa ser visto em nós? Se nós buscarmos sinceramente a Jesus Cristo, Ele nos dará o Seu Espírito abundantemente, a fim de transformar a nossa vida, perdoando os nossos pecados e nos levando à integridade e perfeição. Desse modo, jamais seremos abalados, “ainda que a terra se transtorne e os montes se abalem no seio dos mares”. (Sl 46:2).</a:t>
            </a:r>
          </a:p>
          <a:p>
            <a:r>
              <a:rPr lang="pt-BR" altLang="pt-BR" smtClean="0"/>
              <a:t> </a:t>
            </a:r>
          </a:p>
          <a:p>
            <a:r>
              <a:rPr lang="pt-BR" altLang="pt-BR" smtClean="0"/>
              <a:t> </a:t>
            </a:r>
          </a:p>
          <a:p>
            <a:r>
              <a:rPr lang="pt-BR" altLang="pt-BR" smtClean="0"/>
              <a:t> </a:t>
            </a:r>
          </a:p>
        </p:txBody>
      </p:sp>
      <p:sp>
        <p:nvSpPr>
          <p:cNvPr id="6861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05C322D2-AE1D-41CC-89F5-D744BF928FD9}" type="slidenum">
              <a:rPr lang="pt-BR" altLang="pt-BR" smtClean="0"/>
              <a:pPr>
                <a:spcBef>
                  <a:spcPct val="0"/>
                </a:spcBef>
              </a:pPr>
              <a:t>33</a:t>
            </a:fld>
            <a:endParaRPr lang="pt-BR" altLang="pt-BR" smtClean="0"/>
          </a:p>
        </p:txBody>
      </p:sp>
    </p:spTree>
    <p:extLst>
      <p:ext uri="{BB962C8B-B14F-4D97-AF65-F5344CB8AC3E}">
        <p14:creationId xmlns:p14="http://schemas.microsoft.com/office/powerpoint/2010/main" val="2188817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smtClean="0"/>
              <a:t>Honestidade é a virtude de um homem íntegro, porque a integridade é a mãe da honestidade, é a raiz de todas as virtudes. Mas, infelizmente, são raros os homens honestos. Vemos na política, no comércio, na alfândega, e algumas vezes na igreja, e em todos os lugares o império da corrupção.</a:t>
            </a:r>
          </a:p>
          <a:p>
            <a:r>
              <a:rPr lang="pt-BR" altLang="pt-BR" smtClean="0"/>
              <a:t> </a:t>
            </a:r>
          </a:p>
          <a:p>
            <a:r>
              <a:rPr lang="pt-BR" altLang="pt-BR" smtClean="0"/>
              <a:t>O texto não diz que esse homem justo e íntegro não empresta o seu dinheiro. Diz que ele não empresta com “usura”. Usura é juro excessivo, lucro exagerado, avareza, mesquinhez, ganância. Se um amigo vier lhe pedir algum dinheiro emprestado porque está em dificuldades financeiras, ou porque perdeu alguns bens e precisa reavê-los, ou porque foi roubado, o cristão não se aproveita dessas circunstâncias para exigir juros altos acima do estipulado pelo senso mais honesto, ou por um percentual justo, combinado antecipadamente. Ele não aproveita as oportunidades para roubar do seu semelhante.</a:t>
            </a:r>
          </a:p>
          <a:p>
            <a:r>
              <a:rPr lang="pt-BR" altLang="pt-BR" smtClean="0"/>
              <a:t> </a:t>
            </a:r>
          </a:p>
          <a:p>
            <a:r>
              <a:rPr lang="pt-BR" altLang="pt-BR" smtClean="0"/>
              <a:t>Ele também não aceita suborno contra uma pessoa inocente. Imagine um homem pobre e simples que está sendo julgado. Ele tem poucos argumentos para provar a sua inocência, mas todos sabem que ele não é culpado. </a:t>
            </a:r>
          </a:p>
        </p:txBody>
      </p:sp>
      <p:sp>
        <p:nvSpPr>
          <p:cNvPr id="7066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8FBE3201-115F-4287-BBD2-5843D99BA7AB}" type="slidenum">
              <a:rPr lang="pt-BR" altLang="pt-BR" smtClean="0"/>
              <a:pPr>
                <a:spcBef>
                  <a:spcPct val="0"/>
                </a:spcBef>
              </a:pPr>
              <a:t>34</a:t>
            </a:fld>
            <a:endParaRPr lang="pt-BR" altLang="pt-BR" smtClean="0"/>
          </a:p>
        </p:txBody>
      </p:sp>
    </p:spTree>
    <p:extLst>
      <p:ext uri="{BB962C8B-B14F-4D97-AF65-F5344CB8AC3E}">
        <p14:creationId xmlns:p14="http://schemas.microsoft.com/office/powerpoint/2010/main" val="3645775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smtClean="0"/>
              <a:t>Honestidade é a virtude de um homem íntegro, porque a integridade é a mãe da honestidade, é a raiz de todas as virtudes. Mas, infelizmente, são raros os homens honestos. Vemos na política, no comércio, na alfândega, e algumas vezes na igreja, e em todos os lugares o império da corrupção.</a:t>
            </a:r>
          </a:p>
          <a:p>
            <a:r>
              <a:rPr lang="pt-BR" altLang="pt-BR" smtClean="0"/>
              <a:t> </a:t>
            </a:r>
          </a:p>
          <a:p>
            <a:r>
              <a:rPr lang="pt-BR" altLang="pt-BR" smtClean="0"/>
              <a:t>O texto não diz que esse homem justo e íntegro não empresta o seu dinheiro. Diz que ele não empresta com “usura”. Usura é juro excessivo, lucro exagerado, avareza, mesquinhez, ganância. Se um amigo vier lhe pedir algum dinheiro emprestado porque está em dificuldades financeiras, ou porque perdeu alguns bens e precisa reavê-los, ou porque foi roubado, o cristão não se aproveita dessas circunstâncias para exigir juros altos acima do estipulado pelo senso mais honesto, ou por um percentual justo, combinado antecipadamente. Ele não aproveita as oportunidades para roubar do seu semelhante.</a:t>
            </a:r>
          </a:p>
          <a:p>
            <a:r>
              <a:rPr lang="pt-BR" altLang="pt-BR" smtClean="0"/>
              <a:t> </a:t>
            </a:r>
          </a:p>
          <a:p>
            <a:r>
              <a:rPr lang="pt-BR" altLang="pt-BR" smtClean="0"/>
              <a:t>Ele também não aceita suborno contra uma pessoa inocente. Imagine um homem pobre e simples que está sendo julgado. Ele tem poucos argumentos para provar a sua inocência, mas todos sabem que ele não é culpado. </a:t>
            </a:r>
          </a:p>
        </p:txBody>
      </p:sp>
      <p:sp>
        <p:nvSpPr>
          <p:cNvPr id="7270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67941C80-008B-4300-BCBC-C61DD6D58217}" type="slidenum">
              <a:rPr lang="pt-BR" altLang="pt-BR" smtClean="0"/>
              <a:pPr>
                <a:spcBef>
                  <a:spcPct val="0"/>
                </a:spcBef>
              </a:pPr>
              <a:t>35</a:t>
            </a:fld>
            <a:endParaRPr lang="pt-BR" altLang="pt-BR" smtClean="0"/>
          </a:p>
        </p:txBody>
      </p:sp>
    </p:spTree>
    <p:extLst>
      <p:ext uri="{BB962C8B-B14F-4D97-AF65-F5344CB8AC3E}">
        <p14:creationId xmlns:p14="http://schemas.microsoft.com/office/powerpoint/2010/main" val="3860556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102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C65AF26F-D11A-4C5B-B29E-BC009CDF27BC}" type="slidenum">
              <a:rPr lang="pt-BR" altLang="pt-BR" smtClean="0"/>
              <a:pPr>
                <a:spcBef>
                  <a:spcPct val="0"/>
                </a:spcBef>
              </a:pPr>
              <a:t>4</a:t>
            </a:fld>
            <a:endParaRPr lang="pt-BR" altLang="pt-BR" smtClean="0"/>
          </a:p>
        </p:txBody>
      </p:sp>
    </p:spTree>
    <p:extLst>
      <p:ext uri="{BB962C8B-B14F-4D97-AF65-F5344CB8AC3E}">
        <p14:creationId xmlns:p14="http://schemas.microsoft.com/office/powerpoint/2010/main" val="3044712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smtClean="0"/>
              <a:t>Vivemos um período muito triste em nosso país e mundo, onde os escândalos estão constantemente aos nossos olhos.</a:t>
            </a:r>
            <a:br>
              <a:rPr lang="pt-BR" altLang="pt-BR" smtClean="0"/>
            </a:br>
            <a:r>
              <a:rPr lang="pt-BR" altLang="pt-BR" smtClean="0"/>
              <a:t/>
            </a:r>
            <a:br>
              <a:rPr lang="pt-BR" altLang="pt-BR" smtClean="0"/>
            </a:br>
            <a:endParaRPr lang="pt-BR" altLang="pt-BR" b="1" smtClean="0"/>
          </a:p>
        </p:txBody>
      </p:sp>
      <p:sp>
        <p:nvSpPr>
          <p:cNvPr id="1331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9DD75608-CDDD-4D3E-B037-5F524DFA8C78}" type="slidenum">
              <a:rPr lang="pt-BR" altLang="pt-BR" smtClean="0"/>
              <a:pPr>
                <a:spcBef>
                  <a:spcPct val="0"/>
                </a:spcBef>
              </a:pPr>
              <a:t>6</a:t>
            </a:fld>
            <a:endParaRPr lang="pt-BR" altLang="pt-BR" smtClean="0"/>
          </a:p>
        </p:txBody>
      </p:sp>
    </p:spTree>
    <p:extLst>
      <p:ext uri="{BB962C8B-B14F-4D97-AF65-F5344CB8AC3E}">
        <p14:creationId xmlns:p14="http://schemas.microsoft.com/office/powerpoint/2010/main" val="2467516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b="1" smtClean="0"/>
              <a:t>Um estudo realizado pelo Departamento de Competitividade e Tecnologia (Decomtec) da Fiesp (Federação das Indústrias de São Paulo) revelou os prejuízos econômicos e sociais que a corrupção causa ao País. O valor chega a R$ 69 bilhões de reais por ano.</a:t>
            </a:r>
            <a:r>
              <a:rPr lang="pt-BR" altLang="pt-BR" smtClean="0"/>
              <a:t>.</a:t>
            </a:r>
            <a:br>
              <a:rPr lang="pt-BR" altLang="pt-BR" smtClean="0"/>
            </a:br>
            <a:r>
              <a:rPr lang="pt-BR" altLang="pt-BR" smtClean="0"/>
              <a:t/>
            </a:r>
            <a:br>
              <a:rPr lang="pt-BR" altLang="pt-BR" smtClean="0"/>
            </a:br>
            <a:endParaRPr lang="pt-BR" altLang="pt-BR" b="1" smtClean="0"/>
          </a:p>
        </p:txBody>
      </p:sp>
      <p:sp>
        <p:nvSpPr>
          <p:cNvPr id="1536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01197A7E-791F-4DB9-B997-E0B427B58768}" type="slidenum">
              <a:rPr lang="pt-BR" altLang="pt-BR" smtClean="0"/>
              <a:pPr>
                <a:spcBef>
                  <a:spcPct val="0"/>
                </a:spcBef>
              </a:pPr>
              <a:t>7</a:t>
            </a:fld>
            <a:endParaRPr lang="pt-BR" altLang="pt-BR" smtClean="0"/>
          </a:p>
        </p:txBody>
      </p:sp>
    </p:spTree>
    <p:extLst>
      <p:ext uri="{BB962C8B-B14F-4D97-AF65-F5344CB8AC3E}">
        <p14:creationId xmlns:p14="http://schemas.microsoft.com/office/powerpoint/2010/main" val="1667873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smtClean="0"/>
              <a:t>.</a:t>
            </a:r>
            <a:br>
              <a:rPr lang="pt-BR" altLang="pt-BR" smtClean="0"/>
            </a:br>
            <a:r>
              <a:rPr lang="pt-BR" altLang="pt-BR" smtClean="0"/>
              <a:t/>
            </a:r>
            <a:br>
              <a:rPr lang="pt-BR" altLang="pt-BR" smtClean="0"/>
            </a:br>
            <a:endParaRPr lang="pt-BR" altLang="pt-BR" b="1" smtClean="0"/>
          </a:p>
        </p:txBody>
      </p:sp>
      <p:sp>
        <p:nvSpPr>
          <p:cNvPr id="1741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D80136AE-76BF-4989-8CE6-ED2D84C8164A}" type="slidenum">
              <a:rPr lang="pt-BR" altLang="pt-BR" smtClean="0"/>
              <a:pPr>
                <a:spcBef>
                  <a:spcPct val="0"/>
                </a:spcBef>
              </a:pPr>
              <a:t>8</a:t>
            </a:fld>
            <a:endParaRPr lang="pt-BR" altLang="pt-BR" smtClean="0"/>
          </a:p>
        </p:txBody>
      </p:sp>
    </p:spTree>
    <p:extLst>
      <p:ext uri="{BB962C8B-B14F-4D97-AF65-F5344CB8AC3E}">
        <p14:creationId xmlns:p14="http://schemas.microsoft.com/office/powerpoint/2010/main" val="766903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1946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98E76E12-8103-4495-AA8B-EAF9F3309A56}" type="slidenum">
              <a:rPr lang="pt-BR" altLang="pt-BR" smtClean="0"/>
              <a:pPr>
                <a:spcBef>
                  <a:spcPct val="0"/>
                </a:spcBef>
              </a:pPr>
              <a:t>9</a:t>
            </a:fld>
            <a:endParaRPr lang="pt-BR" altLang="pt-BR" smtClean="0"/>
          </a:p>
        </p:txBody>
      </p:sp>
    </p:spTree>
    <p:extLst>
      <p:ext uri="{BB962C8B-B14F-4D97-AF65-F5344CB8AC3E}">
        <p14:creationId xmlns:p14="http://schemas.microsoft.com/office/powerpoint/2010/main" val="3814648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Espaço Reservado para Anotações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pt-BR" dirty="0" smtClean="0"/>
              <a:t>Na sala de operação de um grande hospital, uma jovem enfermeira experimentou seu primeiro dia de responsabilidade total.</a:t>
            </a:r>
          </a:p>
          <a:p>
            <a:pPr>
              <a:defRPr/>
            </a:pPr>
            <a:r>
              <a:rPr lang="pt-BR" dirty="0" smtClean="0"/>
              <a:t>- "O senhor retirou 11 esponjas, doutor," disse ela ao cirurgião. "Nós usamos 12."</a:t>
            </a:r>
          </a:p>
          <a:p>
            <a:pPr>
              <a:defRPr/>
            </a:pPr>
            <a:r>
              <a:rPr lang="pt-BR" dirty="0" smtClean="0"/>
              <a:t>- "Nós as removemos todas," de­clarou o doutor. "Vamos fechar a incisão agora mesmo."</a:t>
            </a:r>
          </a:p>
          <a:p>
            <a:pPr>
              <a:defRPr/>
            </a:pPr>
            <a:r>
              <a:rPr lang="pt-BR" dirty="0" smtClean="0"/>
              <a:t>- "Não!" objetou a enfermeira. "Nós usamos 12."</a:t>
            </a:r>
          </a:p>
          <a:p>
            <a:pPr>
              <a:defRPr/>
            </a:pPr>
            <a:r>
              <a:rPr lang="pt-BR" dirty="0" smtClean="0"/>
              <a:t>- "Eu tomo a responsabilidade!" re­torquiu o cirurgião com severidade "Suture!"</a:t>
            </a:r>
          </a:p>
          <a:p>
            <a:pPr>
              <a:defRPr/>
            </a:pPr>
            <a:r>
              <a:rPr lang="pt-BR" dirty="0" smtClean="0"/>
              <a:t>- "O senhor não pode fazer isso," gri­tou a enfermeira. "Pense no paciente!"</a:t>
            </a:r>
          </a:p>
          <a:p>
            <a:pPr>
              <a:defRPr/>
            </a:pPr>
            <a:r>
              <a:rPr lang="pt-BR" dirty="0" smtClean="0"/>
              <a:t>O doutor sorriu e mostrou à en­fermeira a 12ª esponja. - "Você passou," disse o médico. Ele estava testando sua integridade - e ela tinha passado no teste.</a:t>
            </a:r>
          </a:p>
          <a:p>
            <a:pPr>
              <a:defRPr/>
            </a:pPr>
            <a:r>
              <a:rPr lang="pt-BR" dirty="0" smtClean="0"/>
              <a:t> </a:t>
            </a:r>
          </a:p>
          <a:p>
            <a:pPr algn="ctr" eaLnBrk="1" hangingPunct="1">
              <a:defRPr/>
            </a:pPr>
            <a:endParaRPr lang="pt-BR"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a:p>
            <a:pPr algn="ctr" eaLnBrk="1" hangingPunct="1">
              <a:defRPr/>
            </a:pPr>
            <a:endParaRPr lang="pt-BR"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sp>
        <p:nvSpPr>
          <p:cNvPr id="2150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Berlin Sans FB Demi" panose="020E0802020502020306" pitchFamily="34" charset="0"/>
              </a:defRPr>
            </a:lvl1pPr>
            <a:lvl2pPr marL="742950" indent="-285750">
              <a:spcBef>
                <a:spcPct val="30000"/>
              </a:spcBef>
              <a:defRPr sz="1200">
                <a:solidFill>
                  <a:schemeClr val="tx1"/>
                </a:solidFill>
                <a:latin typeface="Berlin Sans FB Demi" panose="020E0802020502020306" pitchFamily="34" charset="0"/>
              </a:defRPr>
            </a:lvl2pPr>
            <a:lvl3pPr marL="1143000" indent="-228600">
              <a:spcBef>
                <a:spcPct val="30000"/>
              </a:spcBef>
              <a:defRPr sz="1200">
                <a:solidFill>
                  <a:schemeClr val="tx1"/>
                </a:solidFill>
                <a:latin typeface="Berlin Sans FB Demi" panose="020E0802020502020306" pitchFamily="34" charset="0"/>
              </a:defRPr>
            </a:lvl3pPr>
            <a:lvl4pPr marL="1600200" indent="-228600">
              <a:spcBef>
                <a:spcPct val="30000"/>
              </a:spcBef>
              <a:defRPr sz="1200">
                <a:solidFill>
                  <a:schemeClr val="tx1"/>
                </a:solidFill>
                <a:latin typeface="Berlin Sans FB Demi" panose="020E0802020502020306" pitchFamily="34" charset="0"/>
              </a:defRPr>
            </a:lvl4pPr>
            <a:lvl5pPr marL="2057400" indent="-228600">
              <a:spcBef>
                <a:spcPct val="30000"/>
              </a:spcBef>
              <a:defRPr sz="1200">
                <a:solidFill>
                  <a:schemeClr val="tx1"/>
                </a:solidFill>
                <a:latin typeface="Berlin Sans FB Demi" panose="020E0802020502020306" pitchFamily="34" charset="0"/>
              </a:defRPr>
            </a:lvl5pPr>
            <a:lvl6pPr marL="2514600" indent="-228600" eaLnBrk="0" fontAlgn="base" hangingPunct="0">
              <a:spcBef>
                <a:spcPct val="30000"/>
              </a:spcBef>
              <a:spcAft>
                <a:spcPct val="0"/>
              </a:spcAft>
              <a:defRPr sz="1200">
                <a:solidFill>
                  <a:schemeClr val="tx1"/>
                </a:solidFill>
                <a:latin typeface="Berlin Sans FB Demi" panose="020E0802020502020306" pitchFamily="34" charset="0"/>
              </a:defRPr>
            </a:lvl6pPr>
            <a:lvl7pPr marL="2971800" indent="-228600" eaLnBrk="0" fontAlgn="base" hangingPunct="0">
              <a:spcBef>
                <a:spcPct val="30000"/>
              </a:spcBef>
              <a:spcAft>
                <a:spcPct val="0"/>
              </a:spcAft>
              <a:defRPr sz="1200">
                <a:solidFill>
                  <a:schemeClr val="tx1"/>
                </a:solidFill>
                <a:latin typeface="Berlin Sans FB Demi" panose="020E0802020502020306" pitchFamily="34" charset="0"/>
              </a:defRPr>
            </a:lvl7pPr>
            <a:lvl8pPr marL="3429000" indent="-228600" eaLnBrk="0" fontAlgn="base" hangingPunct="0">
              <a:spcBef>
                <a:spcPct val="30000"/>
              </a:spcBef>
              <a:spcAft>
                <a:spcPct val="0"/>
              </a:spcAft>
              <a:defRPr sz="1200">
                <a:solidFill>
                  <a:schemeClr val="tx1"/>
                </a:solidFill>
                <a:latin typeface="Berlin Sans FB Demi" panose="020E0802020502020306" pitchFamily="34" charset="0"/>
              </a:defRPr>
            </a:lvl8pPr>
            <a:lvl9pPr marL="3886200" indent="-228600" eaLnBrk="0" fontAlgn="base" hangingPunct="0">
              <a:spcBef>
                <a:spcPct val="30000"/>
              </a:spcBef>
              <a:spcAft>
                <a:spcPct val="0"/>
              </a:spcAft>
              <a:defRPr sz="1200">
                <a:solidFill>
                  <a:schemeClr val="tx1"/>
                </a:solidFill>
                <a:latin typeface="Berlin Sans FB Demi" panose="020E0802020502020306" pitchFamily="34" charset="0"/>
              </a:defRPr>
            </a:lvl9pPr>
          </a:lstStyle>
          <a:p>
            <a:pPr>
              <a:spcBef>
                <a:spcPct val="0"/>
              </a:spcBef>
            </a:pPr>
            <a:fld id="{1127019D-3EB7-4D65-8BF9-73A5C82E66C5}" type="slidenum">
              <a:rPr lang="pt-BR" altLang="pt-BR" smtClean="0"/>
              <a:pPr>
                <a:spcBef>
                  <a:spcPct val="0"/>
                </a:spcBef>
              </a:pPr>
              <a:t>10</a:t>
            </a:fld>
            <a:endParaRPr lang="pt-BR" altLang="pt-BR" smtClean="0"/>
          </a:p>
        </p:txBody>
      </p:sp>
    </p:spTree>
    <p:extLst>
      <p:ext uri="{BB962C8B-B14F-4D97-AF65-F5344CB8AC3E}">
        <p14:creationId xmlns:p14="http://schemas.microsoft.com/office/powerpoint/2010/main" val="3419700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13082C36-BC25-4F8F-99C1-6C249B0C5D3B}" type="slidenum">
              <a:rPr lang="pt-BR"/>
              <a:pPr>
                <a:defRPr/>
              </a:pPr>
              <a:t>‹nº›</a:t>
            </a:fld>
            <a:endParaRPr lang="pt-BR"/>
          </a:p>
        </p:txBody>
      </p:sp>
    </p:spTree>
    <p:extLst>
      <p:ext uri="{BB962C8B-B14F-4D97-AF65-F5344CB8AC3E}">
        <p14:creationId xmlns:p14="http://schemas.microsoft.com/office/powerpoint/2010/main" val="252907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E20DC223-C3C8-436A-B6D5-C828A5C578D8}" type="slidenum">
              <a:rPr lang="pt-BR"/>
              <a:pPr>
                <a:defRPr/>
              </a:pPr>
              <a:t>‹nº›</a:t>
            </a:fld>
            <a:endParaRPr lang="pt-BR"/>
          </a:p>
        </p:txBody>
      </p:sp>
    </p:spTree>
    <p:extLst>
      <p:ext uri="{BB962C8B-B14F-4D97-AF65-F5344CB8AC3E}">
        <p14:creationId xmlns:p14="http://schemas.microsoft.com/office/powerpoint/2010/main" val="1951975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0C3F5B6-32C0-429F-A4C7-A1EC0294FCB3}" type="slidenum">
              <a:rPr lang="pt-BR"/>
              <a:pPr>
                <a:defRPr/>
              </a:pPr>
              <a:t>‹nº›</a:t>
            </a:fld>
            <a:endParaRPr lang="pt-BR"/>
          </a:p>
        </p:txBody>
      </p:sp>
    </p:spTree>
    <p:extLst>
      <p:ext uri="{BB962C8B-B14F-4D97-AF65-F5344CB8AC3E}">
        <p14:creationId xmlns:p14="http://schemas.microsoft.com/office/powerpoint/2010/main" val="3645857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CF4C9D5-275E-4F49-B858-5C4C2D3CDC46}" type="slidenum">
              <a:rPr lang="pt-BR"/>
              <a:pPr>
                <a:defRPr/>
              </a:pPr>
              <a:t>‹nº›</a:t>
            </a:fld>
            <a:endParaRPr lang="pt-BR"/>
          </a:p>
        </p:txBody>
      </p:sp>
    </p:spTree>
    <p:extLst>
      <p:ext uri="{BB962C8B-B14F-4D97-AF65-F5344CB8AC3E}">
        <p14:creationId xmlns:p14="http://schemas.microsoft.com/office/powerpoint/2010/main" val="3898939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030EAFA-88B6-47DA-874E-568630AFC6C1}" type="slidenum">
              <a:rPr lang="pt-BR"/>
              <a:pPr>
                <a:defRPr/>
              </a:pPr>
              <a:t>‹nº›</a:t>
            </a:fld>
            <a:endParaRPr lang="pt-BR"/>
          </a:p>
        </p:txBody>
      </p:sp>
    </p:spTree>
    <p:extLst>
      <p:ext uri="{BB962C8B-B14F-4D97-AF65-F5344CB8AC3E}">
        <p14:creationId xmlns:p14="http://schemas.microsoft.com/office/powerpoint/2010/main" val="1463101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11D73F74-CB30-48BD-B7E4-E80D7C3516EF}" type="slidenum">
              <a:rPr lang="pt-BR"/>
              <a:pPr>
                <a:defRPr/>
              </a:pPr>
              <a:t>‹nº›</a:t>
            </a:fld>
            <a:endParaRPr lang="pt-BR"/>
          </a:p>
        </p:txBody>
      </p:sp>
    </p:spTree>
    <p:extLst>
      <p:ext uri="{BB962C8B-B14F-4D97-AF65-F5344CB8AC3E}">
        <p14:creationId xmlns:p14="http://schemas.microsoft.com/office/powerpoint/2010/main" val="284924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0FD78589-67CE-43F0-9A83-B795288FE171}" type="slidenum">
              <a:rPr lang="pt-BR"/>
              <a:pPr>
                <a:defRPr/>
              </a:pPr>
              <a:t>‹nº›</a:t>
            </a:fld>
            <a:endParaRPr lang="pt-BR"/>
          </a:p>
        </p:txBody>
      </p:sp>
    </p:spTree>
    <p:extLst>
      <p:ext uri="{BB962C8B-B14F-4D97-AF65-F5344CB8AC3E}">
        <p14:creationId xmlns:p14="http://schemas.microsoft.com/office/powerpoint/2010/main" val="2639159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E3AC2F92-AFDB-43A5-96B8-8800A9C8AC64}" type="slidenum">
              <a:rPr lang="pt-BR"/>
              <a:pPr>
                <a:defRPr/>
              </a:pPr>
              <a:t>‹nº›</a:t>
            </a:fld>
            <a:endParaRPr lang="pt-BR"/>
          </a:p>
        </p:txBody>
      </p:sp>
    </p:spTree>
    <p:extLst>
      <p:ext uri="{BB962C8B-B14F-4D97-AF65-F5344CB8AC3E}">
        <p14:creationId xmlns:p14="http://schemas.microsoft.com/office/powerpoint/2010/main" val="2274760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7AB5B4F6-F4D3-4BDA-909A-A718DDE43DEB}" type="slidenum">
              <a:rPr lang="pt-BR"/>
              <a:pPr>
                <a:defRPr/>
              </a:pPr>
              <a:t>‹nº›</a:t>
            </a:fld>
            <a:endParaRPr lang="pt-BR"/>
          </a:p>
        </p:txBody>
      </p:sp>
    </p:spTree>
    <p:extLst>
      <p:ext uri="{BB962C8B-B14F-4D97-AF65-F5344CB8AC3E}">
        <p14:creationId xmlns:p14="http://schemas.microsoft.com/office/powerpoint/2010/main" val="1611229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83249EDC-7234-4A9C-B46D-6D2DA51B8C9B}" type="slidenum">
              <a:rPr lang="pt-BR"/>
              <a:pPr>
                <a:defRPr/>
              </a:pPr>
              <a:t>‹nº›</a:t>
            </a:fld>
            <a:endParaRPr lang="pt-BR"/>
          </a:p>
        </p:txBody>
      </p:sp>
    </p:spTree>
    <p:extLst>
      <p:ext uri="{BB962C8B-B14F-4D97-AF65-F5344CB8AC3E}">
        <p14:creationId xmlns:p14="http://schemas.microsoft.com/office/powerpoint/2010/main" val="2518437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9053669C-B981-4F5A-BD8C-09842C60A508}" type="slidenum">
              <a:rPr lang="pt-BR"/>
              <a:pPr>
                <a:defRPr/>
              </a:pPr>
              <a:t>‹nº›</a:t>
            </a:fld>
            <a:endParaRPr lang="pt-BR"/>
          </a:p>
        </p:txBody>
      </p:sp>
    </p:spTree>
    <p:extLst>
      <p:ext uri="{BB962C8B-B14F-4D97-AF65-F5344CB8AC3E}">
        <p14:creationId xmlns:p14="http://schemas.microsoft.com/office/powerpoint/2010/main" val="961507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Berlin Sans FB Demi" pitchFamily="34" charset="0"/>
              </a:defRPr>
            </a:lvl1pPr>
          </a:lstStyle>
          <a:p>
            <a:pPr>
              <a:defRPr/>
            </a:pPr>
            <a:endParaRPr lang="pt-B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Berlin Sans FB Demi" pitchFamily="34" charset="0"/>
              </a:defRPr>
            </a:lvl1pPr>
          </a:lstStyle>
          <a:p>
            <a:pPr>
              <a:defRPr/>
            </a:pPr>
            <a:endParaRPr lang="pt-B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Berlin Sans FB Demi" panose="020E0802020502020306" pitchFamily="34" charset="0"/>
              </a:defRPr>
            </a:lvl1pPr>
          </a:lstStyle>
          <a:p>
            <a:pPr>
              <a:defRPr/>
            </a:pPr>
            <a:fld id="{32350DFD-A934-43B6-AE93-BA8BAF6B1500}" type="slidenum">
              <a:rPr lang="pt-BR"/>
              <a:pPr>
                <a:defRPr/>
              </a:pPr>
              <a:t>‹nº›</a:t>
            </a:fld>
            <a:endParaRPr lang="pt-B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Berlin Sans FB Demi" pitchFamily="34" charset="0"/>
          <a:ea typeface="+mj-ea"/>
          <a:cs typeface="+mj-cs"/>
        </a:defRPr>
      </a:lvl1pPr>
      <a:lvl2pPr algn="ctr" rtl="0" eaLnBrk="0" fontAlgn="base" hangingPunct="0">
        <a:spcBef>
          <a:spcPct val="0"/>
        </a:spcBef>
        <a:spcAft>
          <a:spcPct val="0"/>
        </a:spcAft>
        <a:defRPr sz="4400">
          <a:solidFill>
            <a:schemeClr val="tx2"/>
          </a:solidFill>
          <a:latin typeface="Berlin Sans FB Demi" pitchFamily="34" charset="0"/>
        </a:defRPr>
      </a:lvl2pPr>
      <a:lvl3pPr algn="ctr" rtl="0" eaLnBrk="0" fontAlgn="base" hangingPunct="0">
        <a:spcBef>
          <a:spcPct val="0"/>
        </a:spcBef>
        <a:spcAft>
          <a:spcPct val="0"/>
        </a:spcAft>
        <a:defRPr sz="4400">
          <a:solidFill>
            <a:schemeClr val="tx2"/>
          </a:solidFill>
          <a:latin typeface="Berlin Sans FB Demi" pitchFamily="34" charset="0"/>
        </a:defRPr>
      </a:lvl3pPr>
      <a:lvl4pPr algn="ctr" rtl="0" eaLnBrk="0" fontAlgn="base" hangingPunct="0">
        <a:spcBef>
          <a:spcPct val="0"/>
        </a:spcBef>
        <a:spcAft>
          <a:spcPct val="0"/>
        </a:spcAft>
        <a:defRPr sz="4400">
          <a:solidFill>
            <a:schemeClr val="tx2"/>
          </a:solidFill>
          <a:latin typeface="Berlin Sans FB Demi" pitchFamily="34" charset="0"/>
        </a:defRPr>
      </a:lvl4pPr>
      <a:lvl5pPr algn="ctr" rtl="0" eaLnBrk="0" fontAlgn="base" hangingPunct="0">
        <a:spcBef>
          <a:spcPct val="0"/>
        </a:spcBef>
        <a:spcAft>
          <a:spcPct val="0"/>
        </a:spcAft>
        <a:defRPr sz="4400">
          <a:solidFill>
            <a:schemeClr val="tx2"/>
          </a:solidFill>
          <a:latin typeface="Berlin Sans FB Demi" pitchFamily="34" charset="0"/>
        </a:defRPr>
      </a:lvl5pPr>
      <a:lvl6pPr marL="457200" algn="ctr" rtl="0" fontAlgn="base">
        <a:spcBef>
          <a:spcPct val="0"/>
        </a:spcBef>
        <a:spcAft>
          <a:spcPct val="0"/>
        </a:spcAft>
        <a:defRPr sz="4400">
          <a:solidFill>
            <a:schemeClr val="tx2"/>
          </a:solidFill>
          <a:latin typeface="Trebuchet MS" pitchFamily="34" charset="0"/>
        </a:defRPr>
      </a:lvl6pPr>
      <a:lvl7pPr marL="914400" algn="ctr" rtl="0" fontAlgn="base">
        <a:spcBef>
          <a:spcPct val="0"/>
        </a:spcBef>
        <a:spcAft>
          <a:spcPct val="0"/>
        </a:spcAft>
        <a:defRPr sz="4400">
          <a:solidFill>
            <a:schemeClr val="tx2"/>
          </a:solidFill>
          <a:latin typeface="Trebuchet MS" pitchFamily="34" charset="0"/>
        </a:defRPr>
      </a:lvl7pPr>
      <a:lvl8pPr marL="1371600" algn="ctr" rtl="0" fontAlgn="base">
        <a:spcBef>
          <a:spcPct val="0"/>
        </a:spcBef>
        <a:spcAft>
          <a:spcPct val="0"/>
        </a:spcAft>
        <a:defRPr sz="4400">
          <a:solidFill>
            <a:schemeClr val="tx2"/>
          </a:solidFill>
          <a:latin typeface="Trebuchet MS" pitchFamily="34" charset="0"/>
        </a:defRPr>
      </a:lvl8pPr>
      <a:lvl9pPr marL="1828800" algn="ctr" rtl="0" fontAlgn="base">
        <a:spcBef>
          <a:spcPct val="0"/>
        </a:spcBef>
        <a:spcAft>
          <a:spcPct val="0"/>
        </a:spcAft>
        <a:defRPr sz="44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Berlin Sans FB Dem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Berlin Sans FB Demi" pitchFamily="34" charset="0"/>
        </a:defRPr>
      </a:lvl2pPr>
      <a:lvl3pPr marL="1143000" indent="-228600" algn="l" rtl="0" eaLnBrk="0" fontAlgn="base" hangingPunct="0">
        <a:spcBef>
          <a:spcPct val="20000"/>
        </a:spcBef>
        <a:spcAft>
          <a:spcPct val="0"/>
        </a:spcAft>
        <a:buChar char="•"/>
        <a:defRPr sz="2400">
          <a:solidFill>
            <a:schemeClr val="tx1"/>
          </a:solidFill>
          <a:latin typeface="Berlin Sans FB Demi" pitchFamily="34" charset="0"/>
        </a:defRPr>
      </a:lvl3pPr>
      <a:lvl4pPr marL="1600200" indent="-228600" algn="l" rtl="0" eaLnBrk="0" fontAlgn="base" hangingPunct="0">
        <a:spcBef>
          <a:spcPct val="20000"/>
        </a:spcBef>
        <a:spcAft>
          <a:spcPct val="0"/>
        </a:spcAft>
        <a:buChar char="–"/>
        <a:defRPr sz="2000">
          <a:solidFill>
            <a:schemeClr val="tx1"/>
          </a:solidFill>
          <a:latin typeface="Berlin Sans FB Demi" pitchFamily="34" charset="0"/>
        </a:defRPr>
      </a:lvl4pPr>
      <a:lvl5pPr marL="2057400" indent="-228600" algn="l" rtl="0" eaLnBrk="0" fontAlgn="base" hangingPunct="0">
        <a:spcBef>
          <a:spcPct val="20000"/>
        </a:spcBef>
        <a:spcAft>
          <a:spcPct val="0"/>
        </a:spcAft>
        <a:buChar char="»"/>
        <a:defRPr sz="2000">
          <a:solidFill>
            <a:schemeClr val="tx1"/>
          </a:solidFill>
          <a:latin typeface="Berlin Sans FB Dem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file:///C:\Users\gilson.cardoso\Downloads\201409021852x6297.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file:///C:\Users\gilson.cardoso\Downloads\5600x4200.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file:///C:\Users\gilson.cardoso\Downloads\1600x1200.jp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file:///C:\Users\gilson.cardoso\Downloads\wallpaper_fathers-day-wallpaper-008-1600x1200.jpe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4763" y="-63500"/>
            <a:ext cx="9040813" cy="6921500"/>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251520" y="4725144"/>
            <a:ext cx="8496944" cy="1692771"/>
          </a:xfrm>
          <a:prstGeom prst="rect">
            <a:avLst/>
          </a:prstGeom>
          <a:noFill/>
        </p:spPr>
        <p:txBody>
          <a:bodyPr>
            <a:spAutoFit/>
          </a:bodyPr>
          <a:lstStyle/>
          <a:p>
            <a:pPr eaLnBrk="1" hangingPunct="1">
              <a:defRPr/>
            </a:pPr>
            <a:r>
              <a:rPr lang="pt-BR"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Jeitinho Brasileiro......</a:t>
            </a:r>
          </a:p>
          <a:p>
            <a:pPr eaLnBrk="1" hangingPunct="1">
              <a:defRPr/>
            </a:pPr>
            <a:r>
              <a:rPr lang="pt-BR" sz="2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Pastoral Estudantil APV</a:t>
            </a:r>
          </a:p>
          <a:p>
            <a:pPr eaLnBrk="1" hangingPunct="1">
              <a:defRPr/>
            </a:pPr>
            <a:r>
              <a:rPr lang="pt-BR" sz="2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a:t>
            </a: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Gilson </a:t>
            </a:r>
            <a:r>
              <a:rPr lang="pt-BR" sz="28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Cardoso</a:t>
            </a:r>
            <a:endPar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4763" y="-63500"/>
            <a:ext cx="9040813" cy="6921500"/>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179512" y="5157192"/>
            <a:ext cx="8280920" cy="1200329"/>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Em um hospital, Uma enfermeira, um médico  um paciente.......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4763" y="-63500"/>
            <a:ext cx="9040813" cy="6921500"/>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179512" y="5157192"/>
            <a:ext cx="8280920" cy="646331"/>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Um Teste  a sua integridade!!!!!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323528" y="332656"/>
            <a:ext cx="8417317" cy="5724644"/>
          </a:xfrm>
          <a:prstGeom prst="rect">
            <a:avLst/>
          </a:prstGeom>
          <a:noFill/>
        </p:spPr>
        <p:txBody>
          <a:bodyPr>
            <a:spAutoFit/>
          </a:bodyPr>
          <a:lstStyle/>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1- Eu ajo dentro da lei, das normas, e das regras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323528" y="332656"/>
            <a:ext cx="8417317" cy="5724644"/>
          </a:xfrm>
          <a:prstGeom prst="rect">
            <a:avLst/>
          </a:prstGeom>
          <a:noFill/>
        </p:spPr>
        <p:txBody>
          <a:bodyPr>
            <a:spAutoFit/>
          </a:bodyPr>
          <a:lstStyle/>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2- Quando tomo uma decisão, preocupo-me mais com o que vão pensar de mim do que com o que realmente sei e sinto que é correto: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solidFill>
                <a:srgbClr val="FFFFFF"/>
              </a:solidFill>
              <a:latin typeface="Berlin Sans FB Demi" pitchFamily="34" charset="0"/>
            </a:endParaRPr>
          </a:p>
        </p:txBody>
      </p:sp>
      <p:sp>
        <p:nvSpPr>
          <p:cNvPr id="5" name="Retângulo 4"/>
          <p:cNvSpPr/>
          <p:nvPr/>
        </p:nvSpPr>
        <p:spPr>
          <a:xfrm>
            <a:off x="323528" y="332656"/>
            <a:ext cx="8417317" cy="6063198"/>
          </a:xfrm>
          <a:prstGeom prst="rect">
            <a:avLst/>
          </a:prstGeom>
          <a:noFill/>
        </p:spPr>
        <p:txBody>
          <a:bodyPr>
            <a:spAutoFit/>
          </a:bodyPr>
          <a:lstStyle/>
          <a:p>
            <a:pPr algn="ctr" eaLnBrk="1" hangingPunct="1">
              <a:defRPr/>
            </a:pP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r>
              <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3- Na dúvida, deixo-me guiar pelo que meu coração diz que é certo?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0" y="0"/>
            <a:ext cx="9109075" cy="6738938"/>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solidFill>
                <a:srgbClr val="FFFFFF"/>
              </a:solidFill>
              <a:latin typeface="Berlin Sans FB Demi" pitchFamily="34" charset="0"/>
            </a:endParaRPr>
          </a:p>
        </p:txBody>
      </p:sp>
      <p:sp>
        <p:nvSpPr>
          <p:cNvPr id="5" name="Retângulo 4"/>
          <p:cNvSpPr/>
          <p:nvPr/>
        </p:nvSpPr>
        <p:spPr>
          <a:xfrm>
            <a:off x="179512" y="332656"/>
            <a:ext cx="8640959" cy="6336704"/>
          </a:xfrm>
          <a:prstGeom prst="rect">
            <a:avLst/>
          </a:prstGeom>
          <a:noFill/>
        </p:spPr>
        <p:txBody>
          <a:bodyPr>
            <a:spAutoFit/>
          </a:bodyPr>
          <a:lstStyle/>
          <a:p>
            <a:pPr algn="ctr" eaLnBrk="1" hangingPunct="1">
              <a:defRPr/>
            </a:pP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r>
              <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4- Antes de tomar uma decisão, preocupo-me primeiro se serei injusto ou irei prejudicar alguém, antes de avaliar os benefícios que eu terei:</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solidFill>
                <a:srgbClr val="FFFFFF"/>
              </a:solidFill>
              <a:latin typeface="Berlin Sans FB Demi" pitchFamily="34" charset="0"/>
            </a:endParaRPr>
          </a:p>
        </p:txBody>
      </p:sp>
      <p:sp>
        <p:nvSpPr>
          <p:cNvPr id="5" name="Retângulo 4"/>
          <p:cNvSpPr/>
          <p:nvPr/>
        </p:nvSpPr>
        <p:spPr>
          <a:xfrm>
            <a:off x="0" y="3933056"/>
            <a:ext cx="8496944" cy="2554545"/>
          </a:xfrm>
          <a:prstGeom prst="rect">
            <a:avLst/>
          </a:prstGeom>
          <a:noFill/>
        </p:spPr>
        <p:txBody>
          <a:bodyPr>
            <a:spAutoFit/>
          </a:bodyPr>
          <a:lstStyle/>
          <a:p>
            <a:pPr algn="ctr" eaLnBrk="1" hangingPunct="1">
              <a:defRPr/>
            </a:pPr>
            <a:endPar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r>
              <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5- Costumo adiar ganhos imediatos, e aceito perdas imediatas em prol de soluções que tragam benefícios para um maior número de pessoas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7938" y="0"/>
            <a:ext cx="8963026"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solidFill>
                <a:srgbClr val="FFFFFF"/>
              </a:solidFill>
              <a:latin typeface="Berlin Sans FB Demi" pitchFamily="34" charset="0"/>
            </a:endParaRPr>
          </a:p>
        </p:txBody>
      </p:sp>
      <p:sp>
        <p:nvSpPr>
          <p:cNvPr id="5" name="Retângulo 4"/>
          <p:cNvSpPr/>
          <p:nvPr/>
        </p:nvSpPr>
        <p:spPr>
          <a:xfrm>
            <a:off x="0" y="4653136"/>
            <a:ext cx="8726244" cy="1569660"/>
          </a:xfrm>
          <a:prstGeom prst="rect">
            <a:avLst/>
          </a:prstGeom>
          <a:noFill/>
        </p:spPr>
        <p:txBody>
          <a:bodyPr>
            <a:spAutoFit/>
          </a:bodyPr>
          <a:lstStyle/>
          <a:p>
            <a:pPr algn="ctr" eaLnBrk="1" hangingPunct="1">
              <a:defRPr/>
            </a:pPr>
            <a:r>
              <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6 - Preocupo-me primeiro com a minha segurança e bem estar, e só depois com a das pessoas que não conheço</a:t>
            </a: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7938" y="0"/>
            <a:ext cx="8963026"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solidFill>
                <a:srgbClr val="FFFFFF"/>
              </a:solidFill>
              <a:latin typeface="Berlin Sans FB Demi" pitchFamily="34" charset="0"/>
            </a:endParaRPr>
          </a:p>
        </p:txBody>
      </p:sp>
      <p:sp>
        <p:nvSpPr>
          <p:cNvPr id="5" name="Retângulo 4"/>
          <p:cNvSpPr/>
          <p:nvPr/>
        </p:nvSpPr>
        <p:spPr>
          <a:xfrm>
            <a:off x="150016" y="3789040"/>
            <a:ext cx="8726244" cy="2739211"/>
          </a:xfrm>
          <a:prstGeom prst="rect">
            <a:avLst/>
          </a:prstGeom>
          <a:noFill/>
        </p:spPr>
        <p:txBody>
          <a:bodyPr>
            <a:spAutoFit/>
          </a:bodyPr>
          <a:lstStyle/>
          <a:p>
            <a:pPr algn="just" eaLnBrk="1" hangingPunct="1">
              <a:defRPr/>
            </a:pPr>
            <a:r>
              <a:rPr lang="pt-BR" sz="2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7- Quando alguém de quem gosto ou dependo de alguma forma, faz algo errado e que afetará injustamente a vida de diversas outras pessoas, prefiro ficar ao seu lado e apoiá-la em sua decisão errada, ao invés de fazê-la se redimir de sua decisão pagando pelo seu err</a:t>
            </a:r>
            <a:r>
              <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o</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22225" y="-11113"/>
            <a:ext cx="8963025" cy="6765926"/>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solidFill>
                <a:srgbClr val="FFFFFF"/>
              </a:solidFill>
              <a:latin typeface="Berlin Sans FB Demi" pitchFamily="34" charset="0"/>
            </a:endParaRPr>
          </a:p>
        </p:txBody>
      </p:sp>
      <p:sp>
        <p:nvSpPr>
          <p:cNvPr id="5" name="Retângulo 4"/>
          <p:cNvSpPr/>
          <p:nvPr/>
        </p:nvSpPr>
        <p:spPr>
          <a:xfrm>
            <a:off x="140611" y="4975298"/>
            <a:ext cx="8726244" cy="1077218"/>
          </a:xfrm>
          <a:prstGeom prst="rect">
            <a:avLst/>
          </a:prstGeom>
          <a:noFill/>
        </p:spPr>
        <p:txBody>
          <a:bodyPr>
            <a:spAutoFit/>
          </a:bodyPr>
          <a:lstStyle/>
          <a:p>
            <a:pPr algn="ctr" eaLnBrk="1" hangingPunct="1">
              <a:defRPr/>
            </a:pPr>
            <a:r>
              <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8- Deixo de punir ou indicar um erro por pena ou empatia para com algumas pessoas: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4763" y="-63500"/>
            <a:ext cx="9040813" cy="6921500"/>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267171" y="188640"/>
            <a:ext cx="8496944" cy="1200329"/>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Você já ouviu estas palavras alguma vez?</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Retângulo 4"/>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solidFill>
                <a:srgbClr val="FFFFFF"/>
              </a:solidFill>
              <a:latin typeface="Berlin Sans FB Demi" pitchFamily="34" charset="0"/>
            </a:endParaRPr>
          </a:p>
        </p:txBody>
      </p:sp>
      <p:sp>
        <p:nvSpPr>
          <p:cNvPr id="7" name="CaixaDeTexto 6"/>
          <p:cNvSpPr txBox="1"/>
          <p:nvPr/>
        </p:nvSpPr>
        <p:spPr>
          <a:xfrm>
            <a:off x="323528" y="4509120"/>
            <a:ext cx="8568952" cy="2062103"/>
          </a:xfrm>
          <a:prstGeom prst="rect">
            <a:avLst/>
          </a:prstGeom>
          <a:noFill/>
        </p:spPr>
        <p:txBody>
          <a:bodyPr wrap="square">
            <a:spAutoFit/>
          </a:bodyPr>
          <a:lstStyle/>
          <a:p>
            <a:pPr>
              <a:defRPr/>
            </a:pPr>
            <a:r>
              <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9- Preocupo-me em cumprir o que é minha obrigação, o que vai além disto não é problema meu, se eu não vou ganhar nada com isto</a:t>
            </a:r>
            <a:endParaRPr lang="pt-BR" dirty="0">
              <a:solidFill>
                <a:srgbClr val="FFFFFF"/>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solidFill>
                <a:srgbClr val="FFFFFF"/>
              </a:solidFill>
              <a:latin typeface="Berlin Sans FB Demi" pitchFamily="34" charset="0"/>
            </a:endParaRPr>
          </a:p>
        </p:txBody>
      </p:sp>
      <p:sp>
        <p:nvSpPr>
          <p:cNvPr id="2" name="CaixaDeTexto 1"/>
          <p:cNvSpPr txBox="1"/>
          <p:nvPr/>
        </p:nvSpPr>
        <p:spPr>
          <a:xfrm>
            <a:off x="401628" y="4077072"/>
            <a:ext cx="8568952" cy="2554545"/>
          </a:xfrm>
          <a:prstGeom prst="rect">
            <a:avLst/>
          </a:prstGeom>
          <a:noFill/>
        </p:spPr>
        <p:txBody>
          <a:bodyPr>
            <a:spAutoFit/>
          </a:bodyPr>
          <a:lstStyle/>
          <a:p>
            <a:pPr algn="just">
              <a:defRPr/>
            </a:pPr>
            <a:r>
              <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10- Procuro me 'melhorar', cultivando hábitos positivos, me analisando sobre a correção das decisões que já tomei, e tento reparar e não repetir erros que cometi no passado, com relação a outras pessoas:</a:t>
            </a:r>
            <a:endParaRPr lang="pt-BR" sz="3200" dirty="0">
              <a:solidFill>
                <a:srgbClr val="FFFFFF"/>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180975" y="7937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solidFill>
                <a:srgbClr val="FFFFFF"/>
              </a:solidFill>
              <a:latin typeface="Berlin Sans FB Demi" pitchFamily="34" charset="0"/>
            </a:endParaRPr>
          </a:p>
        </p:txBody>
      </p:sp>
      <p:sp>
        <p:nvSpPr>
          <p:cNvPr id="5" name="Retângulo 4"/>
          <p:cNvSpPr/>
          <p:nvPr/>
        </p:nvSpPr>
        <p:spPr>
          <a:xfrm>
            <a:off x="-369127" y="4797152"/>
            <a:ext cx="9522073" cy="1877437"/>
          </a:xfrm>
          <a:prstGeom prst="rect">
            <a:avLst/>
          </a:prstGeom>
          <a:noFill/>
        </p:spPr>
        <p:txBody>
          <a:bodyPr>
            <a:spAutoFit/>
          </a:bodyPr>
          <a:lstStyle/>
          <a:p>
            <a:pPr algn="ctr" eaLnBrk="1" hangingPunct="1">
              <a:defRPr/>
            </a:pPr>
            <a:r>
              <a:rPr lang="pt-BR" sz="2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11- Quando vou tomar uma decisão ou julgar fatos ou pessoas, procuro conhecer ao máximo todos os detalhes possíveis para me certificar de que estou sendo justo, independente do tempo que tenho para isto:</a:t>
            </a:r>
            <a:r>
              <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 </a:t>
            </a: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solidFill>
                <a:srgbClr val="FFFFFF"/>
              </a:solidFill>
              <a:latin typeface="Berlin Sans FB Demi" pitchFamily="34" charset="0"/>
            </a:endParaRPr>
          </a:p>
        </p:txBody>
      </p:sp>
      <p:sp>
        <p:nvSpPr>
          <p:cNvPr id="5" name="Retângulo 4"/>
          <p:cNvSpPr/>
          <p:nvPr/>
        </p:nvSpPr>
        <p:spPr>
          <a:xfrm>
            <a:off x="251520" y="0"/>
            <a:ext cx="8640960" cy="6494085"/>
          </a:xfrm>
          <a:prstGeom prst="rect">
            <a:avLst/>
          </a:prstGeom>
          <a:noFill/>
        </p:spPr>
        <p:txBody>
          <a:bodyPr>
            <a:spAutoFit/>
          </a:bodyPr>
          <a:lstStyle/>
          <a:p>
            <a:pPr algn="ctr" eaLnBrk="1" hangingPunct="1">
              <a:defRPr/>
            </a:pPr>
            <a:endPar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r>
              <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a:t>
            </a:r>
          </a:p>
          <a:p>
            <a:pPr algn="ctr" eaLnBrk="1" hangingPunct="1">
              <a:defRPr/>
            </a:pPr>
            <a:endPar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just" eaLnBrk="1" hangingPunct="1">
              <a:defRPr/>
            </a:pPr>
            <a:endPar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just" eaLnBrk="1" hangingPunct="1">
              <a:defRPr/>
            </a:pPr>
            <a:r>
              <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12- Dou prioridade a coisas que outros (dos quais dependo) dizem que são muito importantes, mesmo eu tendo certeza de que não são, e sabendo que outras pessoas/decisões deveriam ser atendidas primeiro</a:t>
            </a:r>
            <a:endParaRPr lang="pt-BR" sz="54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solidFill>
                <a:srgbClr val="FFFFFF"/>
              </a:solidFill>
              <a:latin typeface="Berlin Sans FB Demi" pitchFamily="34" charset="0"/>
            </a:endParaRPr>
          </a:p>
        </p:txBody>
      </p:sp>
      <p:sp>
        <p:nvSpPr>
          <p:cNvPr id="5" name="Retângulo 4"/>
          <p:cNvSpPr/>
          <p:nvPr/>
        </p:nvSpPr>
        <p:spPr>
          <a:xfrm>
            <a:off x="323528" y="46038"/>
            <a:ext cx="8568952" cy="6247864"/>
          </a:xfrm>
          <a:prstGeom prst="rect">
            <a:avLst/>
          </a:prstGeom>
          <a:noFill/>
        </p:spPr>
        <p:txBody>
          <a:bodyPr>
            <a:spAutoFit/>
          </a:bodyPr>
          <a:lstStyle/>
          <a:p>
            <a:pPr algn="ctr" eaLnBrk="1" hangingPunct="1">
              <a:defRPr/>
            </a:pPr>
            <a:endPar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48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endParaRPr>
          </a:p>
          <a:p>
            <a:pPr algn="ctr" eaLnBrk="1" hangingPunct="1">
              <a:defRPr/>
            </a:pPr>
            <a:r>
              <a:rPr lang="pt-BR" sz="3200" b="1" dirty="0">
                <a:ln w="18415" cmpd="sng">
                  <a:solidFill>
                    <a:srgbClr val="FFFFFF"/>
                  </a:solidFill>
                  <a:prstDash val="solid"/>
                </a:ln>
                <a:solidFill>
                  <a:srgbClr val="FFFFFF"/>
                </a:solidFill>
                <a:effectLst>
                  <a:glow rad="228600">
                    <a:srgbClr val="2D2D8A">
                      <a:satMod val="175000"/>
                      <a:alpha val="40000"/>
                    </a:srgbClr>
                  </a:glow>
                  <a:outerShdw blurRad="63500" dir="3600000" algn="tl" rotWithShape="0">
                    <a:srgbClr val="000000">
                      <a:alpha val="70000"/>
                    </a:srgbClr>
                  </a:outerShdw>
                </a:effectLst>
                <a:latin typeface="Berlin Sans FB Demi" pitchFamily="34" charset="0"/>
              </a:rPr>
              <a:t>13- Antes de tomar decisões, discuto com todos os envolvidos todos os aspectos envolvidos: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55563" y="-73025"/>
            <a:ext cx="9040812" cy="6921500"/>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435836" y="548680"/>
            <a:ext cx="8280920" cy="646331"/>
          </a:xfrm>
          <a:prstGeom prst="rect">
            <a:avLst/>
          </a:prstGeom>
          <a:noFill/>
        </p:spPr>
        <p:txBody>
          <a:bodyPr>
            <a:spAutoFit/>
          </a:bodyPr>
          <a:lstStyle/>
          <a:p>
            <a:pPr algn="ctr" eaLnBrk="1" hangingPunct="1">
              <a:defRPr/>
            </a:pPr>
            <a:r>
              <a:rPr lang="pt-BR" sz="36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Que A Bíblia Diz Sobre Integridade</a:t>
            </a: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0163" y="0"/>
            <a:ext cx="9040812" cy="6921500"/>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611560" y="188640"/>
            <a:ext cx="8280920" cy="6740307"/>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Uma pergunta Crucial...</a:t>
            </a: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“Senhor Quem Habitará  contigo no céu?”</a:t>
            </a:r>
          </a:p>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Salmo 15:1</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4763" y="-63500"/>
            <a:ext cx="9040813" cy="6921500"/>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179512" y="5157192"/>
            <a:ext cx="8280920" cy="830997"/>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que </a:t>
            </a:r>
            <a:r>
              <a:rPr lang="pt-BR" sz="48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vive</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com integridade.”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4763" y="-63500"/>
            <a:ext cx="9040813" cy="6921500"/>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179512" y="5157192"/>
            <a:ext cx="8280920" cy="1200329"/>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que pratica a justiça, com seu próximo.”</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4763" y="-63500"/>
            <a:ext cx="9040813" cy="6921500"/>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179512" y="5157192"/>
            <a:ext cx="8280920" cy="1200329"/>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 de coração, fala a verdade.”</a:t>
            </a:r>
          </a:p>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Não mente nem por Brincadeira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4763" y="-63500"/>
            <a:ext cx="9040813" cy="6921500"/>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683568" y="764704"/>
            <a:ext cx="7920880" cy="4524315"/>
          </a:xfrm>
          <a:prstGeom prst="rect">
            <a:avLst/>
          </a:prstGeom>
          <a:noFill/>
        </p:spPr>
        <p:txBody>
          <a:bodyPr>
            <a:spAutoFit/>
          </a:bodyPr>
          <a:lstStyle/>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Corrupção</a:t>
            </a:r>
          </a:p>
          <a:p>
            <a:pPr eaLnBrk="1" hangingPunct="1">
              <a:defRPr/>
            </a:pP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Jeitinho Brasileiro</a:t>
            </a:r>
          </a:p>
          <a:p>
            <a:pPr eaLnBrk="1" hangingPunct="1">
              <a:defRPr/>
            </a:pP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Malandragem</a:t>
            </a:r>
          </a:p>
          <a:p>
            <a:pPr eaLnBrk="1" hangingPunct="1">
              <a:defRPr/>
            </a:pP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Propina</a:t>
            </a:r>
          </a:p>
          <a:p>
            <a:pPr eaLnBrk="1" hangingPunct="1">
              <a:defRPr/>
            </a:pP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Mensalão</a:t>
            </a:r>
          </a:p>
          <a:p>
            <a:pPr eaLnBrk="1" hangingPunct="1">
              <a:defRPr/>
            </a:pP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Suborno</a:t>
            </a:r>
          </a:p>
          <a:p>
            <a:pPr eaLnBrk="1" hangingPunct="1">
              <a:defRPr/>
            </a:pP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Esperto</a:t>
            </a:r>
          </a:p>
          <a:p>
            <a:pPr eaLnBrk="1" hangingPunct="1">
              <a:defRPr/>
            </a:pPr>
            <a:r>
              <a:rPr lang="pt-BR" sz="3600" b="1">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Colar</a:t>
            </a:r>
            <a:endPar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4763" y="-63500"/>
            <a:ext cx="9040813" cy="6921500"/>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251520" y="4941168"/>
            <a:ext cx="8280920" cy="1754326"/>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que não difama com sua língua, não faz mal ao próximo, nem lança injúria contra o seu vizinho.”</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0163" y="-892175"/>
            <a:ext cx="9364662" cy="775017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rot="10800000" flipV="1">
            <a:off x="323528" y="5517232"/>
            <a:ext cx="8496944" cy="1200329"/>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Quem mantém a sua palavra, mesmo quando sai prejudicado,”</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0" y="-603250"/>
            <a:ext cx="9364663" cy="7748588"/>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179512" y="4869160"/>
            <a:ext cx="8964488" cy="1754326"/>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que não empresta o seu dinheiro com usura, nem aceita </a:t>
            </a: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suborno</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contra o inocente.”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0" y="-603250"/>
            <a:ext cx="9364663" cy="7748588"/>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179512" y="4869160"/>
            <a:ext cx="8964488" cy="1754326"/>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““Quem deste modo procede não será jamais abalado.”</a:t>
            </a:r>
          </a:p>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0" y="-603250"/>
            <a:ext cx="9364663" cy="7748588"/>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154072" y="3277853"/>
            <a:ext cx="8964488" cy="3662541"/>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t>
            </a: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 maior necessidade do mundo é a de homens - homens que se não comprem nem se vendam; homens que no íntimo da alma sejam verdadeiros e honestos; homens que não temam chamar o pecado pelo seu nome exato; homens, cuja consciência seja tão fiel ao dever como a bússola o é ao </a:t>
            </a:r>
            <a:r>
              <a:rPr lang="pt-BR" sz="28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pólo</a:t>
            </a:r>
            <a:r>
              <a:rPr lang="pt-BR" sz="2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homens que permaneçam firmes pelo que é reto, ainda que caiam os céus.” (Ellen White, Educação, pág. 57)..”</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0" y="-603250"/>
            <a:ext cx="9364663" cy="7748588"/>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154072" y="3277853"/>
            <a:ext cx="8964488" cy="923330"/>
          </a:xfrm>
          <a:prstGeom prst="rect">
            <a:avLst/>
          </a:prstGeom>
          <a:noFill/>
        </p:spPr>
        <p:txBody>
          <a:bodyPr>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Seja integro</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4763" y="-63500"/>
            <a:ext cx="9040813" cy="6921500"/>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683568" y="764704"/>
            <a:ext cx="7920880" cy="1200329"/>
          </a:xfrm>
          <a:prstGeom prst="rect">
            <a:avLst/>
          </a:prstGeom>
          <a:noFill/>
        </p:spPr>
        <p:txBody>
          <a:bodyPr>
            <a:spAutoFit/>
          </a:bodyPr>
          <a:lstStyle/>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3600" b="1" dirty="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Qual a tua reação </a:t>
            </a:r>
          </a:p>
          <a:p>
            <a:pPr eaLnBrk="1" hangingPunct="1">
              <a:defRPr/>
            </a:pPr>
            <a:r>
              <a:rPr lang="pt-BR" sz="3600" b="1" dirty="0">
                <a:ln w="18415" cmpd="sng">
                  <a:solidFill>
                    <a:srgbClr val="FFFFFF"/>
                  </a:solidFill>
                  <a:prstDash val="solid"/>
                </a:ln>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Diante delas?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E2015-C26-SUBORN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04" y="764704"/>
            <a:ext cx="8924484" cy="502002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4763" y="-63500"/>
            <a:ext cx="9040813" cy="6921500"/>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468560" y="4869160"/>
            <a:ext cx="9289032" cy="646331"/>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O que esta imagem diz a você?</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1588" y="0"/>
            <a:ext cx="9040812" cy="6921500"/>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467544" y="3861048"/>
            <a:ext cx="8280920" cy="646331"/>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103188" y="0"/>
            <a:ext cx="9040812" cy="6921500"/>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184781" y="260648"/>
            <a:ext cx="9328781" cy="1754326"/>
          </a:xfrm>
          <a:prstGeom prst="rect">
            <a:avLst/>
          </a:prstGeom>
          <a:noFill/>
        </p:spPr>
        <p:txBody>
          <a:bodyPr>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Integridade,</a:t>
            </a:r>
          </a:p>
          <a:p>
            <a:pPr algn="ctr" eaLnBrk="1" hangingPunct="1">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Você sabe o que é isto?</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4763" y="-63500"/>
            <a:ext cx="9040813" cy="6921500"/>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468560" y="4869160"/>
            <a:ext cx="9289032" cy="1754326"/>
          </a:xfrm>
          <a:prstGeom prst="rect">
            <a:avLst/>
          </a:prstGeom>
          <a:noFill/>
        </p:spPr>
        <p:txBody>
          <a:bodyPr>
            <a:spAutoFit/>
          </a:bodyPr>
          <a:lstStyle/>
          <a:p>
            <a:pPr algn="ctr" eaLnBrk="1" hangingPunct="1">
              <a:defRPr/>
            </a:pP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Integridade</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 íntegro ou completo. É sinônimo de honestidade, retidão, imparcialidade.: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4tons-preto">
  <a:themeElements>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4tons-preto">
      <a:majorFont>
        <a:latin typeface="Trebuchet MS"/>
        <a:ea typeface=""/>
        <a:cs typeface=""/>
      </a:majorFont>
      <a:minorFont>
        <a:latin typeface="Trebuchet MS"/>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tons-pre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tons-pret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tons-pret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tons-pret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tons-pret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tons-pret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tons-pret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tons-pret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tons-pret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tons-pret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tons-pret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tons-pret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4tons-preto</Template>
  <TotalTime>26390</TotalTime>
  <Words>1422</Words>
  <Application>Microsoft Office PowerPoint</Application>
  <PresentationFormat>Apresentação na tela (4:3)</PresentationFormat>
  <Paragraphs>176</Paragraphs>
  <Slides>35</Slides>
  <Notes>34</Notes>
  <HiddenSlides>0</HiddenSlides>
  <MMClips>1</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35</vt:i4>
      </vt:variant>
    </vt:vector>
  </HeadingPairs>
  <TitlesOfParts>
    <vt:vector size="38" baseType="lpstr">
      <vt:lpstr>Berlin Sans FB Demi</vt:lpstr>
      <vt:lpstr>Trebuchet MS</vt:lpstr>
      <vt:lpstr>4tons-preto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Casa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PE2015-C26-INTEGRIDADE</dc:title>
  <dc:subject>PASTOR DE ESCOLA</dc:subject>
  <dc:creator>Pr. MARCELO AUGUSTO DE CARVALHO</dc:creator>
  <cp:keywords>www.4tons.com</cp:keywords>
  <dc:description>COMÉRCIO PROIBIDO. USO PESSOAL</dc:description>
  <cp:lastModifiedBy>pr. marcelo carvalho</cp:lastModifiedBy>
  <cp:revision>227</cp:revision>
  <dcterms:created xsi:type="dcterms:W3CDTF">2009-09-21T13:03:02Z</dcterms:created>
  <dcterms:modified xsi:type="dcterms:W3CDTF">2015-02-18T16:47:54Z</dcterms:modified>
  <cp:category>CAPELAS 2015; CAPELAS</cp:category>
</cp:coreProperties>
</file>