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85" r:id="rId3"/>
    <p:sldId id="259" r:id="rId4"/>
    <p:sldId id="260" r:id="rId5"/>
    <p:sldId id="286" r:id="rId6"/>
    <p:sldId id="261" r:id="rId7"/>
    <p:sldId id="287" r:id="rId8"/>
    <p:sldId id="288" r:id="rId9"/>
    <p:sldId id="262" r:id="rId10"/>
    <p:sldId id="263" r:id="rId11"/>
    <p:sldId id="289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90" r:id="rId26"/>
    <p:sldId id="277" r:id="rId27"/>
    <p:sldId id="278" r:id="rId28"/>
    <p:sldId id="279" r:id="rId29"/>
    <p:sldId id="280" r:id="rId30"/>
    <p:sldId id="281" r:id="rId31"/>
    <p:sldId id="282" r:id="rId32"/>
    <p:sldId id="284" r:id="rId33"/>
    <p:sldId id="291" r:id="rId34"/>
    <p:sldId id="283" r:id="rId3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5350" autoAdjust="0"/>
  </p:normalViewPr>
  <p:slideViewPr>
    <p:cSldViewPr>
      <p:cViewPr varScale="1">
        <p:scale>
          <a:sx n="48" d="100"/>
          <a:sy n="48" d="100"/>
        </p:scale>
        <p:origin x="201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CFC79-1B18-4C77-B8E7-A06C964D05E7}" type="datetimeFigureOut">
              <a:rPr lang="pt-BR" smtClean="0"/>
              <a:t>18/02/2015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7C379-2679-4AC4-B07E-209DEDD3DD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4082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www.4tons.com</a:t>
            </a:r>
          </a:p>
          <a:p>
            <a:pPr algn="ctr"/>
            <a:r>
              <a:rPr lang="pt-BR" sz="12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Pr. Marcelo Augusto de Carvalho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Capela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baseada no artigo “Pressão do Grupo” da Obra “Adolescentes em Conflito” de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Parrott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Vida, 2003.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 já pegou um sapo nas mãos?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Eles são quentes ou gelados? Lisos ou ásperos? Qual foi sua sensação quando teve o sapo nas mãos? Teve medo? Eles são anfíbios.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Isto é, animais que vivem uma parte da vida na água e parte em terra firme. Eles são importantes para o equilíbrio ecológico. Fazem o controle natural de insetos. Um sapo adulto chega a comer 300 besouros em um único dia.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Diz-se que se jogarmos um sapo em uma panela com água fervendo, assim que tocar a água ele dará um salto para fora. Mas se for colocado dentro da panela com água gelada ficará quietinho ali dentro até morrer cozido. É que à medida que a água fria vai lentamente se esquentando, o sapo vai se acostumando com a temperatura e morre cozido. Morre vítima de sua própria tolice.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3512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Vejamos os tipos de grupos ou “tribos urbanas” que podem influenciar: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tribos são um fenômeno sociológico interessante cujas repercussões a nível da estruturação da personalidade do adolescente podem ser importantes. Comportamentos de risco associados são claros. </a:t>
            </a:r>
          </a:p>
          <a:p>
            <a:endParaRPr lang="pt-BR" dirty="0" smtClean="0"/>
          </a:p>
          <a:p>
            <a:r>
              <a:rPr lang="pt-BR" dirty="0" smtClean="0"/>
              <a:t>Ver artigo anexo: </a:t>
            </a:r>
            <a:r>
              <a:rPr lang="pt-B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Tribos Urbanas - as de Ontem até às de Hoje!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1058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Grupos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Hippies – “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peace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love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– sexo e drogas;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Representantes: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Pink Floyd e Jimi Hendrix.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0665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Clubbers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raves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paixão pela música eletrônica; extravagancia e irreverencia; drogas sintéticas – Êxtase 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Representante moderno - David Gueta.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3057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Góticos – fascinados pela morte;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glamorizam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decadência, o niilismo, o hedonismo e o lado sombrio. 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Problemas com Mutilação. 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 Burton e Johnny Depp.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9346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Surfistas – natureza e estilo de vida despojado. Sexo e drogas; mendicância.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Billabong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®. 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Representante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falecido Paul Walker era um adepto ao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9161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Motociclistas – estilo questionador e despojado. Uso de fumo e álcool.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Harley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Davidson.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5843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Hip-hop – estilo questionador e agressivo; Rap,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breakdance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 o grafite. Mutilação e drogas. Dr.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Eminem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50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Racionais, Chorão.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1229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Skinheads e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boneheads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estilo intolerante e agressivo; violência a minorias étnicas e homossexuais. Uso de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alcool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fumo.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20571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Punks – conteúdo agressivo de critica social. Comportamento: sarcasmo, gosto pelo ofensivo, critica social e desprezo. Os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Ramones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Sex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Pistols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0765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Rasta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Rastaffari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religioso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Haile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Selassie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 exclusão social; uso de drogas e sexo. Mendicância. Bob Marley.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8726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Introdução ao tema – pressão do grupo.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Charles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Swindoll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relata um estudo com adolescentes sobre a pressão de grupo. O método era simples: colocar grupos de dez adolescentes numa sala para um teste. Cada grupo foi instruído a levantar a mão quando o professor mostrasse a linha mais comprida em três diferentes cartazes. O que um deles no grupo de dez não sabia era que os outros nove tinham sido anteriormente instruídos a votar “sim” para a segunda linha mais comprida. Isso deveria fazer com que o décimo estudante fosse o único a votar corretamente pela linha mais comprida. Você imagina o que aconteceu? Vez após vez, esse décimo estudante dava uma olhadinha para ver como os outros nove estavam votando, franzia a testa e mudava de atitude, acompanhando o grupo. As instruções eram repetidas e o próximo cartaz era mostrado. O décimo candidato afirmava que a linha mais curta era a mais comprida porque lhe faltava coragem de desafiar o grupo. Essa atitude de conformidade ocorreu em 75% dos casos.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6630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Mauricinhos e patricinhas – viver em função da marca e da moda. Desperdício e desequilíbrio financeiro.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2174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Dreads 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esportes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radicais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skaters, bikers e surfers. Piercings. Justin Bieber 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JLo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32209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triste e melancólico; depressão; atração pela automutilação e pelo suicídio. Bissexualidade.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Chemical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Romance e Vanessa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Hudgens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90710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Plocs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infantis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Hello Kitty, Power Puff Girls 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Tweety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Nicki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Minaj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61982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Causas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Fatores que influenciam para que as pessoas cedam a pressão em grupo:</a:t>
            </a:r>
          </a:p>
          <a:p>
            <a:endParaRPr lang="pt-BR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Insegurança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 mais inseguro do próprio valor, mais se espelha nos outros para orientar-se e tomar decisões.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fazer parte, fica suscetível a influencia dos amigos.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Falsa sensação de segurança que desaparece na rejeição.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5173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Relacionamento com os pais e responsáveis.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Antagonismo, rejeição, falta de comunicação, autoritarismo extremo e permissividade – fatores ligados à susceptibilidade da influencia no grupo.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0032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Falta de determinação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Aprender a simplesmente dizer não. Desenvolver aptidões interpessoais  necessárias para resistir, expressar seus verdadeiros sentimentos e escolher seu próprio comportamento.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33013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Raciocínio falho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Agir segundo crenças sem sentido, com pouca ou nenhuma base na realidade.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 praticamente nenhum motivo, busca meios de se igualar com o grupo para ser aceito.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18373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58388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Somos seres facilmente condicionáveis. O que é isso? É um processo psicológico através do qual nos acostumamos com as coisas.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 não é um animal irracional, mas um ser humano pensante e com capacidade para tomar decisões. Mas este é um perigo que você também corre. De se acostumar com a rotina diária sendo lentamente absorvido pela cultura na qual mergulhou. Até ser engolido por ela como o sapo que morre cozido por não pular da água. Ore ao Senhor Jesus para livrar você. Para lhe dar o dom do discernimento, a fim de viver no mundo, sem ser do mundo.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você pode encarar a pressão do grupo? Deixe que as pessoas saibam que, mesmo que você goste delas, não pode participar de determinadas atividades.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 autoconfiante e determinado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Desafie o sistema – bom sentido. – fuja do modelo esperado e influencie o meio.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Defenda aquilo de bom que acredita.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3339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aconteceu com os adolescentes? É muito simples explicar: Eles simplesmente tinham sido engolidos pela pressão do ambiente e da cultura do grupo onde estudavam. Você acha que isso é comum acontecer com adolescentes? Ou só acontece de vez em quando com pessoas fracas de personalidade como estes adolescentes?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algum momento de sua vida você se sentiu pressionado pelo grupo? Pode contar como foi? O que fez? Cedeu ou venceu? Como se sentiu depois de ter passado a pressão. Existem coisas que um cristão pode ceder à pressão do grupo porque não conflita com sua fé. Cite algumas destas coisas. E quais seriam aquelas para as quais deve dizer não porque o não deve ser dito?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2783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 determinado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Expresse o que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vc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sente, pergunte sobre o que quer fazer e diga não ao que não quer fazer.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grupos, principalmente de jovens, quando pressionam, são como tubarões: se percebem hesitação, partem para cima da presa. Por isso, sabendo para onde você vai e com quem vai se encontrar, decida com antecipação o que irá ou não fazer. Se sua atitude for: “vou esperar a situação para ver como é, e então eu decido”, as chances de ceder são maiores.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todo o cuidado que você tomar, ainda assim poderá enfrentar situações que vão requerer muita oração silenciosa, pedindo a Deus que lhe dê forças e sabedoria para fazer o que é certo.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7403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aconteceu com os adolescentes? É muito simples explicar: Eles simplesmente tinham sido engolidos pela pressão do ambiente e da cultura do grupo onde estudavam. Você acha que isso é comum acontecer com adolescentes? Ou só acontece de vez em quando com pessoas fracas de personalidade como estes adolescentes?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algum momento de sua vida você se sentiu pressionado pelo grupo? Pode contar como foi? O que fez? Cedeu ou venceu? Como se sentiu depois de ter passado a pressão. Existem coisas que um cristão pode ceder à pressão do grupo porque não conflita com sua fé. Cite algumas destas coisas. E quais seriam aquelas para as quais deve dizer não porque o não deve ser dito?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278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Tema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 mundo quer agradar os outros, ser apreciado, respeitado e aceito. As pessoas ao nosso redor exercem grande influencia sobre o que fazemos, pensamos e dizemos. E isso é bom! O desejo de se acomodar às normas do grupo é uma das forças mais civilizadoras da sociedade. Mas também pode criar grande conflito pessoal e a perda da estima.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pressão do grupo pode ser positiva e negativa: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Positiva – ir ao clube, praticar esportes, ir à igreja, estudar, fazer um curso,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drugs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party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Negativa – abandonar a escola; desafiar autoridades; incorrer em comportamento de alto-risco - experimentar drogas; racismo; pequenos furtos; sexo (pressão do grupo é o motivo nº 1 e amor é um dos motivos menos citados). E normalmente pregam o abandono aos valores éticos, morais e espirituais.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5947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Tema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 mundo quer agradar os outros, ser apreciado, respeitado e aceito. As pessoas ao nosso redor exercem grande influencia sobre o que fazemos, pensamos e dizemos. E isso é bom! O desejo de se acomodar às normas do grupo é uma das forças mais civilizadoras da sociedade. Mas também pode criar grande conflito pessoal e a perda da estima.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pressão do grupo pode ser positiva e negativa: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Positiva – ir ao clube, praticar esportes, ir à igreja, estudar, fazer um curso,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drugs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party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Negativa – abandonar a escola; desafiar autoridades; incorrer em comportamento de alto-risco - experimentar drogas; racismo; pequenos furtos; sexo (pressão do grupo é o motivo nº 1 e amor é um dos motivos menos citados). E normalmente pregam o abandono aos valores éticos, morais e espirituais.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5947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Tema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 mundo quer agradar os outros, ser apreciado, respeitado e aceito. As pessoas ao nosso redor exercem grande influencia sobre o que fazemos, pensamos e dizemos. E isso é bom! O desejo de se acomodar às normas do grupo é uma das forças mais civilizadoras da sociedade. Mas também pode criar grande conflito pessoal e a perda da estima.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pressão do grupo pode ser positiva e negativa: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Positiva – ir ao clube, praticar esportes, ir à igreja, estudar, fazer um curso,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drugs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party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Negativa – abandonar a escola; desafiar autoridades; incorrer em comportamento de alto-risco - experimentar drogas; racismo; pequenos furtos; sexo (pressão do grupo é o motivo nº 1 e amor é um dos motivos menos citados). E normalmente pregam o abandono aos valores éticos, morais e espirituais.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5947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Qdo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saber?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sente forçado a fazer uma coisa que certamente não quer, algo que não faria se estivesse sozinho, só para fazer parte da turma.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7971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Vejamos os tipos de grupos ou “tribos urbanas” que podem influenciar: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tribos são um fenômeno sociológico interessante cujas repercussões a nível da estruturação da personalidade do adolescente podem ser importantes. Comportamentos de risco associados são claros. </a:t>
            </a:r>
          </a:p>
          <a:p>
            <a:endParaRPr lang="pt-BR" dirty="0" smtClean="0"/>
          </a:p>
          <a:p>
            <a:r>
              <a:rPr lang="pt-BR" dirty="0" smtClean="0"/>
              <a:t>Ver artigo anexo: </a:t>
            </a:r>
            <a:r>
              <a:rPr lang="pt-B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Tribos Urbanas - as de Ontem até às de Hoje!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C379-2679-4AC4-B07E-209DEDD3DD4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804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0C1D-CF9B-4CCB-883D-B9A407FD796C}" type="datetimeFigureOut">
              <a:rPr lang="pt-BR" smtClean="0"/>
              <a:t>18/02/2015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7A4B-348C-4D11-87E1-A3153666E4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4738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0C1D-CF9B-4CCB-883D-B9A407FD796C}" type="datetimeFigureOut">
              <a:rPr lang="pt-BR" smtClean="0"/>
              <a:t>18/02/2015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7A4B-348C-4D11-87E1-A3153666E4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9594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0C1D-CF9B-4CCB-883D-B9A407FD796C}" type="datetimeFigureOut">
              <a:rPr lang="pt-BR" smtClean="0"/>
              <a:t>18/02/2015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7A4B-348C-4D11-87E1-A3153666E4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373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0C1D-CF9B-4CCB-883D-B9A407FD796C}" type="datetimeFigureOut">
              <a:rPr lang="pt-BR" smtClean="0"/>
              <a:t>18/02/2015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7A4B-348C-4D11-87E1-A3153666E4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7543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0C1D-CF9B-4CCB-883D-B9A407FD796C}" type="datetimeFigureOut">
              <a:rPr lang="pt-BR" smtClean="0"/>
              <a:t>18/02/2015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7A4B-348C-4D11-87E1-A3153666E4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5017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0C1D-CF9B-4CCB-883D-B9A407FD796C}" type="datetimeFigureOut">
              <a:rPr lang="pt-BR" smtClean="0"/>
              <a:t>18/02/2015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7A4B-348C-4D11-87E1-A3153666E4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1384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0C1D-CF9B-4CCB-883D-B9A407FD796C}" type="datetimeFigureOut">
              <a:rPr lang="pt-BR" smtClean="0"/>
              <a:t>18/02/2015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7A4B-348C-4D11-87E1-A3153666E4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4032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0C1D-CF9B-4CCB-883D-B9A407FD796C}" type="datetimeFigureOut">
              <a:rPr lang="pt-BR" smtClean="0"/>
              <a:t>18/02/2015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7A4B-348C-4D11-87E1-A3153666E4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5954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0C1D-CF9B-4CCB-883D-B9A407FD796C}" type="datetimeFigureOut">
              <a:rPr lang="pt-BR" smtClean="0"/>
              <a:t>18/02/2015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7A4B-348C-4D11-87E1-A3153666E4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0627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0C1D-CF9B-4CCB-883D-B9A407FD796C}" type="datetimeFigureOut">
              <a:rPr lang="pt-BR" smtClean="0"/>
              <a:t>18/02/2015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7A4B-348C-4D11-87E1-A3153666E4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0029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0C1D-CF9B-4CCB-883D-B9A407FD796C}" type="datetimeFigureOut">
              <a:rPr lang="pt-BR" smtClean="0"/>
              <a:t>18/02/2015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7A4B-348C-4D11-87E1-A3153666E4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5365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F0C1D-CF9B-4CCB-883D-B9A407FD796C}" type="datetimeFigureOut">
              <a:rPr lang="pt-BR" smtClean="0"/>
              <a:t>18/02/2015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27A4B-348C-4D11-87E1-A3153666E4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581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google.com.br/url?sa=i&amp;rct=j&amp;q=&amp;esrc=s&amp;source=images&amp;cd=&amp;cad=rja&amp;uact=8&amp;ved=0CAcQjRw&amp;url=http://smsread.com/blog/very-funny-frog-wallpapers-images.html&amp;ei=4yCtVO_XC4uxeLzag7gH&amp;bvm=bv.83134100,d.dmo&amp;psig=AFQjCNFzbmmDT3r99vhjMmiToGZtUEMe3w&amp;ust=142071860828661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416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7504" y="809062"/>
            <a:ext cx="5112568" cy="4492145"/>
          </a:xfrm>
        </p:spPr>
        <p:txBody>
          <a:bodyPr>
            <a:noAutofit/>
          </a:bodyPr>
          <a:lstStyle/>
          <a:p>
            <a: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Síndrome </a:t>
            </a:r>
            <a:b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</a:t>
            </a:r>
            <a:b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“Sapo </a:t>
            </a:r>
            <a:r>
              <a:rPr lang="pt-BR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</a:t>
            </a:r>
            <a: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ervido”</a:t>
            </a:r>
            <a:b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Pastoral Estudantil APV</a:t>
            </a:r>
            <a: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Pr. Roberto Conti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AutoShape 2" descr="data:image/jpeg;base64,/9j/4AAQSkZJRgABAQAAAQABAAD/2wCEAAkGBxQSEhQUEhQWFRUUFBcUFBUVFRUVFhQXFBQXFxQUFRQYHCggGBolHBQUITEhJSkrLi4uFx8zODMsNygtLiwBCgoKDg0OGhAQGiwkICQsLCwsLCwsLCwsLCwsLCwsLCwsLCwsLCwsLCwsLCwsLCwsLCwsLCwsLCwsLCwsLCwsLP/AABEIAOEA4QMBIgACEQEDEQH/xAAbAAABBQEBAAAAAAAAAAAAAAADAQIEBQYAB//EAEIQAAEDAgMEBwYDBgUEAwAAAAEAAhEDIQQSMQVBUWETInGBkaGxBhQyUsHwQtHhFRYjU2LxM3KCkrJDY6LSB1SD/8QAGQEAAwEBAQAAAAAAAAAAAAAAAAECAwQF/8QALBEAAgIBAwQBAwMFAQAAAAAAAAECEQMSITEEE0FRYSIyoRRx4UKBkcHwM//aAAwDAQACEQMRAD8APT3KQxRmBHYVx+DAJVFlGy3Ul6BVKiTExapsodGxRsyFT1TEWWayhVRdSQbKO/VNjYSixTGMsgUVKpFMZEey6IESu1DQJh2aJlUJ1PRNqlAC4dSmhRKRUlr04ggzAnSmNNk5ysYYlAxCXMmVn2QMWhuVnTVXhzdWbCqiNBSLIFVHBsgVkxsVuii4pHY9RcUUmJkSUNxTyECVJA9cuXJDK9qI1MARGNUAPcgVFIcEx7bKWtxENmqK1l0mW6I4KmDHjRAcjNKEQkxMNSKl0dVApFTKTk0NBK6jyi1nqPKG9wYdhskemsSvT8DOY5FDkAIjUIRLY5FKitcjMMhWMR7kCpURqosoblLAmYNWjCqnBFWjNFpEqJIYULEJ1JNrpjImZCquT3m6i1nQoJEJUZ2qKXKOSk2ILmSJspUrAjpzCkIT6YUgOK4Cy5wXMU+REc6pahSVNUrgqAZTckclaEhSYC0lLaojVIppoB1QoUrqxQZSaGTWJrykpFOc1V4AaEQFNa1OehCSFlTsOyygsVhRNlSGhuIFlXlWGINlAchgw2FKsqLrKppFT6D7JpjRPpOTarkGk9NrPVWOwFV91FrlLXfdRalRQ2IeSgk3TTVQs6lsRIlIg5kiQElwTmJCE4IA4prSnAJHNRQAauqcRZNqap4KABQkhPXQkTQMBSqQQAjUymhobVCHlRqiGEMAlMIhTGpzk72GKmuXJwCEA1hU+mbKEBdSmJoBal1He1HhMqBMZHm6lUnKG43UighMRMY5MquXBR8Q5DYyNXddRqqfWchOKhsQFxSNKR6RqQgqVMlcgCwXBdCUBMYWk1MqRMFGogKtpVgXPe6YEBoAkknQeAKy6icoxqPLGXuBwNKoCDZ265kqNjNk1Kd4Lm6yNQOY+qh06wOUjM3MAQCesHToY71otkbQc49HUPWF2O7tCd4K5MOaSW+5bW9MzAKdK0W3dmggPY2CZmPmGrD6grOhdsMinwRKNDCUVpTIT2rQQqanJCUAPalSMKcSkByVI0pxTQCNRpQmlPBTQDmuSVCmyhvegATtVLwyit1UugkgJChYkqU4qBinpyBgHXTHBODkyo9ZiAvTAkqPQw5FiDyuQsyVFjLSV0J4XAqygrDAngJQPZgB5qNOpAc3tBvHNOxb4pvP9J87fVVGyMX0VcO3A+srm6jIo5Ip/wDWIusTRIJMGQ6b3NuPkjvrgtDxIc03/I8lI2i2HE7nGew625XVTiTvGu9ee7xScXwVybTBYkPbDvheADG75XjmCqfaOxSXHQPGu5r/AOrkVU7H2mWdXhpK2GEriqzi5g7y39FrGd/VB7r8ryv9mkakqZjsRgqlP4mEDiLt8QhtW36W9kT9kUavxMAJ/E3qnxC68PUrJsJ4mjCkJpCt9t7BqUOt8dP5hq3/ADjd26KnXSZPYKwJ5CGxPQA4BKUMlKLouluAoRGlGwtFhBJExvvu1jkhCmXOysHM6gDtJXK+uxRko7/4LcGuRrlHeVZ0MCHkAEk7wLeZUTaFFrfhkRYgnN2kEbloupxyqmTTAUlLpKFSUphW6EEqFQMUVJquVfiipkAPMmPchPKCXlQTYSohpJTZSCwkrkzMuQGxeiVwlOASLUsi7Sr2ya6E+qp6PxT96Kzxoipewc23boqpr15Gdy7tv3+BG2quFZrA0mA25vujvJvHeFHxGCb0raE0WVXMNSnTfUd0j2tMF1hlGhsJ0Oqd7IYlpgHUSfEW+vgsT/8ALGLpuxzRRmniWGmemcS1rRDSwg8BfQcV0YcSzzer0dEUlHU0avEYXVt21G/Dv7hyKlbE2k5rg4aix5x8QKisxnSChVdALhTJjT+JE9oufJD6ZlOu2TLHEOdFrmxEjlC5u08U6vbwGRaWmjY4pwaWuHwPEt5TuUzB15iOKotk4gPD8O43u6kTujd98SiYDEFjiDaDeVErxzU48P8AD8o0u0bJrweYKxvtJsDITVojqavYPwc2j5eW5XPvgYZaba+P2VOwmLbU7V6EOo1OjOULPN2p8rbYr2YoPfmIc2dQww0nsIt3KThdhYencUwTxfL/APkuujLQzB0MO6oYptc8/wBIJ89ArWrsGo2i4uLWEgl0nMQNzRFvNbawsLDgLDwVR7Q0HvoubTIDrR3EE+imUU1RpjhpdmV2Zi6bKhpGczWgQTmB+Yg94sgnElhyjSd+rgDYE6rsDsw9M+o+GkDLYzlnUDnp4qFiHDM68gHXfZeX1c9KSiVmmpbI0WG2ywNIbTyujXd3qsfiqbcrXCS8zm4DTvJO5UDqjnkATz53iPRXAoMfUa18GXZWjUNsGAk/5mx/qV9Ou5vLxsv7ixw8hK2CLes0dT07RqO9NaVKqUn4YlplzHCGk3yn5STu4cCq7pesW2lsTB48uHou6EtP0sMmO1qiPqlQq6lVXKJWK0ZzESogOKNUKjGSYAJPACT4BQSdnSZ1Pwns/XqfhDBxeb/7RJV/s72RpiDULqnIdRvlc+KhzS2NI4pPwZDpOxcvSP3bw3/12eC5Fv0V2fkzYB+YJP8AUm9GmGmV0EEfbNDNTmZLTPcdfoe5UE6dsH6eq1PQrM46gWuc07j/AG8ivP6yFSUxDsDtF1F4cNxgjiFJ9qtn0cf0VQg9IwgHLBL2TLqThqNTBvEqtaO+bqQ14GXtJPkAuXHmeOVo3xzpUXWLxbWgAiLgwd0aCBwUL3kGSd5tPDsUPHEENcdD5mbpnTA6NNuLvyCUoyyO1uOTcmX2Cx0FpHxNgtJ38j6LQ7SrCBVGj25u10XHhHgV5+7FHs4b/wC613s1iOlwppzLqZ03xq0jtuFW7i4NblQ22J1OuSwdk/oo9bbjqZEGFY7Oe0Nym5LhB5ImIyhrmlrXSHZbDcND4Ixw1wRo2Ls/21BAFQTutC0WE2tSqfC6ORsvPTsvNLnOA4NADBoLyOtpG9LReykYLWmDqSSe0EmVt38mHaZm9j0374qs21i+jZ1RL3nKwHj8x5ALIHbxb8Bc3lmt4QmU9ti5qElxMAwSYjd3qv1sZ/StvkTdIXbGJ6NoY03F3u3knU37VQPcfh3nfwGsp2KxBe8uPZB4RAQsQ0NiDJPxGeG5ckqySbXCIivZM2Xh81VoGres7u08/QrTbM9lwHsqOeSGuDg3mDIk77iU32U2X0YzPHXfcjhOgWqYF6PT4tMKZsnRGxuFDwQbrKU/ZJ5rlz3gU9REl5O4REAabzK3BhMLOK2cU+Rp0eaYoljnMcbtJB7kmHwdSr/hgkfMbN8VtMfsOk+t0rwCSADPw9WwOXeYjwUlogQ0d+ngiUqMFi3MzhfZcC9Vxd/SLDx1PkrjDYFrRDGgf5R6qcWcV3TBqyacuTeMVHhD6GFA+Io1Su1uiqsVtK1iqqvtEn9P1VRSjwVpb5NH+0efmkWV6c/cLle4aYkfMPmTDVbxKTKzmm5mD8K0ZwjjiG8/FV21aYeMwFwIPMbj3Kw6du5oSe98gonBZIuLAy8W7EwVVa46gAS4Dqn4gN3Mcln8X1HGDbcvJnhcZaWNFrhWg2dofI7u5Nq4ci+nHkqj34xAMKRhNqvbAd1mjdvHYUQjKO7NEwtczYDTUqXsPEOo1WvaTbUTEjh9UGtjGVDI6vKN6LhGAmxns/JTlyybsq3dm6wNZtUZmiOuJ5daTp4q3ZhGOjK+C7VxuGgt1A47lhsLiTTNj2i6udn48R4pYcumVPyaRdotsb7KktmjWcXf9yDJ5OACyO1Nn16J/isLeDviB7wtVT2y4DK3qjUF1p7tV1TajHtLX3dpck9y7JZYZPAV7MG15/tdNqY2BfVaXH7MpuuwE+R7iqfF7NLdTPbB13aLPtRfA6RVnaQP2VeeyeB6R4qPHUYZv+J24CeGvgoFPZ5BGZzQ0k9bK2JAmCtJgMR1BpA+HLoOtBI5TotMWCMXZKikaP3iOR3/AApTj+G7cY+55qifinfYv+qVta+um7+y7CjQMxe+fHej0scJgrOdLf6KZQeAePDmjgVmgqvBHFV9bFAKXh6pcLwO5Q6uyWE3qO7oCJNjjXkrcRtLh6qvq43fP6q8/ZFBuuY9riPSEop0G6U294zf8pWbkvJepeDKmo55hjXOPBoJjwUqjsTEvHwtZzeR6NkjvhaH36BYQOAgDwCG7Gnip70UDtlL+62I/m0vB35Lld+9HiVyfeiTpZj4TSkzN4ymmq0fqupo4h9koZPHwS4d7nfAB5KU/CPDZe8NCKAjtw5O7xVFt3ZBaJHw8fl5HlwK0mEwIq2zuCk1di5C0w543/qufI8clv4CzzA4QcwURlAhaX2q2Q2kOkaC1pMQdAeCo6TpXBNtFJghR4ypFKmR+aM127dCcG8FjKY9w9PFOESSe2/mplHGjna+qrCITS/gsq9FxkXgxYIuNOZEc1IpY3Lo5oB8j43Wcp4qD2IzcaItAPCNVpFtKmWaL39zhxgRMxI5DuQ8Timkk1BeLA/d1Q9Pa3cQTb/SnjEkXBJPOCuiM64GTmPAGbMBEQwjMDHI71LoO1JDRIkZTA8OI0VQyrLpgab1NwlSI60XkSJutY5LYy6oXG+Ji+o5owI7xyv4bwoLam8idTPoSET3m9o4X10W6nQic133f0UnDATM/fiqo1wN0eaXEbR6Om5/AW7TotFNMRqKeNEDib927ySe9rIUNsdUb7D0Utu1Baywll33NNBeVMQotXEBUmK2nB1VdV2rey5Z5ki6o0VbGAKtxe1Y0N+SoK+0jxVXitqBqyUpy4QakjS/tc8SuWN/ah5LlXbyj1fB6Hs7ZjC0Pa8ibw8QrduBBbB6M9uqfg8K5zRnbB7AD4blOp0GgQQPBdi32PMKV2ymkR5skKNQ9nAyoHlz3Ro17pA7lfPoAfDbxUd9Rw49xVKTXkYJ1Agh2kHcYUn3124ea5jgRcnyQTiN1vIKeBGc9s6FauxoiWg6T5lZ/ZmHrUQWsywTJDgDfS0gwvRLHUT3pjsMw/gHim3K7Toeo87xQxDjq3/az/1TqVbEt1Yx3bTb9IW4OEpT8InvT24KnuDf9yVyseowVfHVPxYZv+nO36kKrfing/4bhygmOS9QOEpDXL6/VOdg6J/B5fmplFS5SHrPNKdWRcsHbmHq1PDv+5R76zB6r0luzqZFmCOz8glZsto0Y3wH5I7cPX5H3Dzcuj8VM/5ajXHwaU6nWB/DUnlTcR5ar0w4QDUtHcFzKNL5vI/RJ4o+F+Q7p5yKsf8ATqH/APJ4RqRqfhoVT203fUL0XJS4n0TXFk2APifUqtCDvfBg2iv/ACXt8APAlHpU6zv+nftbPqtoROjB6f8AELntedW+P6ph3n6MlTo1hqw+LfTNCqvairXysYKT8pdmc6AQI0BLZi69Dp4Mu1geCcNlM3mexNfsCzu7o8z2ix1Eth2ZpaHBwuBa7XcCChs2uALuXp52JR3sntTX+z+GIvSb4LPJiU3/AD/BquqflHllXazXaPb3ua0eJKq8RtpoJhwJ7R6r0/H+yWGAzGm0cP0Cpto+zFGpbrDgC4kKIwxw5TE+pXk87xG1HW3TcHj2IdOpm59q3f7l0RqCe8wnD2WotAhoBm0zfxW/dxpfShx6mK8GJn7kLl6F+yqf8oea5Y974D9b8F/ittNtlZUaXTDnPy5hN7wR5qjw2OqnFDPUcGEaZyQOUmBKsDiCY/iVRAIjpHZbxunURbtKg1cFJltR7ZuQ15AdzPO2ohd88d7IwNRjMeGtse8kAeJUOnWe5sktbO45p8gR5qk21QwowxL6deoWlvxVnOzS9oNy61iY3J+zaWAA/hHEt0MBzhHbDoU9i/ItJYNxRB0793jEKwFQRZwHe1Qm7QoC04gj+oNd63UQPpgk0ukdM9R4aBrNjNlHZkuBaWW7X5R1nBMfixud6fmotfbLKVPpKrajQIBblzmSYgZSZCXC7WwlcAteAT84LTPYQp0v0KmND8xjpBzmT/xBXVKb2mCCJ0MCD2ItTBYd18zZPykt8whVsMHEdcmNM9SIjQhpKyamne1CoUNfy8gURuJqt3nyKaKY+EPGb5bSezim+7OO8q9vAUSPfH8Z7guZtF4sD9UAYaPxOShwbv0QG4b3qTqf/H6qY3CyLvaO0yfAFQGYpvNONVp3EnsRaAk1aNNutQTybPrKdSynQF3PKPyhRmPb8t91pQKW3RUqOpMcJYQHmRDSRMW3otAWzi1l3AieB/JDfj2Djbisvt1uKqdVlcgTAyNa09suk+iBgsLicoYc9QtPxOhx7yNVLmq2DY0jtssDiA4SNxlSKW2R9j7lZY7LrC7qZg8Jb3paTyx+QCRr1hF+UHVRqlYtzce82n9UnvMrLuxz27team0NogjrHLPJXrsLLF9ImC6/CIsoeIaQbcd4EEdqC/FxMPPdf6oLHvdZtQbjBBnyUsBXUnTbTfbQqQzDueMpJBBkSYTR0kat++26G6nUvJsNYU6RUG/ZVT7qH8lyi+8H+r/cEqVREQzO8JhCeDxTXQvUNxjmyIMEcDcWMi3aiiq4IchODggBTV4hMcQdydmC7O1ACYjGVehdSpvLZAy2FrgzMIxxtQgAvBMCSKbRJ46IQqNXdIxAEerSzGS4kjSLeiczq3AdPI2PMgg3RDUZzXdKzmplFS5QAaQYamZwe0GCcsEyNCLWPNXLdo0oOapVd2sAhVnvDUvvDUKEV4Am1sXh3CC6t3SPRB6ahxqndeVENZq73kKqXoAuKcxw6nSNO4iPQqPQq1xbMwxo5wObtIBhPOJC4V5UuMfQqRX7ao42oP4eJa0QZa0ZCeWf+ysfY/Z9PD4bKSRUc7M6RLp7UtR4CYMQspRjOP0MdWF9sNmvdhzUZWbTa2HP3uN7CZsqrDbFxjmyzFS0/K+Eu12Oq0ixpg5gdbWVUMFUbYVAO4rSEYxVUHBYVfZ3EH48R4vJ+qF+67t+KaO/9VAOFq/zAfFKcHUi7x4FXsOywGw6jLjG/wDl+ZUzA1a1Oc1VtQa9YNnxBWeOzSdX+ARqGDyiACbzJSkovlCdGkO0aO9+Q7xPjCa6rTgllUFxjKQ6I7VV0cBIu0KNW2cQdy5XCDlSJ0o1WHxtbKIDSN5n1JKONrVf5c9lxbiQsYaDgPi81Mw+1a9MBrakNG6B5quzv9wtPyXn70U+DPvuXLLS7i3wXJ9lex6fk10rkKuCx0FK6vZaSy1SoseWjguyDggMrkpK2JhEskY8sErCVGNjRDpgHcUdrjlktUR5aNyyWZN3Y7VBzRHNd0TeajZx9ldnC6iQ5ot5pBQbzQhVCcKwUt0rAJ7s3mu93bzSjEN3pDUZwVcgNOHbz8Uow7UhqU+HqnNrsGiQCe7hcKABS+9tSe9tToAppg6obsOEnvbUQ12xMrBY4wdryOKB9CAhVaA4JXYwLq2KFkT2aYmvIEUhwTsnIKZgabXXd4aKyfs+mR1fVZT6vHB02CVmfyHkiUNnveYBUjGYNzOYUfBY+KgF4m6p9RCk1uAXHYU0iGgkyFXV8MdSVodu4oQDG7XeVna2ML9AuOWaUZJqP7lURntCZASPFSYjXRXg9nCaeYkzC65Z4QSchaWUllyP+yH/ADLk/wBRD2GmRf7Y+PuUIJVy1fI3wdT1QsVu7Vy5eX1v/oaQ+0sPwns+irqy5ch/ajESnoE9y5cvWl9gDCnJFyb+0DnJpXLlS4ENSJVyYDSkXLk0BxSlKuWeQ1gCq6DtRBouXLDJyifDJNP4SrTZugXLl5fV8MUeSdtD4T2LN0v8ULlyMH2L9xyJ+3Ph7lnsLquXLvl5LiXOF+JvatXU/wALu+i5cvL6nhGn9RnFy5ckM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57625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http://www.imgbase.info/images/safe-wallpapers/animals/frog/frog_13293.jpg"/>
          <p:cNvSpPr>
            <a:spLocks noChangeAspect="1" noChangeArrowheads="1"/>
          </p:cNvSpPr>
          <p:nvPr/>
        </p:nvSpPr>
        <p:spPr bwMode="auto">
          <a:xfrm>
            <a:off x="63500" y="-136525"/>
            <a:ext cx="10734675" cy="60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342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528" y="2688390"/>
            <a:ext cx="3613155" cy="1470025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Grupos ou </a:t>
            </a:r>
            <a:r>
              <a:rPr lang="pt-BR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“tribos urbanas”</a:t>
            </a:r>
            <a:endParaRPr lang="pt-BR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172" name="Picture 4" descr="http://th06.deviantart.net/fs71/PRE/i/2010/153/e/7/Urban_tribes_by_cosmicdaw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723" y="1"/>
            <a:ext cx="4841761" cy="684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52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s://catrangers.files.wordpress.com/2012/06/refrigera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8" y="13081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ítulo 2"/>
          <p:cNvSpPr txBox="1">
            <a:spLocks/>
          </p:cNvSpPr>
          <p:nvPr/>
        </p:nvSpPr>
        <p:spPr>
          <a:xfrm>
            <a:off x="422294" y="269162"/>
            <a:ext cx="5004048" cy="1359638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4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 tribos são importantes </a:t>
            </a:r>
          </a:p>
          <a:p>
            <a:pPr marL="0" indent="0">
              <a:buNone/>
            </a:pPr>
            <a:r>
              <a:rPr lang="pt-BR" sz="144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 adolescente...</a:t>
            </a: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5076056" y="4229602"/>
            <a:ext cx="4464496" cy="13596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8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Não sem risco</a:t>
            </a:r>
          </a:p>
        </p:txBody>
      </p:sp>
    </p:spTree>
    <p:extLst>
      <p:ext uri="{BB962C8B-B14F-4D97-AF65-F5344CB8AC3E}">
        <p14:creationId xmlns:p14="http://schemas.microsoft.com/office/powerpoint/2010/main" val="106631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6" y="548680"/>
            <a:ext cx="5661248" cy="5661248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572000" y="1377247"/>
            <a:ext cx="4104456" cy="3707937"/>
          </a:xfrm>
        </p:spPr>
        <p:txBody>
          <a:bodyPr>
            <a:normAutofit fontScale="40000" lnSpcReduction="20000"/>
          </a:bodyPr>
          <a:lstStyle/>
          <a:p>
            <a:pPr algn="l"/>
            <a:endParaRPr lang="pt-BR" sz="111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sz="11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</a:t>
            </a:r>
            <a:r>
              <a:rPr lang="pt-BR" sz="111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peace</a:t>
            </a:r>
            <a:r>
              <a:rPr lang="pt-BR" sz="11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111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</a:t>
            </a:r>
            <a:r>
              <a:rPr lang="pt-BR" sz="11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111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love</a:t>
            </a:r>
            <a:r>
              <a:rPr lang="pt-BR" sz="11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” </a:t>
            </a:r>
            <a:r>
              <a:rPr lang="pt-BR" sz="11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sexo </a:t>
            </a:r>
            <a:r>
              <a:rPr lang="pt-BR" sz="11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pt-BR" sz="11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drogas</a:t>
            </a:r>
          </a:p>
          <a:p>
            <a:pPr algn="l"/>
            <a:endParaRPr lang="pt-BR" sz="111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sz="8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Pink </a:t>
            </a:r>
            <a:r>
              <a:rPr lang="pt-BR" sz="8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Floyd e </a:t>
            </a:r>
            <a:endParaRPr lang="pt-BR" sz="8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sz="8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Jimi </a:t>
            </a:r>
            <a:r>
              <a:rPr lang="pt-BR" sz="8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Hendrix. </a:t>
            </a:r>
            <a:endParaRPr lang="pt-BR" sz="2500" dirty="0"/>
          </a:p>
        </p:txBody>
      </p:sp>
      <p:sp>
        <p:nvSpPr>
          <p:cNvPr id="2" name="AutoShape 2" descr="http://www.devisualnovo.com.br/wp-content/uploads/2014/05/tumblr_static_hippi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220" name="Picture 4" descr="http://www.devisualnovo.com.br/wp-content/uploads/2014/05/tumblr_static_hippi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50" y="4149080"/>
            <a:ext cx="401360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34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95012"/>
            <a:ext cx="3810000" cy="381000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961905" y="954667"/>
            <a:ext cx="4326904" cy="5174348"/>
          </a:xfrm>
        </p:spPr>
        <p:txBody>
          <a:bodyPr>
            <a:normAutofit/>
          </a:bodyPr>
          <a:lstStyle/>
          <a:p>
            <a:pPr algn="l"/>
            <a:r>
              <a:rPr lang="pt-BR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Clubbers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Raves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paixão pela música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eletrônica. </a:t>
            </a:r>
          </a:p>
          <a:p>
            <a:pPr algn="l"/>
            <a:endParaRPr lang="pt-BR" sz="1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Extravagância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irreverência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 drogas sintéticas –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Êxtase </a:t>
            </a:r>
          </a:p>
          <a:p>
            <a:pPr algn="l"/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David Gueta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724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340768"/>
            <a:ext cx="2794637" cy="4179252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692696"/>
            <a:ext cx="4176464" cy="511256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Góticos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pt-BR" sz="17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fascinados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pela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morte, </a:t>
            </a:r>
            <a:r>
              <a:rPr lang="pt-BR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glamorizam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 decadência, o </a:t>
            </a:r>
            <a:r>
              <a:rPr lang="pt-BR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nihilismo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o hedonismo e o lado sombrio. </a:t>
            </a:r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pt-BR" sz="19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Mutilação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pt-BR" sz="19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Tim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Burton e Johnny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Depp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86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210422"/>
            <a:ext cx="5724128" cy="4293096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52756" y="4287630"/>
            <a:ext cx="6408712" cy="218464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Surfistas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Natureza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estilo de vida despojado. </a:t>
            </a:r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Sexo, drogas e mendicância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Paul Walker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926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46" y="1268760"/>
            <a:ext cx="6588224" cy="4392149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13719" y="1401653"/>
            <a:ext cx="3394185" cy="4176125"/>
          </a:xfrm>
        </p:spPr>
        <p:txBody>
          <a:bodyPr>
            <a:normAutofit lnSpcReduction="10000"/>
          </a:bodyPr>
          <a:lstStyle/>
          <a:p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Motociclistas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pt-BR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stilo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questionador e despojado. </a:t>
            </a:r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pt-BR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fumo 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álcool</a:t>
            </a:r>
          </a:p>
          <a:p>
            <a:pPr algn="l"/>
            <a:endParaRPr lang="pt-BR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Harley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Davidson.</a:t>
            </a:r>
          </a:p>
          <a:p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597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772" y="-387804"/>
            <a:ext cx="9144000" cy="6225853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89419" y="4221088"/>
            <a:ext cx="7925041" cy="2448272"/>
          </a:xfrm>
        </p:spPr>
        <p:txBody>
          <a:bodyPr>
            <a:normAutofit fontScale="92500" lnSpcReduction="20000"/>
          </a:bodyPr>
          <a:lstStyle/>
          <a:p>
            <a:r>
              <a:rPr lang="pt-BR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Estilo </a:t>
            </a:r>
            <a:r>
              <a:rPr lang="pt-BR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questionador e </a:t>
            </a:r>
            <a:r>
              <a:rPr lang="pt-BR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agressivo</a:t>
            </a:r>
          </a:p>
          <a:p>
            <a:r>
              <a:rPr lang="pt-BR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Rap, </a:t>
            </a:r>
            <a:r>
              <a:rPr lang="pt-BR" i="1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breakdance</a:t>
            </a:r>
            <a:r>
              <a:rPr lang="pt-BR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e o grafite. </a:t>
            </a:r>
            <a:endParaRPr lang="pt-BR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pt-BR" sz="190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Mutilação </a:t>
            </a:r>
            <a:r>
              <a:rPr lang="pt-BR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drogas. </a:t>
            </a:r>
            <a:endParaRPr lang="pt-BR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pt-BR" sz="170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Dr</a:t>
            </a:r>
            <a:r>
              <a:rPr lang="pt-BR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pt-BR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Dre</a:t>
            </a:r>
            <a:r>
              <a:rPr lang="pt-BR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pt-BR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Eminem</a:t>
            </a:r>
            <a:r>
              <a:rPr lang="pt-BR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50 </a:t>
            </a:r>
            <a:r>
              <a:rPr lang="pt-BR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cent</a:t>
            </a:r>
            <a:r>
              <a:rPr lang="pt-BR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Racionais, </a:t>
            </a:r>
            <a:r>
              <a:rPr lang="pt-BR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Chorão</a:t>
            </a:r>
            <a:endParaRPr lang="pt-BR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066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980728"/>
            <a:ext cx="4277010" cy="5041795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21646" y="1291208"/>
            <a:ext cx="5112568" cy="4658072"/>
          </a:xfrm>
        </p:spPr>
        <p:txBody>
          <a:bodyPr>
            <a:noAutofit/>
          </a:bodyPr>
          <a:lstStyle/>
          <a:p>
            <a:pPr algn="l"/>
            <a:r>
              <a:rPr lang="pt-B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Skinheads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 </a:t>
            </a:r>
            <a:r>
              <a:rPr lang="pt-BR" sz="3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boneheads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pt-BR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pt-BR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Estilo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intolerante e a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gressivo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 violência a minorias étnicas e homossexuais. </a:t>
            </a:r>
            <a:endParaRPr lang="pt-BR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pt-BR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Uso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álcool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fumo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253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888177" y="908720"/>
            <a:ext cx="3735592" cy="511256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Punks </a:t>
            </a:r>
          </a:p>
          <a:p>
            <a:pPr algn="l"/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conteúdo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agressivo de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crítica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social. </a:t>
            </a:r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sarcasmo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gosto pelo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ofensivo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desprezo</a:t>
            </a:r>
          </a:p>
          <a:p>
            <a:pPr algn="l"/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Os </a:t>
            </a:r>
            <a:r>
              <a:rPr lang="pt-BR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Ramones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 Sex </a:t>
            </a:r>
            <a:r>
              <a:rPr lang="pt-BR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Pistols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1732"/>
            <a:ext cx="4401312" cy="352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7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og In A Po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976" y="350658"/>
            <a:ext cx="8136904" cy="61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2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55576" y="2924944"/>
            <a:ext cx="7704856" cy="3672408"/>
          </a:xfrm>
        </p:spPr>
        <p:txBody>
          <a:bodyPr>
            <a:normAutofit/>
          </a:bodyPr>
          <a:lstStyle/>
          <a:p>
            <a:r>
              <a:rPr lang="pt-BR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Rasta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ou </a:t>
            </a:r>
            <a:r>
              <a:rPr lang="pt-BR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Rastaffari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pt-BR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eligioso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</a:t>
            </a:r>
            <a:r>
              <a:rPr lang="pt-BR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Haile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Selassie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 e exclusão social</a:t>
            </a:r>
          </a:p>
          <a:p>
            <a:endParaRPr lang="pt-BR" sz="19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drogas, sexo e mendicância </a:t>
            </a:r>
          </a:p>
          <a:p>
            <a:endParaRPr lang="pt-BR" sz="2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Bob Marley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76672"/>
            <a:ext cx="4163568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3830780"/>
            <a:ext cx="7056784" cy="2567136"/>
          </a:xfrm>
        </p:spPr>
        <p:txBody>
          <a:bodyPr>
            <a:normAutofit/>
          </a:bodyPr>
          <a:lstStyle/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“Mauricinhos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Patricinhas”</a:t>
            </a:r>
          </a:p>
          <a:p>
            <a:endParaRPr lang="pt-BR" sz="15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viver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 função da marca e da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moda</a:t>
            </a:r>
          </a:p>
          <a:p>
            <a:endParaRPr lang="pt-BR" sz="15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Desperdício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desequilíbrio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financeiro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469" y="332656"/>
            <a:ext cx="452437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1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211960" y="1291208"/>
            <a:ext cx="4320480" cy="4874096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Dreads </a:t>
            </a:r>
          </a:p>
          <a:p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Esportes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radicais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skaters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bikers e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surfers</a:t>
            </a:r>
          </a:p>
          <a:p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Piercings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mutilação e modismo. </a:t>
            </a:r>
          </a:p>
          <a:p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Justin </a:t>
            </a:r>
            <a:r>
              <a:rPr lang="pt-BR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Bieber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 </a:t>
            </a:r>
            <a:r>
              <a:rPr lang="pt-BR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JLo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67" y="1844824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5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55576" y="1086102"/>
            <a:ext cx="3888432" cy="5328592"/>
          </a:xfrm>
        </p:spPr>
        <p:txBody>
          <a:bodyPr>
            <a:normAutofit fontScale="92500"/>
          </a:bodyPr>
          <a:lstStyle/>
          <a:p>
            <a:r>
              <a:rPr lang="pt-BR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Emos</a:t>
            </a:r>
            <a:endParaRPr lang="pt-BR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pt-BR" sz="19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Tristeza, melancolia e depressão </a:t>
            </a:r>
          </a:p>
          <a:p>
            <a:endParaRPr lang="pt-BR" sz="19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Automutilação, suicídio e bissexualidade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pt-BR" sz="2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My</a:t>
            </a:r>
            <a:r>
              <a:rPr lang="pt-BR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Chemical</a:t>
            </a:r>
            <a:r>
              <a:rPr lang="pt-BR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Romance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Vanessa </a:t>
            </a:r>
            <a:r>
              <a:rPr lang="pt-BR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Hudgens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72816"/>
            <a:ext cx="38100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2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932" y="188640"/>
            <a:ext cx="3924300" cy="635000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832599" y="1936343"/>
            <a:ext cx="5040560" cy="393799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Plocs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Motivos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infantis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Hello </a:t>
            </a:r>
            <a: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Kitty, Power Puff Girls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en-US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Tweety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Nicki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Minaj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01572"/>
            <a:ext cx="22098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8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-15638" y="4010024"/>
            <a:ext cx="9159638" cy="2847976"/>
            <a:chOff x="-15638" y="4010024"/>
            <a:chExt cx="9159638" cy="2847976"/>
          </a:xfrm>
        </p:grpSpPr>
        <p:grpSp>
          <p:nvGrpSpPr>
            <p:cNvPr id="3" name="Grupo 2"/>
            <p:cNvGrpSpPr/>
            <p:nvPr/>
          </p:nvGrpSpPr>
          <p:grpSpPr>
            <a:xfrm>
              <a:off x="0" y="4010024"/>
              <a:ext cx="9144000" cy="2847976"/>
              <a:chOff x="0" y="4010024"/>
              <a:chExt cx="9144000" cy="2847976"/>
            </a:xfrm>
          </p:grpSpPr>
          <p:sp>
            <p:nvSpPr>
              <p:cNvPr id="2" name="Fluxograma: Processo 1"/>
              <p:cNvSpPr/>
              <p:nvPr/>
            </p:nvSpPr>
            <p:spPr>
              <a:xfrm>
                <a:off x="0" y="4010024"/>
                <a:ext cx="9144000" cy="2847976"/>
              </a:xfrm>
              <a:prstGeom prst="flowChartProcess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2290" name="Picture 2" descr="http://bprenatocardoso.s3.amazonaws.com/blog/wp-content/uploads/2014/01/Falsos-amigos_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7704" y="4010024"/>
                <a:ext cx="5248275" cy="2847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5" name="Conector reto 4"/>
            <p:cNvCxnSpPr/>
            <p:nvPr/>
          </p:nvCxnSpPr>
          <p:spPr>
            <a:xfrm>
              <a:off x="7125999" y="6342312"/>
              <a:ext cx="2018001" cy="1800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/>
            <p:cNvCxnSpPr/>
            <p:nvPr/>
          </p:nvCxnSpPr>
          <p:spPr>
            <a:xfrm>
              <a:off x="-15638" y="6315344"/>
              <a:ext cx="2018001" cy="2696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ítulo 1"/>
          <p:cNvSpPr txBox="1">
            <a:spLocks/>
          </p:cNvSpPr>
          <p:nvPr/>
        </p:nvSpPr>
        <p:spPr>
          <a:xfrm>
            <a:off x="1535509" y="1014215"/>
            <a:ext cx="5976664" cy="7350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que pode me fazer </a:t>
            </a:r>
            <a:r>
              <a:rPr lang="pt-BR" sz="66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ceder</a:t>
            </a:r>
            <a:r>
              <a:rPr lang="pt-BR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pt-BR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77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scontent-a.cdninstagram.com/hphotos-xpf1/t51.2885-15/10369326_320602658126080_163923047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" y="1844824"/>
            <a:ext cx="5040559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439038" y="1946812"/>
            <a:ext cx="3600400" cy="4752528"/>
          </a:xfrm>
        </p:spPr>
        <p:txBody>
          <a:bodyPr>
            <a:normAutofit lnSpcReduction="10000"/>
          </a:bodyPr>
          <a:lstStyle/>
          <a:p>
            <a:pPr algn="l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Qto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+ inseguro, </a:t>
            </a:r>
          </a:p>
          <a:p>
            <a:pPr algn="l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+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 espelha nos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outros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E, se for falsa a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sensação de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segurança própria, </a:t>
            </a:r>
          </a:p>
          <a:p>
            <a:pPr algn="l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ela desaparece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rejeição</a:t>
            </a:r>
            <a:endParaRPr lang="pt-BR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535509" y="548680"/>
            <a:ext cx="5976664" cy="7350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6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Insegurança</a:t>
            </a:r>
            <a:endParaRPr lang="pt-BR" sz="66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745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4" name="Picture 12" descr="http://midia.portalbei.com.br/2014/10/super-herois-pais-e-filhos-superm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109" y="1000124"/>
            <a:ext cx="5857875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1636030"/>
            <a:ext cx="3029589" cy="4586064"/>
          </a:xfrm>
        </p:spPr>
        <p:txBody>
          <a:bodyPr>
            <a:normAutofit/>
          </a:bodyPr>
          <a:lstStyle/>
          <a:p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ntagonismo</a:t>
            </a:r>
          </a:p>
          <a:p>
            <a:r>
              <a:rPr lang="pt-BR" sz="36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Rejeição</a:t>
            </a:r>
          </a:p>
          <a:p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alta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comunicação</a:t>
            </a:r>
          </a:p>
          <a:p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36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r>
              <a:rPr lang="pt-BR" sz="36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utoritarismo extremo</a:t>
            </a:r>
          </a:p>
          <a:p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ermissividade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4011176" y="162352"/>
            <a:ext cx="4380730" cy="7350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6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Pais x Filhos</a:t>
            </a:r>
            <a:endParaRPr lang="pt-BR" sz="66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845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rationalimprovement.files.wordpress.com/2013/07/rocky-wallpaper-winter-sn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0384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114286" y="1124744"/>
            <a:ext cx="4029714" cy="2231868"/>
          </a:xfrm>
        </p:spPr>
        <p:txBody>
          <a:bodyPr>
            <a:noAutofit/>
          </a:bodyPr>
          <a:lstStyle/>
          <a:p>
            <a:r>
              <a:rPr lang="pt-BR" sz="36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Capacidade necessária </a:t>
            </a:r>
            <a:r>
              <a:rPr lang="pt-BR" sz="3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para resistir, expressar seus verdadeiros sentimentos e escolher seu próprio </a:t>
            </a:r>
            <a:r>
              <a:rPr lang="pt-BR" sz="36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jeito!</a:t>
            </a:r>
            <a:endParaRPr lang="pt-BR" sz="36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-346"/>
            <a:ext cx="9143999" cy="7350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6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Falta de determinação</a:t>
            </a:r>
            <a:endParaRPr lang="pt-BR" sz="66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425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3.bp.blogspot.com/_6G8ywKXV4pg/TD9mm8wy3YI/AAAAAAAAEx0/9bKR3aCbeWg/s1600/4305803577_f0bd3409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980405"/>
            <a:ext cx="476250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5536" y="1579240"/>
            <a:ext cx="3797650" cy="4874096"/>
          </a:xfrm>
        </p:spPr>
        <p:txBody>
          <a:bodyPr>
            <a:normAutofit lnSpcReduction="10000"/>
          </a:bodyPr>
          <a:lstStyle/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Crenças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sem sentido, com pouca ou nenhuma base na realidade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...</a:t>
            </a:r>
          </a:p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Sem praticamente nenhum motivo, busca meios de se igualar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grupo para ser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aceito!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pt-BR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260648"/>
            <a:ext cx="9143999" cy="7350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6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Raciocínio Falho</a:t>
            </a:r>
            <a:endParaRPr lang="pt-BR" sz="66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842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55452" y="1280072"/>
            <a:ext cx="7772400" cy="1470025"/>
          </a:xfrm>
        </p:spPr>
        <p:txBody>
          <a:bodyPr/>
          <a:lstStyle/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Teste de grupo - </a:t>
            </a:r>
            <a:r>
              <a:rPr lang="pt-BR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Swindoll</a:t>
            </a:r>
            <a:endParaRPr lang="pt-B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1265288" y="3583758"/>
            <a:ext cx="6552728" cy="1607175"/>
            <a:chOff x="1043608" y="4221088"/>
            <a:chExt cx="6552728" cy="1607175"/>
          </a:xfrm>
        </p:grpSpPr>
        <p:cxnSp>
          <p:nvCxnSpPr>
            <p:cNvPr id="12" name="Conector reto 11"/>
            <p:cNvCxnSpPr/>
            <p:nvPr/>
          </p:nvCxnSpPr>
          <p:spPr>
            <a:xfrm>
              <a:off x="1043608" y="4221088"/>
              <a:ext cx="6552728" cy="0"/>
            </a:xfrm>
            <a:prstGeom prst="line">
              <a:avLst/>
            </a:prstGeom>
            <a:ln w="177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>
            <a:xfrm>
              <a:off x="1306663" y="5828263"/>
              <a:ext cx="6289668" cy="0"/>
            </a:xfrm>
            <a:prstGeom prst="line">
              <a:avLst/>
            </a:prstGeom>
            <a:ln w="177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>
              <a:off x="1187619" y="5010818"/>
              <a:ext cx="6408712" cy="0"/>
            </a:xfrm>
            <a:prstGeom prst="line">
              <a:avLst/>
            </a:prstGeom>
            <a:ln w="177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140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s://lh4.googleusercontent.com/-0OIg36V-10o/TYeUZbZra-I/AAAAAAAAA9M/brUNYxUj7Xs/s1600/tir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104" y="2319113"/>
            <a:ext cx="52387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446692"/>
            <a:ext cx="8640960" cy="1368152"/>
          </a:xfrm>
        </p:spPr>
        <p:txBody>
          <a:bodyPr>
            <a:noAutofit/>
          </a:bodyPr>
          <a:lstStyle/>
          <a:p>
            <a:r>
              <a:rPr lang="pt-BR" sz="60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Como encarar a </a:t>
            </a:r>
            <a:endParaRPr lang="pt-BR" sz="6000" dirty="0" smtClean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pt-BR" sz="60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pressão </a:t>
            </a:r>
            <a:r>
              <a:rPr lang="pt-BR" sz="60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do grupo?</a:t>
            </a:r>
          </a:p>
        </p:txBody>
      </p:sp>
    </p:spTree>
    <p:extLst>
      <p:ext uri="{BB962C8B-B14F-4D97-AF65-F5344CB8AC3E}">
        <p14:creationId xmlns:p14="http://schemas.microsoft.com/office/powerpoint/2010/main" val="67218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http://doutissima.com.br/content/uploads/2014/09/como-aumentar-a-autoconfia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9298"/>
            <a:ext cx="9144000" cy="60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" y="14702"/>
            <a:ext cx="6876256" cy="7350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6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Seja autoconfiante</a:t>
            </a:r>
            <a:endParaRPr lang="pt-BR" sz="66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796136" y="1085618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“Desafie o (mau) sistema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”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300192" y="5211197"/>
            <a:ext cx="256589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“Defenda o 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bem</a:t>
            </a:r>
          </a:p>
          <a:p>
            <a:pPr algn="ctr"/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acredita”</a:t>
            </a:r>
            <a:endParaRPr lang="pt-BR" sz="2800" dirty="0"/>
          </a:p>
        </p:txBody>
      </p:sp>
      <p:sp>
        <p:nvSpPr>
          <p:cNvPr id="7" name="Retângulo 6"/>
          <p:cNvSpPr/>
          <p:nvPr/>
        </p:nvSpPr>
        <p:spPr>
          <a:xfrm>
            <a:off x="179512" y="5157192"/>
            <a:ext cx="324422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“Gosto de 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você, mas </a:t>
            </a:r>
          </a:p>
          <a:p>
            <a:pPr algn="ctr"/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não 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 que você faz”</a:t>
            </a:r>
          </a:p>
        </p:txBody>
      </p:sp>
    </p:spTree>
    <p:extLst>
      <p:ext uri="{BB962C8B-B14F-4D97-AF65-F5344CB8AC3E}">
        <p14:creationId xmlns:p14="http://schemas.microsoft.com/office/powerpoint/2010/main" val="185757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bancaynegocios.com/wp-content/uploads/2013/01/chalkboard-decis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1180"/>
            <a:ext cx="9144000" cy="609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://drmommyonline.com/hub/wp-content/uploads/2014/02/DSC_0390_Iv%C3%A1n_Melench%C3%B3n_Serrano_MorgueFil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" y="14702"/>
            <a:ext cx="6876256" cy="7350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6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Seja determinado</a:t>
            </a:r>
            <a:endParaRPr lang="pt-BR" sz="66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364088" y="2069554"/>
            <a:ext cx="343812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Sim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Sente e quer</a:t>
            </a:r>
          </a:p>
          <a:p>
            <a:pPr algn="ctr"/>
            <a:endParaRPr lang="pt-BR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pt-BR" sz="48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Não</a:t>
            </a:r>
            <a:endParaRPr lang="pt-BR" sz="48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pt-BR" sz="36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Não quer</a:t>
            </a:r>
          </a:p>
        </p:txBody>
      </p:sp>
    </p:spTree>
    <p:extLst>
      <p:ext uri="{BB962C8B-B14F-4D97-AF65-F5344CB8AC3E}">
        <p14:creationId xmlns:p14="http://schemas.microsoft.com/office/powerpoint/2010/main" val="331114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www.frasesdobem.com.br/wp-content/uploads/2014/02/faca-o-que-e-cer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71437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15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1582149"/>
            <a:ext cx="6400800" cy="4874096"/>
          </a:xfrm>
        </p:spPr>
        <p:txBody>
          <a:bodyPr/>
          <a:lstStyle/>
          <a:p>
            <a:r>
              <a:rPr lang="pt-BR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Não acompanhe a </a:t>
            </a:r>
            <a:r>
              <a:rPr lang="pt-BR" sz="66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maioria</a:t>
            </a:r>
            <a:r>
              <a:rPr lang="pt-BR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para fazer o mal. </a:t>
            </a:r>
            <a:endParaRPr lang="pt-BR" sz="6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/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Êxodo 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23:2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9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vivifreitas.me/wp-content/themes/vivfreitas/includes/timthumb.php?src=http://vivifreitas.me/wp-content/uploads/2012/02/influencia-post.jpg&amp;h=260&amp;w=660&amp;zc=1&amp;q=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817"/>
            <a:ext cx="9144000" cy="360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92229" y="202141"/>
            <a:ext cx="5593407" cy="1470025"/>
          </a:xfrm>
        </p:spPr>
        <p:txBody>
          <a:bodyPr/>
          <a:lstStyle/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Pressão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do grupo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1772816"/>
            <a:ext cx="4111625" cy="2016224"/>
          </a:xfrm>
        </p:spPr>
        <p:txBody>
          <a:bodyPr>
            <a:noAutofit/>
          </a:bodyPr>
          <a:lstStyle/>
          <a:p>
            <a:pPr algn="just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agradar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os outros, </a:t>
            </a:r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just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ser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apreciado, </a:t>
            </a:r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just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respeitado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aceito. </a:t>
            </a:r>
            <a:endParaRPr lang="pt-BR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AutoShape 8" descr="http://vivifreitas.me/wp-content/themes/vivfreitas/includes/timthumb.php?src=http://vivifreitas.me/wp-content/uploads/2012/02/influencia-post.jpg&amp;h=260&amp;w=660&amp;zc=1&amp;q=1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920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vivifreitas.me/wp-content/themes/vivfreitas/includes/timthumb.php?src=http://vivifreitas.me/wp-content/uploads/2012/02/influencia-post.jpg&amp;h=260&amp;w=660&amp;zc=1&amp;q=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817"/>
            <a:ext cx="9144000" cy="360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http://vivifreitas.me/wp-content/themes/vivfreitas/includes/timthumb.php?src=http://vivifreitas.me/wp-content/uploads/2012/02/influencia-post.jpg&amp;h=260&amp;w=660&amp;zc=1&amp;q=1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427954" y="1916832"/>
            <a:ext cx="82880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 pessoas ao nosso redor influenciam sobre o que fazemos, pensamos e dizemos. 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07975" y="4460919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- </a:t>
            </a:r>
            <a:r>
              <a:rPr lang="pt-BR" sz="36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conflito pessoal e a perda da estima.</a:t>
            </a:r>
          </a:p>
        </p:txBody>
      </p:sp>
      <p:sp>
        <p:nvSpPr>
          <p:cNvPr id="10" name="Título 1"/>
          <p:cNvSpPr>
            <a:spLocks noGrp="1"/>
          </p:cNvSpPr>
          <p:nvPr>
            <p:ph type="ctrTitle"/>
          </p:nvPr>
        </p:nvSpPr>
        <p:spPr>
          <a:xfrm>
            <a:off x="1792229" y="202141"/>
            <a:ext cx="5593407" cy="1470025"/>
          </a:xfrm>
        </p:spPr>
        <p:txBody>
          <a:bodyPr/>
          <a:lstStyle/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Pressão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do grupo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098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1470025"/>
          </a:xfrm>
        </p:spPr>
        <p:txBody>
          <a:bodyPr>
            <a:normAutofit/>
          </a:bodyPr>
          <a:lstStyle/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pressão do grupo pode ser </a:t>
            </a:r>
            <a:r>
              <a:rPr lang="pt-BR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positiva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 negativa: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324528" y="1916832"/>
            <a:ext cx="7704856" cy="1752600"/>
          </a:xfrm>
        </p:spPr>
        <p:txBody>
          <a:bodyPr>
            <a:normAutofit fontScale="25000" lnSpcReduction="20000"/>
          </a:bodyPr>
          <a:lstStyle/>
          <a:p>
            <a:pPr algn="l"/>
            <a:endParaRPr lang="pt-BR" sz="1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sz="1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Negativa</a:t>
            </a:r>
            <a:r>
              <a:rPr lang="pt-BR" sz="1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– abandonar a </a:t>
            </a:r>
            <a:r>
              <a:rPr lang="pt-BR" sz="1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escola, </a:t>
            </a:r>
            <a:r>
              <a:rPr lang="pt-BR" sz="1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desafiar </a:t>
            </a:r>
            <a:r>
              <a:rPr lang="pt-BR" sz="1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autoridades, comportamento </a:t>
            </a:r>
            <a:r>
              <a:rPr lang="pt-BR" sz="1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</a:t>
            </a:r>
            <a:r>
              <a:rPr lang="pt-BR" sz="1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alto-risco:</a:t>
            </a:r>
          </a:p>
          <a:p>
            <a:pPr algn="l"/>
            <a:r>
              <a:rPr lang="pt-BR" sz="1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experimentar </a:t>
            </a:r>
            <a:r>
              <a:rPr lang="pt-BR" sz="1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drogas; racismo; pequenos furtos; sexo </a:t>
            </a:r>
            <a:r>
              <a:rPr lang="pt-BR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(+ pressão – amor)</a:t>
            </a:r>
            <a:r>
              <a:rPr lang="pt-BR" sz="1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l"/>
            <a:endParaRPr lang="pt-BR" sz="6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sz="1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pt-BR" sz="1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normalmente pregam o abandono aos valores éticos, morais e espirituais.</a:t>
            </a:r>
          </a:p>
          <a:p>
            <a:endParaRPr lang="pt-BR" dirty="0"/>
          </a:p>
        </p:txBody>
      </p:sp>
      <p:grpSp>
        <p:nvGrpSpPr>
          <p:cNvPr id="8" name="Grupo 7"/>
          <p:cNvGrpSpPr/>
          <p:nvPr/>
        </p:nvGrpSpPr>
        <p:grpSpPr>
          <a:xfrm>
            <a:off x="405056" y="3255720"/>
            <a:ext cx="8172400" cy="3600400"/>
            <a:chOff x="10652" y="2553247"/>
            <a:chExt cx="9144000" cy="4311636"/>
          </a:xfrm>
        </p:grpSpPr>
        <p:pic>
          <p:nvPicPr>
            <p:cNvPr id="2050" name="Picture 2" descr="http://www.mundodomarketing.com.br/images/maismm/estudos/neuromarketing-como-o-comportamento-influencia-na-hora-da-compra/b31982e34897466d475bee7ea9d75cc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2" y="2553247"/>
              <a:ext cx="9144000" cy="4311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Mais 4"/>
            <p:cNvSpPr/>
            <p:nvPr/>
          </p:nvSpPr>
          <p:spPr>
            <a:xfrm>
              <a:off x="5796136" y="5687536"/>
              <a:ext cx="792088" cy="792088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Menos 5"/>
            <p:cNvSpPr/>
            <p:nvPr/>
          </p:nvSpPr>
          <p:spPr>
            <a:xfrm>
              <a:off x="2627784" y="5661248"/>
              <a:ext cx="792088" cy="84239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" name="Retângulo 6"/>
          <p:cNvSpPr/>
          <p:nvPr/>
        </p:nvSpPr>
        <p:spPr>
          <a:xfrm>
            <a:off x="5822424" y="2564904"/>
            <a:ext cx="295232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esportes</a:t>
            </a:r>
          </a:p>
          <a:p>
            <a:pPr algn="r"/>
            <a:r>
              <a:rPr lang="pt-BR" sz="32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ir </a:t>
            </a:r>
            <a:r>
              <a:rPr lang="pt-BR" sz="32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ao </a:t>
            </a:r>
            <a:r>
              <a:rPr lang="pt-BR" sz="32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clube </a:t>
            </a:r>
          </a:p>
          <a:p>
            <a:pPr algn="r"/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à igreja </a:t>
            </a:r>
          </a:p>
          <a:p>
            <a:pPr algn="r"/>
            <a:r>
              <a:rPr lang="pt-BR" sz="32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estudar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algn="r"/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cursos</a:t>
            </a:r>
          </a:p>
          <a:p>
            <a:pPr algn="r"/>
            <a:r>
              <a:rPr lang="pt-BR" sz="3200" dirty="0" err="1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Free</a:t>
            </a:r>
            <a:endParaRPr lang="pt-BR" sz="32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/>
            <a:r>
              <a:rPr lang="pt-BR" sz="3200" dirty="0" err="1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Drugs</a:t>
            </a:r>
            <a:endParaRPr lang="pt-BR" sz="3200" dirty="0" smtClean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/>
            <a:r>
              <a:rPr lang="pt-BR" sz="3200" dirty="0" err="1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party</a:t>
            </a:r>
            <a:endParaRPr lang="pt-BR" sz="48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970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405056" y="3255720"/>
            <a:ext cx="8172400" cy="3600400"/>
            <a:chOff x="10652" y="2553247"/>
            <a:chExt cx="9144000" cy="4311636"/>
          </a:xfrm>
        </p:grpSpPr>
        <p:pic>
          <p:nvPicPr>
            <p:cNvPr id="14" name="Picture 2" descr="http://www.mundodomarketing.com.br/images/maismm/estudos/neuromarketing-como-o-comportamento-influencia-na-hora-da-compra/b31982e34897466d475bee7ea9d75cc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2" y="2553247"/>
              <a:ext cx="9144000" cy="4311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Mais 14"/>
            <p:cNvSpPr/>
            <p:nvPr/>
          </p:nvSpPr>
          <p:spPr>
            <a:xfrm>
              <a:off x="5796136" y="5687536"/>
              <a:ext cx="792088" cy="792088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Menos 15"/>
            <p:cNvSpPr/>
            <p:nvPr/>
          </p:nvSpPr>
          <p:spPr>
            <a:xfrm>
              <a:off x="2627784" y="5661248"/>
              <a:ext cx="792088" cy="84239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1470025"/>
          </a:xfrm>
        </p:spPr>
        <p:txBody>
          <a:bodyPr>
            <a:normAutofit/>
          </a:bodyPr>
          <a:lstStyle/>
          <a:p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pressão do grupo pode ser positiva e </a:t>
            </a:r>
            <a:r>
              <a:rPr lang="pt-BR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negativa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6280" y="2235344"/>
            <a:ext cx="3757544" cy="17526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pt-BR" sz="1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abandonar</a:t>
            </a:r>
            <a:r>
              <a:rPr lang="pt-BR" sz="1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escola</a:t>
            </a:r>
          </a:p>
          <a:p>
            <a:pPr algn="l"/>
            <a:r>
              <a:rPr lang="pt-BR" sz="128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desafiar </a:t>
            </a:r>
            <a:r>
              <a:rPr lang="pt-BR" sz="128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autoridades</a:t>
            </a:r>
            <a:endParaRPr lang="pt-BR" sz="128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sz="1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comportamento </a:t>
            </a:r>
            <a:endParaRPr lang="pt-BR" sz="1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sz="1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</a:t>
            </a:r>
            <a:r>
              <a:rPr lang="pt-BR" sz="1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alto-risco:</a:t>
            </a:r>
          </a:p>
          <a:p>
            <a:pPr algn="l"/>
            <a:r>
              <a:rPr lang="pt-BR" sz="128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r>
              <a:rPr lang="pt-BR" sz="128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rogas</a:t>
            </a:r>
          </a:p>
          <a:p>
            <a:pPr algn="l"/>
            <a:r>
              <a:rPr lang="pt-BR" sz="1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</a:t>
            </a:r>
            <a:r>
              <a:rPr lang="pt-BR" sz="1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acismo</a:t>
            </a:r>
          </a:p>
          <a:p>
            <a:pPr algn="l"/>
            <a:r>
              <a:rPr lang="pt-BR" sz="128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</a:t>
            </a:r>
            <a:r>
              <a:rPr lang="pt-BR" sz="128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urtos</a:t>
            </a:r>
          </a:p>
          <a:p>
            <a:pPr algn="l"/>
            <a:r>
              <a:rPr lang="pt-BR" sz="1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</a:t>
            </a:r>
            <a:r>
              <a:rPr lang="pt-BR" sz="1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exo</a:t>
            </a:r>
          </a:p>
          <a:p>
            <a:pPr algn="l"/>
            <a:r>
              <a:rPr lang="pt-BR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+ </a:t>
            </a:r>
            <a:r>
              <a:rPr lang="pt-BR" sz="9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pressão – </a:t>
            </a:r>
            <a:r>
              <a:rPr lang="pt-BR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amor</a:t>
            </a:r>
            <a:endParaRPr lang="pt-BR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pt-BR" sz="6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960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405056" y="3255720"/>
            <a:ext cx="8172400" cy="3600400"/>
            <a:chOff x="10652" y="2553247"/>
            <a:chExt cx="9144000" cy="4311636"/>
          </a:xfrm>
        </p:grpSpPr>
        <p:pic>
          <p:nvPicPr>
            <p:cNvPr id="14" name="Picture 2" descr="http://www.mundodomarketing.com.br/images/maismm/estudos/neuromarketing-como-o-comportamento-influencia-na-hora-da-compra/b31982e34897466d475bee7ea9d75cc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2" y="2553247"/>
              <a:ext cx="9144000" cy="4311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Mais 14"/>
            <p:cNvSpPr/>
            <p:nvPr/>
          </p:nvSpPr>
          <p:spPr>
            <a:xfrm>
              <a:off x="5796136" y="5687536"/>
              <a:ext cx="792088" cy="792088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Menos 15"/>
            <p:cNvSpPr/>
            <p:nvPr/>
          </p:nvSpPr>
          <p:spPr>
            <a:xfrm>
              <a:off x="2627784" y="5661248"/>
              <a:ext cx="792088" cy="84239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6280" y="2235344"/>
            <a:ext cx="3757544" cy="17526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pt-BR" sz="1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abandonar</a:t>
            </a:r>
            <a:r>
              <a:rPr lang="pt-BR" sz="1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escola</a:t>
            </a:r>
          </a:p>
          <a:p>
            <a:pPr algn="l"/>
            <a:r>
              <a:rPr lang="pt-BR" sz="128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desafiar </a:t>
            </a:r>
            <a:r>
              <a:rPr lang="pt-BR" sz="128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autoridades</a:t>
            </a:r>
            <a:endParaRPr lang="pt-BR" sz="128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sz="1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comportamento </a:t>
            </a:r>
            <a:endParaRPr lang="pt-BR" sz="1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sz="1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</a:t>
            </a:r>
            <a:r>
              <a:rPr lang="pt-BR" sz="1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alto-risco:</a:t>
            </a:r>
          </a:p>
          <a:p>
            <a:pPr algn="l"/>
            <a:r>
              <a:rPr lang="pt-BR" sz="128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r>
              <a:rPr lang="pt-BR" sz="128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rogas</a:t>
            </a:r>
          </a:p>
          <a:p>
            <a:pPr algn="l"/>
            <a:r>
              <a:rPr lang="pt-BR" sz="1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</a:t>
            </a:r>
            <a:r>
              <a:rPr lang="pt-BR" sz="1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acismo</a:t>
            </a:r>
          </a:p>
          <a:p>
            <a:pPr algn="l"/>
            <a:r>
              <a:rPr lang="pt-BR" sz="128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</a:t>
            </a:r>
            <a:r>
              <a:rPr lang="pt-BR" sz="128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urtos</a:t>
            </a:r>
          </a:p>
          <a:p>
            <a:pPr algn="l"/>
            <a:r>
              <a:rPr lang="pt-BR" sz="1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</a:t>
            </a:r>
            <a:r>
              <a:rPr lang="pt-BR" sz="1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exo</a:t>
            </a:r>
          </a:p>
          <a:p>
            <a:pPr algn="l"/>
            <a:r>
              <a:rPr lang="pt-BR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+ </a:t>
            </a:r>
            <a:r>
              <a:rPr lang="pt-BR" sz="9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pressão – </a:t>
            </a:r>
            <a:r>
              <a:rPr lang="pt-BR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amor</a:t>
            </a:r>
            <a:endParaRPr lang="pt-BR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pt-BR" sz="6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3347864" y="245408"/>
            <a:ext cx="529643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normalmente pregam o </a:t>
            </a:r>
            <a:r>
              <a:rPr lang="pt-BR" sz="40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abandono</a:t>
            </a: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aos </a:t>
            </a:r>
            <a:endParaRPr lang="pt-BR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valores </a:t>
            </a: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éticos, </a:t>
            </a:r>
            <a:endParaRPr lang="pt-BR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morais </a:t>
            </a: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endParaRPr lang="pt-BR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espirituais</a:t>
            </a: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607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7067" y="332656"/>
            <a:ext cx="5871734" cy="1470025"/>
          </a:xfrm>
        </p:spPr>
        <p:txBody>
          <a:bodyPr/>
          <a:lstStyle/>
          <a:p>
            <a:r>
              <a:rPr lang="pt-BR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Quando saber?</a:t>
            </a:r>
            <a:endParaRPr lang="pt-BR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796136" y="548680"/>
            <a:ext cx="3168352" cy="5785048"/>
          </a:xfrm>
        </p:spPr>
        <p:txBody>
          <a:bodyPr>
            <a:no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 </a:t>
            </a: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sente forçado a fazer </a:t>
            </a:r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que certamente </a:t>
            </a:r>
            <a:r>
              <a:rPr lang="pt-BR" sz="40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não </a:t>
            </a:r>
            <a:r>
              <a:rPr lang="pt-BR" sz="40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quer</a:t>
            </a:r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 </a:t>
            </a:r>
          </a:p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algo </a:t>
            </a: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</a:t>
            </a:r>
            <a:r>
              <a:rPr lang="pt-BR" sz="40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não faria </a:t>
            </a:r>
            <a:r>
              <a:rPr lang="pt-BR" sz="40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sozinho</a:t>
            </a: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só para fazer </a:t>
            </a:r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parte...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102" name="Picture 6" descr="http://www.bestpsdtohtml.com/wp-content/uploads/2012/09/perspective-photography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0" y="1991568"/>
            <a:ext cx="5798346" cy="42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87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2493</Words>
  <Application>Microsoft Office PowerPoint</Application>
  <PresentationFormat>Apresentação na tela (4:3)</PresentationFormat>
  <Paragraphs>314</Paragraphs>
  <Slides>34</Slides>
  <Notes>30</Notes>
  <HiddenSlides>0</HiddenSlides>
  <MMClips>1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7" baseType="lpstr">
      <vt:lpstr>Arial</vt:lpstr>
      <vt:lpstr>Calibri</vt:lpstr>
      <vt:lpstr>Tema do Office</vt:lpstr>
      <vt:lpstr>Síndrome  do  “Sapo Fervido” Pastoral Estudantil APV Pr. Roberto Conti</vt:lpstr>
      <vt:lpstr>Apresentação do PowerPoint</vt:lpstr>
      <vt:lpstr>Teste de grupo - Swindoll</vt:lpstr>
      <vt:lpstr>Pressão do grupo</vt:lpstr>
      <vt:lpstr>Pressão do grupo</vt:lpstr>
      <vt:lpstr>A pressão do grupo pode ser positiva e negativa:</vt:lpstr>
      <vt:lpstr>A pressão do grupo pode ser positiva e negativa:</vt:lpstr>
      <vt:lpstr>Apresentação do PowerPoint</vt:lpstr>
      <vt:lpstr>Quando saber?</vt:lpstr>
      <vt:lpstr>Grupos ou “tribos urbanas”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APV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PE2015-C33-SAPO FERVIDO</dc:title>
  <dc:creator>APV - Roberto Conti Junior</dc:creator>
  <cp:lastModifiedBy>pr. marcelo carvalho</cp:lastModifiedBy>
  <cp:revision>73</cp:revision>
  <dcterms:created xsi:type="dcterms:W3CDTF">2013-05-14T05:46:39Z</dcterms:created>
  <dcterms:modified xsi:type="dcterms:W3CDTF">2015-02-18T18:21:27Z</dcterms:modified>
</cp:coreProperties>
</file>