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81" r:id="rId13"/>
    <p:sldId id="282" r:id="rId14"/>
    <p:sldId id="266" r:id="rId15"/>
    <p:sldId id="267" r:id="rId16"/>
    <p:sldId id="268" r:id="rId17"/>
    <p:sldId id="269" r:id="rId18"/>
    <p:sldId id="278" r:id="rId19"/>
    <p:sldId id="270" r:id="rId20"/>
    <p:sldId id="271" r:id="rId21"/>
    <p:sldId id="272" r:id="rId22"/>
    <p:sldId id="273" r:id="rId23"/>
    <p:sldId id="279" r:id="rId24"/>
    <p:sldId id="274" r:id="rId25"/>
    <p:sldId id="276" r:id="rId26"/>
    <p:sldId id="275" r:id="rId27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66607" autoAdjust="0"/>
  </p:normalViewPr>
  <p:slideViewPr>
    <p:cSldViewPr>
      <p:cViewPr varScale="1">
        <p:scale>
          <a:sx n="49" d="100"/>
          <a:sy n="49" d="100"/>
        </p:scale>
        <p:origin x="126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56C0B-74FF-4B5A-B820-B1BF88EB954A}" type="datetimeFigureOut">
              <a:rPr lang="pt-BR" smtClean="0"/>
              <a:t>20/02/2015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6C478-8E44-4BE5-A6DC-E4D496F6B4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06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sz="1400" b="1" dirty="0" smtClean="0"/>
              <a:t>www.4tons.com</a:t>
            </a:r>
          </a:p>
          <a:p>
            <a:pPr algn="ctr"/>
            <a:r>
              <a:rPr lang="pt-BR" sz="1400" b="1" dirty="0" smtClean="0"/>
              <a:t>Pr. Marcelo Augusto de Carvalho</a:t>
            </a:r>
            <a:endParaRPr lang="pt-BR" sz="14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5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b="1" u="none" dirty="0" smtClean="0">
                <a:solidFill>
                  <a:schemeClr val="tx2"/>
                </a:solidFill>
              </a:rPr>
              <a:t>Apelidos:</a:t>
            </a:r>
            <a:r>
              <a:rPr lang="pt-BR" altLang="pt-BR" b="1" u="none" baseline="0" dirty="0" smtClean="0">
                <a:solidFill>
                  <a:schemeClr val="tx2"/>
                </a:solidFill>
              </a:rPr>
              <a:t> </a:t>
            </a:r>
            <a:r>
              <a:rPr lang="pt-BR" altLang="pt-BR" b="1" u="none" dirty="0" smtClean="0"/>
              <a:t>vício degradante; poluição moral; vício destruidor do corpo e da alma; abuso próprio, vício secreto e repulsivo vício.</a:t>
            </a:r>
            <a:endParaRPr lang="pt-BR" b="1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463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altLang="pt-BR" b="1" dirty="0" smtClean="0">
                <a:solidFill>
                  <a:srgbClr val="000000"/>
                </a:solidFill>
                <a:effectLst/>
              </a:rPr>
              <a:t>EFEITOS NO CORPO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639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  <a:sym typeface="Wingdings" panose="05000000000000000000" pitchFamily="2" charset="2"/>
              </a:rPr>
              <a:t> Debilit</a:t>
            </a: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am as sensibilidades morais e de percepção.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  <a:sym typeface="Wingdings" panose="05000000000000000000" pitchFamily="2" charset="2"/>
              </a:rPr>
              <a:t>R</a:t>
            </a: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uína física e mental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Herdar e passar para próximas gerações.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Cérebro: uma deficiência e grande exaustão, que deixam o organismo exposto a enfermidades.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 Vício: dores no organismo e várias doenças, tais como afecções na espinha, enfermidades nos rins, e tumores cancerosos podendo levar a morte.</a:t>
            </a:r>
          </a:p>
          <a:p>
            <a:pPr algn="just"/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368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altLang="pt-BR" b="1" u="none" dirty="0" smtClean="0">
                <a:solidFill>
                  <a:srgbClr val="000000"/>
                </a:solidFill>
                <a:effectLst/>
              </a:rPr>
              <a:t>EFEITOS NA VIDA ESPIRITUAL</a:t>
            </a:r>
            <a:endParaRPr lang="pt-BR" b="1" u="non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077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à"/>
            </a:pPr>
            <a:r>
              <a:rPr lang="pt-BR" altLang="pt-BR" b="1" u="none" dirty="0" smtClean="0">
                <a:solidFill>
                  <a:srgbClr val="000000"/>
                </a:solidFill>
                <a:effectLst/>
              </a:rPr>
              <a:t> Mandamentos violados – 7° e 10°.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pt-BR" altLang="pt-BR" b="1" u="none" dirty="0" smtClean="0">
                <a:solidFill>
                  <a:srgbClr val="000000"/>
                </a:solidFill>
                <a:effectLst/>
              </a:rPr>
              <a:t> Comunhão impedida.</a:t>
            </a:r>
            <a:endParaRPr lang="pt-BR" altLang="pt-BR" b="1" u="none" dirty="0" smtClean="0">
              <a:solidFill>
                <a:srgbClr val="000000"/>
              </a:solidFill>
              <a:effectLst/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à"/>
            </a:pPr>
            <a:r>
              <a:rPr lang="pt-BR" altLang="pt-BR" b="1" u="none" dirty="0" smtClean="0">
                <a:solidFill>
                  <a:srgbClr val="000000"/>
                </a:solidFill>
                <a:effectLst/>
              </a:rPr>
              <a:t>Sentimento de culpa, vergonha.</a:t>
            </a:r>
            <a:endParaRPr lang="pt-BR" altLang="pt-BR" b="1" u="none" dirty="0" smtClean="0">
              <a:solidFill>
                <a:srgbClr val="000000"/>
              </a:solidFill>
              <a:effectLst/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à"/>
            </a:pPr>
            <a:r>
              <a:rPr lang="pt-BR" altLang="pt-BR" b="1" u="none" dirty="0" smtClean="0">
                <a:solidFill>
                  <a:srgbClr val="000000"/>
                </a:solidFill>
                <a:effectLst/>
              </a:rPr>
              <a:t> remorsos e fraqueza perante tentações.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pt-BR" altLang="pt-BR" b="1" u="none" dirty="0" smtClean="0">
                <a:solidFill>
                  <a:srgbClr val="000000"/>
                </a:solidFill>
                <a:effectLst/>
              </a:rPr>
              <a:t>Perda de domínio próprio</a:t>
            </a:r>
            <a:endParaRPr lang="pt-BR" altLang="pt-BR" b="1" u="none" dirty="0" smtClean="0">
              <a:solidFill>
                <a:srgbClr val="000000"/>
              </a:solidFill>
              <a:effectLst/>
              <a:sym typeface="Wingdings" panose="05000000000000000000" pitchFamily="2" charset="2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116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altLang="pt-BR" b="1" dirty="0" smtClean="0">
                <a:solidFill>
                  <a:srgbClr val="000000"/>
                </a:solidFill>
                <a:effectLst/>
              </a:rPr>
              <a:t>“Solenes mensagens vindas do Céu não podem impressionar fortemente o coração não fortalecido contra a condescendência com esse degradante vício”.  Ellen G. White.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832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pt-BR" altLang="pt-BR" b="1" dirty="0" smtClean="0">
                <a:solidFill>
                  <a:srgbClr val="000000"/>
                </a:solidFill>
                <a:effectLst/>
              </a:rPr>
              <a:t>"Se eu atender à </a:t>
            </a:r>
            <a:r>
              <a:rPr lang="pt-BR" altLang="pt-BR" b="1" dirty="0" err="1" smtClean="0">
                <a:solidFill>
                  <a:srgbClr val="000000"/>
                </a:solidFill>
                <a:effectLst/>
              </a:rPr>
              <a:t>iniqüidade</a:t>
            </a:r>
            <a:r>
              <a:rPr lang="pt-BR" altLang="pt-BR" b="1" dirty="0" smtClean="0">
                <a:solidFill>
                  <a:srgbClr val="000000"/>
                </a:solidFill>
                <a:effectLst/>
              </a:rPr>
              <a:t> no meu coração, o Senhor não me ouvirá." Salmos 66:18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674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COMO EVITAR A MASTURBAÇÃO?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843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Ocupe os seus pensamentos com coisas boas, não alimente lembranças obscenas. Fil. 4:6-8; 2º Cor. 10:5.</a:t>
            </a:r>
          </a:p>
          <a:p>
            <a:pPr marL="0" indent="0">
              <a:buFontTx/>
              <a:buNone/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Pensar na  Lei do Senhor de dia e de noite. Sal. 1:2.</a:t>
            </a:r>
          </a:p>
          <a:p>
            <a:pPr marL="609600" indent="-609600">
              <a:buFontTx/>
              <a:buNone/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Evite as más conversações, as más companhias. Elas corrompem os bons costumes. 1º Cor. 15:33.</a:t>
            </a:r>
          </a:p>
          <a:p>
            <a:pPr marL="609600" indent="-609600">
              <a:buFontTx/>
              <a:buNone/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Quando orar, fale com Deus sobre esse assunto, explique com todas as palavras o quanto você está sofrendo e deseja se</a:t>
            </a:r>
            <a:r>
              <a:rPr lang="pt-BR" altLang="pt-BR" sz="1200" b="1" baseline="0" dirty="0" smtClean="0">
                <a:solidFill>
                  <a:srgbClr val="000000"/>
                </a:solidFill>
                <a:effectLst/>
              </a:rPr>
              <a:t> </a:t>
            </a: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libertar disso. “Orai sem cessar”. 1º Tes. 5:17.</a:t>
            </a:r>
          </a:p>
          <a:p>
            <a:pPr marL="0" indent="0">
              <a:buFontTx/>
              <a:buNone/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Mantenha-se ocupado! “Mente desocupada é oficina de satanás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221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90000"/>
              </a:lnSpc>
              <a:buFontTx/>
              <a:buNone/>
            </a:pPr>
            <a:r>
              <a:rPr lang="pt-BR" altLang="pt-BR" b="1" dirty="0" smtClean="0">
                <a:solidFill>
                  <a:srgbClr val="000000"/>
                </a:solidFill>
                <a:effectLst/>
              </a:rPr>
              <a:t>Não dê lugar ao inimigo! Efésios 4:27.</a:t>
            </a:r>
          </a:p>
          <a:p>
            <a:pPr marL="609600" indent="-609600" algn="l">
              <a:lnSpc>
                <a:spcPct val="90000"/>
              </a:lnSpc>
              <a:buFontTx/>
              <a:buNone/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Lugares como os banheiros e momentos como os que antecedem o sono, devem ser acompanhados de uma reflexão em Cristo.</a:t>
            </a:r>
          </a:p>
          <a:p>
            <a:pPr marL="609600" indent="-609600" algn="l">
              <a:lnSpc>
                <a:spcPct val="90000"/>
              </a:lnSpc>
              <a:buFontTx/>
              <a:buNone/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Lembre-se, esse é um campo de batalha onde o inimigo espera tirar proveito!</a:t>
            </a:r>
          </a:p>
          <a:p>
            <a:pPr marL="609600" indent="-609600" algn="l">
              <a:lnSpc>
                <a:spcPct val="90000"/>
              </a:lnSpc>
              <a:buFontTx/>
              <a:buNone/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Evite músicas, imagens ou atos que estimulem a sensualidade.</a:t>
            </a:r>
          </a:p>
          <a:p>
            <a:pPr algn="l"/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90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DEFINIÇÃO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b="1" dirty="0" smtClean="0">
                <a:solidFill>
                  <a:srgbClr val="000000"/>
                </a:solidFill>
                <a:effectLst/>
              </a:rPr>
              <a:t>Masturbação é um ato de manipulação dos órgãos genitais, acariciando, tocando, ou friccionando, resultando em prazer, ou seja, até atingir o orgasmo.</a:t>
            </a:r>
          </a:p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50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BR" altLang="pt-BR" b="1" dirty="0" smtClean="0">
                <a:solidFill>
                  <a:srgbClr val="000000"/>
                </a:solidFill>
                <a:effectLst/>
              </a:rPr>
              <a:t>Nunca se imagine incapaz para vencer a tentação. Tudo é possível com o poder Deus. </a:t>
            </a:r>
            <a:r>
              <a:rPr lang="pt-BR" altLang="pt-BR" b="1" dirty="0" err="1" smtClean="0">
                <a:solidFill>
                  <a:srgbClr val="000000"/>
                </a:solidFill>
                <a:effectLst/>
              </a:rPr>
              <a:t>Filipensses</a:t>
            </a:r>
            <a:r>
              <a:rPr lang="pt-BR" altLang="pt-BR" b="1" dirty="0" smtClean="0">
                <a:solidFill>
                  <a:srgbClr val="000000"/>
                </a:solidFill>
                <a:effectLst/>
              </a:rPr>
              <a:t>. 4:13.</a:t>
            </a:r>
          </a:p>
          <a:p>
            <a:pPr marL="0" indent="0">
              <a:buFontTx/>
              <a:buNone/>
            </a:pPr>
            <a:r>
              <a:rPr lang="pt-BR" altLang="pt-BR" b="1" dirty="0" smtClean="0">
                <a:solidFill>
                  <a:srgbClr val="000000"/>
                </a:solidFill>
                <a:effectLst/>
              </a:rPr>
              <a:t>Numa luta podemos perder muitas batalhas, mas o importante é não perder a guerra.</a:t>
            </a:r>
          </a:p>
          <a:p>
            <a:pPr marL="0" indent="0">
              <a:buFontTx/>
              <a:buNone/>
            </a:pPr>
            <a:r>
              <a:rPr lang="pt-BR" altLang="pt-BR" b="1" dirty="0" smtClean="0">
                <a:solidFill>
                  <a:srgbClr val="000000"/>
                </a:solidFill>
                <a:effectLst/>
              </a:rPr>
              <a:t>Não dê lugar ao desânimo!!. Joao 16:33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651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b="1" dirty="0" smtClean="0">
                <a:solidFill>
                  <a:srgbClr val="000000"/>
                </a:solidFill>
                <a:effectLst/>
              </a:rPr>
              <a:t>Jesus convida todos os cansados e oprimidos. Todos que, por alguma desventura, estejam sofrendo com alguma derrota, Ele promete solução e alívio. Mateus 11:28-30 / João. 6:37.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763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CONCLUSÃO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5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Impulso sexual é normal e dado por Deus, abusar dele é contrariar Sua benção.</a:t>
            </a:r>
          </a:p>
          <a:p>
            <a:pPr algn="just">
              <a:lnSpc>
                <a:spcPct val="90000"/>
              </a:lnSpc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Masturbação afeta negativamente a vida social, física e espiritual da pessoa.</a:t>
            </a:r>
          </a:p>
          <a:p>
            <a:pPr algn="just">
              <a:lnSpc>
                <a:spcPct val="90000"/>
              </a:lnSpc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Masturbação não é plano de Deus para a vida sexual do cristão. I Coríntios 6:18-20, Gálatas 5:19 e I Tessalonicenses 4:3-7 </a:t>
            </a:r>
          </a:p>
          <a:p>
            <a:pPr algn="just">
              <a:lnSpc>
                <a:spcPct val="90000"/>
              </a:lnSpc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Na liberdade da graça de Deus, podemos escolher fazer o que é sagrado e direito aos olhos de Deus.</a:t>
            </a:r>
            <a:endParaRPr lang="pt-BR" altLang="pt-BR" sz="12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861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b="1" dirty="0" smtClean="0">
                <a:solidFill>
                  <a:srgbClr val="000000"/>
                </a:solidFill>
                <a:effectLst/>
              </a:rPr>
              <a:t>“Até os jovens se cansam e se fadigam, e os jovens tropeçam e caem........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316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b="1" dirty="0" smtClean="0">
                <a:solidFill>
                  <a:srgbClr val="000000"/>
                </a:solidFill>
                <a:effectLst/>
              </a:rPr>
              <a:t>Mas os que esperam no Senhor renovarão as suas forças.</a:t>
            </a:r>
          </a:p>
          <a:p>
            <a:pPr>
              <a:lnSpc>
                <a:spcPct val="90000"/>
              </a:lnSpc>
            </a:pPr>
            <a:r>
              <a:rPr lang="pt-BR" altLang="pt-BR" b="1" dirty="0" smtClean="0">
                <a:solidFill>
                  <a:srgbClr val="000000"/>
                </a:solidFill>
                <a:effectLst/>
              </a:rPr>
              <a:t>Subirão com asas como águias;</a:t>
            </a:r>
          </a:p>
          <a:p>
            <a:pPr>
              <a:lnSpc>
                <a:spcPct val="90000"/>
              </a:lnSpc>
            </a:pPr>
            <a:r>
              <a:rPr lang="pt-BR" altLang="pt-BR" b="1" dirty="0" smtClean="0">
                <a:solidFill>
                  <a:srgbClr val="000000"/>
                </a:solidFill>
                <a:effectLst/>
              </a:rPr>
              <a:t>Correrão e não se cansarão,</a:t>
            </a:r>
          </a:p>
          <a:p>
            <a:pPr>
              <a:lnSpc>
                <a:spcPct val="90000"/>
              </a:lnSpc>
            </a:pPr>
            <a:r>
              <a:rPr lang="pt-BR" altLang="pt-BR" b="1" dirty="0" smtClean="0">
                <a:solidFill>
                  <a:srgbClr val="000000"/>
                </a:solidFill>
                <a:effectLst/>
              </a:rPr>
              <a:t>Caminharão e não se fatigarão.”</a:t>
            </a:r>
          </a:p>
          <a:p>
            <a:pPr>
              <a:lnSpc>
                <a:spcPct val="90000"/>
              </a:lnSpc>
            </a:pPr>
            <a:r>
              <a:rPr lang="pt-BR" altLang="pt-BR" b="1" dirty="0" smtClean="0">
                <a:solidFill>
                  <a:srgbClr val="000000"/>
                </a:solidFill>
                <a:effectLst/>
              </a:rPr>
              <a:t>Isaías 40:30 e 31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9234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1200" b="1" dirty="0" smtClean="0">
                <a:solidFill>
                  <a:srgbClr val="000000"/>
                </a:solidFill>
                <a:effectLst/>
              </a:rPr>
              <a:t>“Pois eu sou o Senhor teu Deus, que te toma pela tua mão direita e te diz: Não temas; eu te ajudarei.” Isaías 41:13</a:t>
            </a:r>
            <a:endParaRPr lang="pt-BR" altLang="pt-BR" sz="12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76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CLASSIFICAÇÃO</a:t>
            </a:r>
          </a:p>
          <a:p>
            <a:r>
              <a:rPr lang="pt-BR" b="1" dirty="0" smtClean="0"/>
              <a:t>Adolescente</a:t>
            </a:r>
          </a:p>
          <a:p>
            <a:r>
              <a:rPr lang="pt-BR" b="1" dirty="0" smtClean="0"/>
              <a:t>Compensadora</a:t>
            </a:r>
          </a:p>
          <a:p>
            <a:r>
              <a:rPr lang="pt-BR" b="1" dirty="0" smtClean="0"/>
              <a:t>Necessidade</a:t>
            </a:r>
          </a:p>
          <a:p>
            <a:r>
              <a:rPr lang="pt-BR" b="1" dirty="0" smtClean="0"/>
              <a:t>Patológica</a:t>
            </a:r>
          </a:p>
          <a:p>
            <a:r>
              <a:rPr lang="pt-BR" b="1" dirty="0" smtClean="0"/>
              <a:t>Indicação</a:t>
            </a:r>
            <a:r>
              <a:rPr lang="pt-BR" b="1" baseline="0" dirty="0" smtClean="0"/>
              <a:t> Médica</a:t>
            </a:r>
          </a:p>
          <a:p>
            <a:r>
              <a:rPr lang="pt-BR" b="1" baseline="0" dirty="0" smtClean="0"/>
              <a:t>Hedonista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83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u="none" dirty="0" smtClean="0"/>
              <a:t>ARGUMENTOS</a:t>
            </a:r>
            <a:r>
              <a:rPr lang="pt-BR" b="1" u="none" baseline="0" dirty="0" smtClean="0"/>
              <a:t> A FAVOR</a:t>
            </a:r>
          </a:p>
          <a:p>
            <a:endParaRPr lang="pt-BR" b="1" u="none" baseline="0" dirty="0" smtClean="0"/>
          </a:p>
          <a:p>
            <a:endParaRPr lang="pt-BR" b="1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84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1200" b="1" u="none" dirty="0" smtClean="0">
                <a:solidFill>
                  <a:srgbClr val="000000"/>
                </a:solidFill>
                <a:effectLst/>
              </a:rPr>
              <a:t>atividade normal, e sua ausência sinal de desequilíbrio.</a:t>
            </a:r>
          </a:p>
          <a:p>
            <a:r>
              <a:rPr lang="pt-BR" altLang="pt-BR" sz="1200" b="1" u="none" dirty="0" smtClean="0">
                <a:solidFill>
                  <a:srgbClr val="000000"/>
                </a:solidFill>
                <a:effectLst/>
              </a:rPr>
              <a:t>ensaio para a vida heterossexual normal.</a:t>
            </a:r>
          </a:p>
          <a:p>
            <a:r>
              <a:rPr lang="pt-BR" altLang="pt-BR" sz="1200" b="1" u="none" dirty="0" smtClean="0">
                <a:solidFill>
                  <a:srgbClr val="000000"/>
                </a:solidFill>
                <a:effectLst/>
              </a:rPr>
              <a:t>importante para o desenvolvimento humano.</a:t>
            </a:r>
          </a:p>
          <a:p>
            <a:r>
              <a:rPr lang="pt-BR" altLang="pt-BR" sz="1200" b="1" u="none" dirty="0" smtClean="0">
                <a:solidFill>
                  <a:srgbClr val="000000"/>
                </a:solidFill>
                <a:effectLst/>
              </a:rPr>
              <a:t>sobrecarga de "normal”</a:t>
            </a:r>
          </a:p>
          <a:p>
            <a:r>
              <a:rPr lang="pt-BR" altLang="pt-BR" sz="1200" b="1" u="none" dirty="0" smtClean="0">
                <a:solidFill>
                  <a:srgbClr val="000000"/>
                </a:solidFill>
                <a:effectLst/>
              </a:rPr>
              <a:t>Bíblia não faz uma alusão de forma direta contrária a esta prática. Gênesis 38:1-10-Onã: não há relação direta entre a prática da masturbação.</a:t>
            </a:r>
          </a:p>
          <a:p>
            <a:r>
              <a:rPr lang="pt-BR" altLang="pt-BR" sz="1200" b="1" u="none" dirty="0" smtClean="0">
                <a:solidFill>
                  <a:srgbClr val="000000"/>
                </a:solidFill>
                <a:effectLst/>
              </a:rPr>
              <a:t>só é problema quando é uma obsessão ou substituto psicológico total para as relações sexuais normais. </a:t>
            </a:r>
          </a:p>
          <a:p>
            <a:r>
              <a:rPr lang="pt-BR" altLang="pt-BR" sz="1200" b="1" u="none" dirty="0" smtClean="0">
                <a:solidFill>
                  <a:srgbClr val="000000"/>
                </a:solidFill>
                <a:effectLst/>
              </a:rPr>
              <a:t>mitos são que a masturbação causa danos físicos, que destruirá a habilidade sexual no casamento ou que causará distúrbios emocionais.</a:t>
            </a:r>
          </a:p>
          <a:p>
            <a:endParaRPr lang="pt-BR" b="1" u="none" baseline="0" dirty="0" smtClean="0"/>
          </a:p>
          <a:p>
            <a:endParaRPr lang="pt-BR" b="1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525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b="1" u="none" dirty="0" smtClean="0"/>
              <a:t>A BÍBLIA DIZ</a:t>
            </a:r>
          </a:p>
          <a:p>
            <a:pPr algn="just"/>
            <a:endParaRPr lang="pt-BR" b="1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810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t-BR" altLang="pt-BR" b="1" u="none" dirty="0" smtClean="0">
                <a:solidFill>
                  <a:schemeClr val="tx2"/>
                </a:solidFill>
              </a:rPr>
              <a:t>Lascívia e Luxúria</a:t>
            </a:r>
            <a:r>
              <a:rPr lang="pt-BR" altLang="pt-BR" b="1" u="none" dirty="0" smtClean="0"/>
              <a:t> - "Gratificação dos sentidos ou indulgência para com o apetite; dedicado aos ou preocupado com os sentidos" e "desejo sexual intenso”.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t-BR" altLang="pt-BR" b="1" u="none" dirty="0" smtClean="0">
                <a:solidFill>
                  <a:schemeClr val="tx2"/>
                </a:solidFill>
              </a:rPr>
              <a:t>Pensamentos</a:t>
            </a:r>
            <a:r>
              <a:rPr lang="pt-BR" altLang="pt-BR" b="1" u="none" dirty="0" smtClean="0"/>
              <a:t> - </a:t>
            </a:r>
            <a:r>
              <a:rPr lang="pt-BR" altLang="pt-BR" b="1" u="none" dirty="0" err="1" smtClean="0"/>
              <a:t>Mt</a:t>
            </a:r>
            <a:r>
              <a:rPr lang="pt-BR" altLang="pt-BR" b="1" u="none" dirty="0" smtClean="0"/>
              <a:t> 5:27,28 (cobiçar) 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pt-BR" altLang="pt-BR" b="1" u="none" dirty="0" smtClean="0"/>
              <a:t>II </a:t>
            </a:r>
            <a:r>
              <a:rPr lang="pt-BR" altLang="pt-BR" b="1" u="none" dirty="0" err="1" smtClean="0"/>
              <a:t>Co</a:t>
            </a:r>
            <a:r>
              <a:rPr lang="pt-BR" altLang="pt-BR" b="1" u="none" dirty="0" smtClean="0"/>
              <a:t> 10:5 (pensamento para Deus) 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pt-BR" altLang="pt-BR" b="1" u="none" dirty="0" smtClean="0"/>
              <a:t>I </a:t>
            </a:r>
            <a:r>
              <a:rPr lang="pt-BR" altLang="pt-BR" b="1" u="none" dirty="0" err="1" smtClean="0"/>
              <a:t>Pe</a:t>
            </a:r>
            <a:r>
              <a:rPr lang="pt-BR" altLang="pt-BR" b="1" u="none" dirty="0" smtClean="0"/>
              <a:t> 1:13,14 (não se conformar)</a:t>
            </a:r>
            <a:endParaRPr lang="pt-BR" altLang="pt-BR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Santidade e intenção da relação sexual no casamento</a:t>
            </a:r>
            <a:r>
              <a:rPr lang="pt-BR" altLang="pt-BR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Masturbação tentativa de experimentar sensação reservada ao casamento.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b="1" u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Egocentrismo e </a:t>
            </a:r>
            <a:r>
              <a:rPr lang="pt-BR" altLang="pt-BR" b="1" u="none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Auto-indulgência</a:t>
            </a:r>
            <a:r>
              <a:rPr lang="pt-BR" altLang="pt-BR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"Todos nós também antes andávamos nos desejos da nossa carne, fazendo a vontade da carne e dos pensamentos" Efésios 2:3</a:t>
            </a:r>
          </a:p>
          <a:p>
            <a:pPr algn="just"/>
            <a:endParaRPr lang="pt-BR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70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pt-BR" altLang="pt-BR" sz="1200" b="1" u="none" dirty="0" smtClean="0">
                <a:solidFill>
                  <a:schemeClr val="tx2"/>
                </a:solidFill>
                <a:effectLst/>
              </a:rPr>
              <a:t>Corpo é Templo do Espírito Santo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sz="1200" b="1" u="none" dirty="0" smtClean="0">
                <a:solidFill>
                  <a:schemeClr val="tx2"/>
                </a:solidFill>
                <a:effectLst/>
              </a:rPr>
              <a:t>Escravidão </a:t>
            </a:r>
            <a:r>
              <a:rPr lang="pt-BR" altLang="pt-BR" sz="1200" b="1" u="none" dirty="0" smtClean="0">
                <a:effectLst/>
              </a:rPr>
              <a:t>- "Não reine, portanto, o pecado em vosso corpo mortal, para obedecerdes às suas concupiscências" Romanos 6:12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sz="1200" b="1" u="none" dirty="0" smtClean="0">
                <a:effectLst/>
              </a:rPr>
              <a:t>"Todas as coisas me são lícitas, mas nem todas as coisas convém. Todas as coisas me são lícitas, mas eu não me deixarei dominar por</a:t>
            </a:r>
            <a:r>
              <a:rPr lang="pt-BR" altLang="pt-BR" sz="1200" b="1" u="none" baseline="0" dirty="0" smtClean="0">
                <a:effectLst/>
              </a:rPr>
              <a:t> </a:t>
            </a:r>
            <a:r>
              <a:rPr lang="pt-BR" altLang="pt-BR" sz="1200" b="1" u="none" dirty="0" smtClean="0">
                <a:effectLst/>
              </a:rPr>
              <a:t>nenhuma delas" I Coríntios 6:12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65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pt-BR" altLang="pt-BR" b="1" u="none" dirty="0" smtClean="0">
                <a:solidFill>
                  <a:schemeClr val="tx2"/>
                </a:solidFill>
                <a:effectLst/>
              </a:rPr>
              <a:t>Sentidos</a:t>
            </a:r>
            <a:r>
              <a:rPr lang="pt-BR" altLang="pt-BR" b="1" u="none" dirty="0" smtClean="0">
                <a:effectLst/>
              </a:rPr>
              <a:t> – </a:t>
            </a:r>
            <a:r>
              <a:rPr lang="pt-BR" altLang="pt-BR" b="1" u="none" dirty="0" smtClean="0">
                <a:solidFill>
                  <a:schemeClr val="tx2"/>
                </a:solidFill>
                <a:effectLst/>
              </a:rPr>
              <a:t>Olhos:</a:t>
            </a:r>
            <a:r>
              <a:rPr lang="pt-BR" altLang="pt-BR" b="1" u="none" dirty="0" smtClean="0">
                <a:effectLst/>
              </a:rPr>
              <a:t> "candeia do corpo" e que se os "olhos forem maus", o corpo "será tenebroso". Mateus 6:22,23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pt-BR" altLang="pt-BR" b="1" u="none" dirty="0" smtClean="0">
                <a:effectLst/>
              </a:rPr>
              <a:t>“Concupiscência dos olhos" I </a:t>
            </a:r>
            <a:r>
              <a:rPr lang="pt-BR" altLang="pt-BR" b="1" u="none" dirty="0" err="1" smtClean="0">
                <a:effectLst/>
              </a:rPr>
              <a:t>Jo</a:t>
            </a:r>
            <a:r>
              <a:rPr lang="pt-BR" altLang="pt-BR" b="1" u="none" dirty="0" smtClean="0">
                <a:effectLst/>
              </a:rPr>
              <a:t> 2:16</a:t>
            </a:r>
            <a:endParaRPr lang="pt-BR" altLang="pt-BR" b="1" u="none" dirty="0" smtClean="0">
              <a:solidFill>
                <a:schemeClr val="tx2"/>
              </a:solidFill>
              <a:effectLst/>
            </a:endParaRPr>
          </a:p>
          <a:p>
            <a:pPr algn="just"/>
            <a:endParaRPr lang="pt-BR" b="1" u="none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6C478-8E44-4BE5-A6DC-E4D496F6B41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2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BBF4-BDB6-4439-8547-AF6444C84EEC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895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8B9F3-5C75-467F-895E-D582D8B4E57F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343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8E64-5804-47C7-829D-C17ECE0E8DB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202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BCF1-4815-483B-ABC3-3EF4C8C91C4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607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7C4F1-4ED4-4363-99F8-43604DD9A3A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39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4579-A6CB-4798-ACCE-E39C864E748A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823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66D7-6A0F-4FA9-B720-99ABAB7F552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034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0226-3D2D-4E93-B0C0-68F586E7D81D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631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6542-AA04-47C3-8FD5-C96003824442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212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A83C8-9193-4E09-944F-6EECAD167DB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823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D6D9-7299-41DA-A000-30AF7C6DDFC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400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45C6-CE46-45EB-93A0-37F361371A3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22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cuments\CAPELAS%202015\sexo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14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2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17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23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10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cuments\CAPELAS%202015\sexo%2015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25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26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11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1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21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20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cuments\CAPELAS%202015\sexo%2027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28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12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cuments\CAPELAS%202015\sexo%2029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cuments\CAPELAS%202015\sexo%2030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cuments\CAPELAS%202015\sexo%203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4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7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6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8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9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sexo%20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71600" y="4653136"/>
            <a:ext cx="777686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O Prazer Que Só Vale </a:t>
            </a:r>
            <a:r>
              <a:rPr lang="pt-BR" sz="40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À</a:t>
            </a:r>
            <a:r>
              <a:rPr lang="pt-BR" sz="4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 Dois</a:t>
            </a:r>
            <a:endParaRPr lang="pt-BR" sz="40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  <a:p>
            <a:pPr algn="r">
              <a:defRPr/>
            </a:pPr>
            <a:r>
              <a:rPr lang="pt-BR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</a:t>
            </a:r>
            <a:r>
              <a:rPr lang="pt-BR" sz="28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Estudantil </a:t>
            </a:r>
            <a:r>
              <a:rPr lang="pt-BR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– APV</a:t>
            </a:r>
          </a:p>
          <a:p>
            <a:pPr algn="r">
              <a:defRPr/>
            </a:pPr>
            <a:r>
              <a:rPr lang="pt-BR" sz="28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Pr. Marcelo Augusto de Carvalho</a:t>
            </a:r>
            <a:endParaRPr lang="pt-BR" sz="2800" b="1" spc="50" dirty="0">
              <a:ln w="11430"/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39552" y="4077072"/>
            <a:ext cx="84249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Vício Degradante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Destruidor Corpo E Alma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Abuso Próprio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39552" y="404664"/>
            <a:ext cx="813690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Efeitos No Corpo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371540"/>
            <a:ext cx="8136904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Debilita Sensibilidades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Debilita Física e Mental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Cérebro Extenuado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Organismo Exposto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Vício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Diminuição Prazer Conjugal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561454"/>
            <a:ext cx="813690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Efeitos Na Vida Espiritual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39552" y="1218232"/>
            <a:ext cx="8136904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Mandamento Violado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Comunhão Ameaçada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Culpa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Vergonha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Remorso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Perda Domínio Próprio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3284984"/>
            <a:ext cx="867645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“Solenes mensagens vindas do Céu não podem impressionar fortemente o coração não fortalecido contra a condescendência com esse degradante vício”.</a:t>
            </a: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39552" y="4113654"/>
            <a:ext cx="8136904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“Se eu atender à iniquidade no meu coração, o Senhor NÃO me ouvirá”. Salmo 66:18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39552" y="715343"/>
            <a:ext cx="81369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Como Evitar a Masturbação?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5536" y="2060848"/>
            <a:ext cx="8136904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Pense Coisas Boas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Elimine Cenas Obscenas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Evite Amigos Obscenos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Evite Piadas Sujas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Ore Sobre O Assunto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Mantenha-se Ocupado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7544" y="3645024"/>
            <a:ext cx="8136904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Evite Lugares Solitários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Evite Músicas Obscenas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Evite Programas Obscenos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Computador? Local Público!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7544" y="3645024"/>
            <a:ext cx="8136904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Manipular Os Genitais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Sozinho</a:t>
            </a:r>
            <a:endParaRPr lang="pt-BR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Busca De Prazer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Até o Orgasmo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39552" y="916265"/>
            <a:ext cx="8136904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Você pode vencer!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Caiu? Levante-se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Perdoe-se!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Prossiga!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643335"/>
            <a:ext cx="81369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Mateus 11: 28-30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39552" y="499319"/>
            <a:ext cx="81369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Conclusão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7544" y="1700808"/>
            <a:ext cx="8136904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Pulsão É Normal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Pecado </a:t>
            </a: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É</a:t>
            </a: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 Abusar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Masturbação Afeta Sim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Sexo? No Casamento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4077072"/>
            <a:ext cx="8136904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“Até os jovens se cansam e se fadigam, e os jovens tropeçam e caem...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r:link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404664"/>
            <a:ext cx="8136904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Mas os que esperam no Senhor renovarão as suas forças. Subirão com asas como águias”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571327"/>
            <a:ext cx="81369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Isaías 41:13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39552" y="620688"/>
            <a:ext cx="8136904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Classificação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Adolescente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Compensadora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Necessidade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Patológica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Médica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Hedonista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xn--fhq418d8himmmpun90e.com/img/file0006688652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5844"/>
          <a:stretch/>
        </p:blipFill>
        <p:spPr bwMode="auto">
          <a:xfrm>
            <a:off x="1537281" y="140714"/>
            <a:ext cx="5554999" cy="667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39552" y="5157192"/>
            <a:ext cx="813690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Argumentos A Favor</a:t>
            </a:r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2060848"/>
            <a:ext cx="8136904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Normal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Ensaio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Sobrecarga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Desenvolvimento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Bíblia Não Fala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Só Se Patológico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74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39552" y="404664"/>
            <a:ext cx="81369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O Que A Bíblia Diz?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779912" y="1412776"/>
            <a:ext cx="50405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Lascívia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Pensamentos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Cobiçar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Egocentrismo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Auto-Estimulação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39552" y="585262"/>
            <a:ext cx="8136904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Corpo é Templo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</a:rPr>
              <a:t>Rom 6:12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1 Cor 6:12</a:t>
            </a:r>
            <a:endParaRPr lang="pt-B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anose="020E0802020502020306" pitchFamily="34" charset="0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025" y="46038"/>
            <a:ext cx="8963025" cy="6767512"/>
          </a:xfrm>
          <a:prstGeom prst="rect">
            <a:avLst/>
          </a:prstGeom>
          <a:noFill/>
          <a:ln w="203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 r:link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7544" y="5301208"/>
            <a:ext cx="813690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Olhos Impuros - </a:t>
            </a:r>
            <a:r>
              <a:rPr lang="pt-BR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Mat</a:t>
            </a:r>
            <a:r>
              <a:rPr lang="pt-B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cs typeface="+mn-cs"/>
              </a:rPr>
              <a:t> 6:22-23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1185</Words>
  <Application>Microsoft Office PowerPoint</Application>
  <PresentationFormat>Apresentação na tela (4:3)</PresentationFormat>
  <Paragraphs>173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Berlin Sans FB</vt:lpstr>
      <vt:lpstr>Berlin Sans FB Demi</vt:lpstr>
      <vt:lpstr>Calibri</vt:lpstr>
      <vt:lpstr>Calibri Light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PE2015-C37-MASTURBACAO</dc:title>
  <dc:subject>PASTOR DE ESCOLA</dc:subject>
  <dc:creator>Pr. MARCELO AUGUSTO DE CARVALHO; Camilia</dc:creator>
  <cp:keywords>www.4tons.com</cp:keywords>
  <dc:description>COMÉRCIO PROIBIDO. USO PESSOAL</dc:description>
  <cp:lastModifiedBy>pr. marcelo carvalho</cp:lastModifiedBy>
  <cp:revision>17</cp:revision>
  <dcterms:created xsi:type="dcterms:W3CDTF">2006-06-29T17:53:06Z</dcterms:created>
  <dcterms:modified xsi:type="dcterms:W3CDTF">2015-02-20T16:10:03Z</dcterms:modified>
  <cp:category>CAPELAS 2015</cp:category>
</cp:coreProperties>
</file>