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sldIdLst>
    <p:sldId id="286" r:id="rId2"/>
    <p:sldId id="332" r:id="rId3"/>
    <p:sldId id="334" r:id="rId4"/>
    <p:sldId id="316" r:id="rId5"/>
    <p:sldId id="328" r:id="rId6"/>
    <p:sldId id="257" r:id="rId7"/>
    <p:sldId id="335" r:id="rId8"/>
    <p:sldId id="318" r:id="rId9"/>
    <p:sldId id="317" r:id="rId10"/>
    <p:sldId id="337" r:id="rId11"/>
    <p:sldId id="333" r:id="rId12"/>
    <p:sldId id="299" r:id="rId13"/>
    <p:sldId id="319" r:id="rId14"/>
    <p:sldId id="287" r:id="rId15"/>
    <p:sldId id="330" r:id="rId16"/>
    <p:sldId id="331" r:id="rId17"/>
    <p:sldId id="336" r:id="rId18"/>
    <p:sldId id="329" r:id="rId19"/>
    <p:sldId id="315" r:id="rId20"/>
    <p:sldId id="289" r:id="rId21"/>
    <p:sldId id="309" r:id="rId22"/>
    <p:sldId id="326" r:id="rId23"/>
    <p:sldId id="302" r:id="rId24"/>
    <p:sldId id="341" r:id="rId25"/>
    <p:sldId id="338" r:id="rId26"/>
    <p:sldId id="344" r:id="rId27"/>
    <p:sldId id="339" r:id="rId28"/>
    <p:sldId id="301" r:id="rId29"/>
    <p:sldId id="342" r:id="rId30"/>
    <p:sldId id="345" r:id="rId31"/>
    <p:sldId id="346" r:id="rId32"/>
    <p:sldId id="343" r:id="rId33"/>
  </p:sldIdLst>
  <p:sldSz cx="9144000" cy="6858000" type="screen4x3"/>
  <p:notesSz cx="6858000" cy="9144000"/>
  <p:defaultTextStyle>
    <a:defPPr>
      <a:defRPr lang="pt-BR"/>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7" autoAdjust="0"/>
    <p:restoredTop sz="82554" autoAdjust="0"/>
  </p:normalViewPr>
  <p:slideViewPr>
    <p:cSldViewPr>
      <p:cViewPr varScale="1">
        <p:scale>
          <a:sx n="61" d="100"/>
          <a:sy n="61" d="100"/>
        </p:scale>
        <p:origin x="92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Berlin Sans FB Demi" pitchFamily="34" charset="0"/>
              </a:defRPr>
            </a:lvl1pPr>
          </a:lstStyle>
          <a:p>
            <a:pPr>
              <a:defRPr/>
            </a:pPr>
            <a:fld id="{3E84FED4-EB4F-45F4-B192-5ED416E55F11}" type="datetimeFigureOut">
              <a:rPr lang="pt-BR"/>
              <a:pPr>
                <a:defRPr/>
              </a:pPr>
              <a:t>02/02/2016</a:t>
            </a:fld>
            <a:endParaRPr lang="pt-BR" dirty="0"/>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dirty="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smtClean="0"/>
              <a:t>Clique para editar os estilos do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Berlin Sans FB Demi" panose="020E0802020502020306" pitchFamily="34" charset="0"/>
              </a:defRPr>
            </a:lvl1pPr>
          </a:lstStyle>
          <a:p>
            <a:pPr>
              <a:defRPr/>
            </a:pPr>
            <a:fld id="{8EDB3C9F-FB67-462A-AE46-4BEE611EBB01}" type="slidenum">
              <a:rPr lang="pt-BR" altLang="pt-BR"/>
              <a:pPr>
                <a:defRPr/>
              </a:pPr>
              <a:t>‹nº›</a:t>
            </a:fld>
            <a:endParaRPr lang="pt-BR" altLang="pt-BR"/>
          </a:p>
        </p:txBody>
      </p:sp>
    </p:spTree>
    <p:extLst>
      <p:ext uri="{BB962C8B-B14F-4D97-AF65-F5344CB8AC3E}">
        <p14:creationId xmlns:p14="http://schemas.microsoft.com/office/powerpoint/2010/main" val="29455472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b="1" smtClean="0"/>
              <a:t>www.4tons.com</a:t>
            </a:r>
          </a:p>
          <a:p>
            <a:pPr algn="ctr" eaLnBrk="1" hangingPunct="1">
              <a:spcBef>
                <a:spcPct val="0"/>
              </a:spcBef>
            </a:pPr>
            <a:r>
              <a:rPr lang="pt-BR" altLang="pt-BR" b="1" smtClean="0"/>
              <a:t>Pr. Marcelo Augusto de Carvalho</a:t>
            </a:r>
          </a:p>
          <a:p>
            <a:pPr eaLnBrk="1" hangingPunct="1">
              <a:spcBef>
                <a:spcPct val="0"/>
              </a:spcBef>
            </a:pPr>
            <a:endParaRPr lang="pt-BR" altLang="pt-BR" b="1" smtClean="0"/>
          </a:p>
          <a:p>
            <a:pPr eaLnBrk="1" hangingPunct="1">
              <a:spcBef>
                <a:spcPct val="0"/>
              </a:spcBef>
            </a:pPr>
            <a:endParaRPr lang="pt-BR" altLang="pt-BR" b="1" smtClean="0"/>
          </a:p>
        </p:txBody>
      </p:sp>
      <p:sp>
        <p:nvSpPr>
          <p:cNvPr id="41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F94E830-FE1F-47ED-A433-1FFF2D4780AE}" type="slidenum">
              <a:rPr lang="pt-BR" altLang="pt-BR">
                <a:latin typeface="Berlin Sans FB Demi" panose="020E0802020502020306" pitchFamily="34" charset="0"/>
              </a:rPr>
              <a:pPr/>
              <a:t>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37849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225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0D3E0B3-AA33-4A7C-A362-A46444C2E05C}" type="slidenum">
              <a:rPr lang="pt-BR" altLang="pt-BR">
                <a:latin typeface="Berlin Sans FB Demi" panose="020E0802020502020306" pitchFamily="34" charset="0"/>
              </a:rPr>
              <a:pPr/>
              <a:t>10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11242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245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ED4055B-3483-4B93-8D28-54BE80F9BBDB}" type="slidenum">
              <a:rPr lang="pt-BR" altLang="pt-BR">
                <a:latin typeface="Berlin Sans FB Demi" panose="020E0802020502020306" pitchFamily="34" charset="0"/>
              </a:rPr>
              <a:pPr/>
              <a:t>11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7151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Vv. 18-21. Observe atentamente como o transgressor é descrito nesta passagem. É um filho rebelde e teimoso. A nenhum filho acontecerá o pior pelo fato de ser carente de capacidade, lento ou torpe, mas por agir somente conforme a própria vontade e por ser obstinado. Nada leva os homens a todo o tipo de maldade e os endurece nisto com mais certeza e fatalidade do que a embriaguez. Quando os homens se entregam à bebida, esquecem-se da lei que lhes manda honrar os seus pais. O seu pai e a sua mãe devem queixar-se dele aos anciãos da cidade. Os filhos que se esquecem de seu dever, sem culpar os seus pais se são contemplados cada vez com menos afeto, devem reconhecer que isto acontece por causa de sua própria conduta. Devem ser publicamente apedrejados pelos homens de sua cidade, até a morte. A desobediência aos pais deve ser algo tão mal, a ponto de ordenar-se um castigo como este. E, atualmente, não é menos provocador para Deus, ainda que os </a:t>
            </a:r>
          </a:p>
          <a:p>
            <a:pPr algn="just"/>
            <a:r>
              <a:rPr lang="pt-BR" altLang="pt-BR" b="1" smtClean="0"/>
              <a:t>Deuteronômio (Comentário Bíblico de Matthew Henry) 35 maus filhos possam até mesmo escapar do castigo do mundo. Porém, quando a juventude se escraviza aos apetites sexuais e passa prematuramente à prática sexual, o seu coração imediatamente se endurece, e a sua consciência fica cauterizada; nada podemos esperar senão a rebeldia e a destruição.</a:t>
            </a:r>
          </a:p>
        </p:txBody>
      </p:sp>
      <p:sp>
        <p:nvSpPr>
          <p:cNvPr id="266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26F56C3-BF28-4F81-884F-AA2E24F66006}" type="slidenum">
              <a:rPr lang="pt-BR" altLang="pt-BR">
                <a:latin typeface="Berlin Sans FB Demi" panose="020E0802020502020306" pitchFamily="34" charset="0"/>
              </a:rPr>
              <a:pPr/>
              <a:t>12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717562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Vv. 18-21. Observe atentamente como o transgressor é descrito nesta passagem. É um filho rebelde e teimoso. A nenhum filho acontecerá o pior pelo fato de ser carente de capacidade, lento ou torpe, mas por agir somente conforme a própria vontade e por ser obstinado. Nada leva os homens a todo o tipo de maldade e os endurece nisto com mais certeza e fatalidade do que a embriaguez. Quando os homens se entregam à bebida, esquecem-se da lei que lhes manda honrar os seus pais. O seu pai e a sua mãe devem queixar-se dele aos anciãos da cidade. Os filhos que se esquecem de seu dever, sem culpar os seus pais se são contemplados cada vez com menos afeto, devem reconhecer que isto acontece por causa de sua própria conduta. Devem ser publicamente apedrejados pelos homens de sua cidade, até a morte. A desobediência aos pais deve ser algo tão mal, a ponto de ordenar-se um castigo como este. E, atualmente, não é menos provocador para Deus, ainda que os </a:t>
            </a:r>
          </a:p>
          <a:p>
            <a:pPr algn="just"/>
            <a:r>
              <a:rPr lang="pt-BR" altLang="pt-BR" b="1" smtClean="0"/>
              <a:t>Deuteronômio (Comentário Bíblico de Matthew Henry) 35 maus filhos possam até mesmo escapar do castigo do mundo. Porém, quando a juventude se escraviza aos apetites sexuais e passa prematuramente à prática sexual, o seu coração imediatamente se endurece, e a sua consciência fica cauterizada; nada podemos esperar senão a rebeldia e a destruição.</a:t>
            </a:r>
          </a:p>
        </p:txBody>
      </p:sp>
      <p:sp>
        <p:nvSpPr>
          <p:cNvPr id="286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907B8F4-5347-464F-BB6B-5831F4719226}" type="slidenum">
              <a:rPr lang="pt-BR" altLang="pt-BR">
                <a:latin typeface="Berlin Sans FB Demi" panose="020E0802020502020306" pitchFamily="34" charset="0"/>
              </a:rPr>
              <a:pPr/>
              <a:t>13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711545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07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0AD93925-D332-4118-86C4-3B206DEF6FFC}" type="slidenum">
              <a:rPr lang="pt-BR" altLang="pt-BR">
                <a:latin typeface="Berlin Sans FB Demi" panose="020E0802020502020306" pitchFamily="34" charset="0"/>
              </a:rPr>
              <a:pPr/>
              <a:t>14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57803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27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652F616-BE37-43F0-AB16-D5E48577AC94}" type="slidenum">
              <a:rPr lang="pt-BR" altLang="pt-BR">
                <a:latin typeface="Berlin Sans FB Demi" panose="020E0802020502020306" pitchFamily="34" charset="0"/>
              </a:rPr>
              <a:pPr/>
              <a:t>15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7368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48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F83A6C91-E99A-47CA-9D4C-863AE4016BBD}" type="slidenum">
              <a:rPr lang="pt-BR" altLang="pt-BR">
                <a:latin typeface="Berlin Sans FB Demi" panose="020E0802020502020306" pitchFamily="34" charset="0"/>
              </a:rPr>
              <a:pPr/>
              <a:t>16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85043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368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4F1F3A77-79B6-4995-9C98-12FC8921E77E}" type="slidenum">
              <a:rPr lang="pt-BR" altLang="pt-BR">
                <a:latin typeface="Berlin Sans FB Demi" panose="020E0802020502020306" pitchFamily="34" charset="0"/>
              </a:rPr>
              <a:pPr/>
              <a:t>17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1427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O que é compartilhar? visão das crianças -vídeo seguinte.</a:t>
            </a:r>
          </a:p>
          <a:p>
            <a:pPr algn="just"/>
            <a:endParaRPr lang="pt-BR" altLang="pt-BR" b="1" smtClean="0"/>
          </a:p>
        </p:txBody>
      </p:sp>
      <p:sp>
        <p:nvSpPr>
          <p:cNvPr id="389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C914915-E4CC-460E-B63F-20B41EEDF490}" type="slidenum">
              <a:rPr lang="pt-BR" altLang="pt-BR">
                <a:latin typeface="Berlin Sans FB Demi" panose="020E0802020502020306" pitchFamily="34" charset="0"/>
              </a:rPr>
              <a:pPr/>
              <a:t>18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41643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409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250C0A6-C589-42EF-858A-17E8182B391C}" type="slidenum">
              <a:rPr lang="pt-BR" altLang="pt-BR">
                <a:latin typeface="Berlin Sans FB Demi" panose="020E0802020502020306" pitchFamily="34" charset="0"/>
              </a:rPr>
              <a:pPr/>
              <a:t>19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95344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61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D2F6294-DBA0-4199-B8A7-93FC655FD7AD}" type="slidenum">
              <a:rPr lang="pt-BR" altLang="pt-BR">
                <a:latin typeface="Berlin Sans FB Demi" panose="020E0802020502020306" pitchFamily="34" charset="0"/>
              </a:rPr>
              <a:pPr/>
              <a:t>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565682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Com o aumento da iniquidade o amor de quase todos se esfriará, Mt 24: é exatamente isto que vemos em nossa sociedade, pessoas amantes de si mesmas, egoístas e desta forma, não amam nem a Deus quanto mais ao próximo.</a:t>
            </a:r>
          </a:p>
          <a:p>
            <a:r>
              <a:rPr lang="pt-BR" altLang="pt-BR" smtClean="0"/>
              <a:t>Precisamos rever o porque Deus nos pede para compartilharmos, pois esta é  a única forma de expressarmos se realmente O conhecemos e O amamos.</a:t>
            </a:r>
          </a:p>
          <a:p>
            <a:r>
              <a:rPr lang="pt-BR" altLang="pt-BR" smtClean="0"/>
              <a:t>Com isto nosso eu se torna secundário perceberemos de forma mais clara a necessidade dos outros, deixando longe de nós todo tipo de egoismo.</a:t>
            </a:r>
          </a:p>
        </p:txBody>
      </p:sp>
      <p:sp>
        <p:nvSpPr>
          <p:cNvPr id="430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27245F0-FC48-4028-A235-DF8DAF7F7C07}" type="slidenum">
              <a:rPr lang="pt-BR" altLang="pt-BR">
                <a:latin typeface="Berlin Sans FB Demi" panose="020E0802020502020306" pitchFamily="34" charset="0"/>
              </a:rPr>
              <a:pPr/>
              <a:t>20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650471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 http://noticias.r7.com/cidades/fotos/filhos-matam-pais-de-forma-cruel-e-chocam-a-populacao-20121016-22.html#fotos</a:t>
            </a:r>
          </a:p>
          <a:p>
            <a:pPr algn="just"/>
            <a:endParaRPr lang="pt-BR" altLang="pt-BR" smtClean="0"/>
          </a:p>
          <a:p>
            <a:pPr algn="just"/>
            <a:r>
              <a:rPr lang="pt-BR" altLang="pt-BR" smtClean="0"/>
              <a:t> </a:t>
            </a:r>
            <a:endParaRPr lang="pt-BR" altLang="pt-BR" b="1" smtClean="0"/>
          </a:p>
        </p:txBody>
      </p:sp>
      <p:sp>
        <p:nvSpPr>
          <p:cNvPr id="450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EE9A8AF-96FF-4B81-AC22-685D3DDE2B5A}" type="slidenum">
              <a:rPr lang="pt-BR" altLang="pt-BR">
                <a:latin typeface="Berlin Sans FB Demi" panose="020E0802020502020306" pitchFamily="34" charset="0"/>
              </a:rPr>
              <a:pPr/>
              <a:t>21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83284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481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423BC3A-2649-4B55-90D4-68FB43572237}" type="slidenum">
              <a:rPr lang="pt-BR" altLang="pt-BR">
                <a:latin typeface="Berlin Sans FB Demi" panose="020E0802020502020306" pitchFamily="34" charset="0"/>
              </a:rPr>
              <a:pPr/>
              <a:t>23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48644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 http://noticias.r7.com/cidades/fotos/filhos-matam-pais-de-forma-cruel-e-chocam-a-populacao-20121016-22.html#fotos</a:t>
            </a:r>
          </a:p>
          <a:p>
            <a:r>
              <a:rPr lang="pt-BR" altLang="pt-BR" smtClean="0"/>
              <a:t>Honra e obediência não são sinônimos. Na verdade, a honra antecede à obediência. Quem honra os pais obedece aos pais.</a:t>
            </a:r>
            <a:br>
              <a:rPr lang="pt-BR" altLang="pt-BR" smtClean="0"/>
            </a:br>
            <a:r>
              <a:rPr lang="pt-BR" altLang="pt-BR" smtClean="0"/>
              <a:t>Dá para obedecer sem honrar, mas não dá para honrar sem obedecer.</a:t>
            </a:r>
            <a:br>
              <a:rPr lang="pt-BR" altLang="pt-BR" smtClean="0"/>
            </a:br>
            <a:r>
              <a:rPr lang="pt-BR" altLang="pt-BR" smtClean="0"/>
              <a:t>Você pode obedecer, mesmo discordando, mesmo que enfurecido, mas não dá para honrar, senão com concordância e com alegria.</a:t>
            </a:r>
            <a:br>
              <a:rPr lang="pt-BR" altLang="pt-BR" smtClean="0"/>
            </a:br>
            <a:r>
              <a:rPr lang="pt-BR" altLang="pt-BR" smtClean="0"/>
              <a:t>Obedecer é pouco, porque é algo externo. Honrar é o máximo, porque é algo interno. Honrar é uma decisão que leva a boas atitudes, inclusive a da obediência.</a:t>
            </a:r>
          </a:p>
          <a:p>
            <a:r>
              <a:rPr lang="pt-BR" altLang="pt-BR" smtClean="0"/>
              <a:t> </a:t>
            </a:r>
            <a:endParaRPr lang="pt-BR" altLang="pt-BR" b="1" smtClean="0"/>
          </a:p>
        </p:txBody>
      </p:sp>
      <p:sp>
        <p:nvSpPr>
          <p:cNvPr id="501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169E4E5-1062-4B34-B815-0C1FEBC40C91}" type="slidenum">
              <a:rPr lang="pt-BR" altLang="pt-BR">
                <a:latin typeface="Berlin Sans FB Demi" panose="020E0802020502020306" pitchFamily="34" charset="0"/>
              </a:rPr>
              <a:pPr/>
              <a:t>24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441334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smtClean="0"/>
              <a:t> http://noticias.r7.com/cidades/fotos/filhos-matam-pais-de-forma-cruel-e-chocam-a-populacao-20121016-22.html#fotos</a:t>
            </a:r>
          </a:p>
          <a:p>
            <a:r>
              <a:rPr lang="pt-BR" altLang="pt-BR" smtClean="0"/>
              <a:t>Honra e obediência não são sinônimos. Na verdade, a honra antecede à obediência. Quem honra os pais obedece aos pais.</a:t>
            </a:r>
            <a:br>
              <a:rPr lang="pt-BR" altLang="pt-BR" smtClean="0"/>
            </a:br>
            <a:r>
              <a:rPr lang="pt-BR" altLang="pt-BR" smtClean="0"/>
              <a:t>Dá para obedecer sem honrar, mas não dá para honrar sem obedecer.</a:t>
            </a:r>
            <a:br>
              <a:rPr lang="pt-BR" altLang="pt-BR" smtClean="0"/>
            </a:br>
            <a:r>
              <a:rPr lang="pt-BR" altLang="pt-BR" smtClean="0"/>
              <a:t>Você pode obedecer, mesmo discordando, mesmo que enfurecido, mas não dá para honrar, senão com concordância e com alegria.</a:t>
            </a:r>
            <a:br>
              <a:rPr lang="pt-BR" altLang="pt-BR" smtClean="0"/>
            </a:br>
            <a:r>
              <a:rPr lang="pt-BR" altLang="pt-BR" smtClean="0"/>
              <a:t>Obedecer é pouco, porque é algo externo. Honrar é o máximo, porque é algo interno. Honrar é uma decisão que leva a boas atitudes, inclusive a da obediência.</a:t>
            </a:r>
          </a:p>
          <a:p>
            <a:r>
              <a:rPr lang="pt-BR" altLang="pt-BR" smtClean="0"/>
              <a:t> </a:t>
            </a:r>
            <a:endParaRPr lang="pt-BR" altLang="pt-BR" b="1" smtClean="0"/>
          </a:p>
        </p:txBody>
      </p:sp>
      <p:sp>
        <p:nvSpPr>
          <p:cNvPr id="52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E599877-9591-41C3-95D4-66C2261E10BB}" type="slidenum">
              <a:rPr lang="pt-BR" altLang="pt-BR">
                <a:latin typeface="Berlin Sans FB Demi" panose="020E0802020502020306" pitchFamily="34" charset="0"/>
              </a:rPr>
              <a:pPr/>
              <a:t>25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126581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D1C8728D-FC9D-42F1-B009-85769F3402F8}" type="slidenum">
              <a:rPr lang="pt-BR" altLang="pt-BR">
                <a:latin typeface="Berlin Sans FB Demi" panose="020E0802020502020306" pitchFamily="34" charset="0"/>
              </a:rPr>
              <a:pPr/>
              <a:t>26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04093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0707503-0A9B-403C-BD26-0423E8DEF78C}" type="slidenum">
              <a:rPr lang="pt-BR" altLang="pt-BR">
                <a:latin typeface="Berlin Sans FB Demi" panose="020E0802020502020306" pitchFamily="34" charset="0"/>
              </a:rPr>
              <a:pPr/>
              <a:t>27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78697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Talvez você diga: eu nunca faria tamanha crueldade, como esfaquear meus pais ou dar um tiro neles, mas todas as vezes que você falta com o respeito esta é uma forma de matar também.</a:t>
            </a:r>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AD85C367-B637-44ED-9EC5-1A61E3791486}" type="slidenum">
              <a:rPr lang="pt-BR" altLang="pt-BR">
                <a:latin typeface="Berlin Sans FB Demi" panose="020E0802020502020306" pitchFamily="34" charset="0"/>
              </a:rPr>
              <a:pPr/>
              <a:t>28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488154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CBF6CD3D-96CF-4D3D-8321-F25F9759FF88}" type="slidenum">
              <a:rPr lang="pt-BR" altLang="pt-BR">
                <a:latin typeface="Berlin Sans FB Demi" panose="020E0802020502020306" pitchFamily="34" charset="0"/>
              </a:rPr>
              <a:pPr/>
              <a:t>29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9708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421BD5B-DE2D-499C-8A1D-F8F1CD0CCAD1}" type="slidenum">
              <a:rPr lang="pt-BR" altLang="pt-BR">
                <a:latin typeface="Berlin Sans FB Demi" panose="020E0802020502020306" pitchFamily="34" charset="0"/>
              </a:rPr>
              <a:pPr/>
              <a:t>30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23396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Quando paramos e percebemos quem somos e o que merecemos, fico a pensar o quanto Deus nos ama, pois  embora o pecado trouxe consequências tão terríveis, como a fome, a dor, enfermidades, pobreza e a morte, Ele não se esqueceu de nós, mas simplesmente nos entregou O tudo, Seu filho Jesus Cristo.</a:t>
            </a:r>
          </a:p>
          <a:p>
            <a:pPr algn="just"/>
            <a:r>
              <a:rPr lang="pt-BR" altLang="pt-BR" b="1" smtClean="0"/>
              <a:t>E não simplesmente isto, mas Ele nos pede uma resposta a este amor.</a:t>
            </a:r>
          </a:p>
          <a:p>
            <a:pPr algn="just"/>
            <a:r>
              <a:rPr lang="pt-BR" altLang="pt-BR" b="1" smtClean="0"/>
              <a:t>Qual é a resposta que ele nos pede?</a:t>
            </a:r>
          </a:p>
        </p:txBody>
      </p:sp>
      <p:sp>
        <p:nvSpPr>
          <p:cNvPr id="81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1FD25D5F-697D-4EB8-9C05-D1ECFFED026A}" type="slidenum">
              <a:rPr lang="pt-BR" altLang="pt-BR">
                <a:latin typeface="Berlin Sans FB Demi" panose="020E0802020502020306" pitchFamily="34" charset="0"/>
              </a:rPr>
              <a:pPr/>
              <a:t>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4859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8C52A637-1B5B-47E5-BD04-C83CFAE8A251}" type="slidenum">
              <a:rPr lang="pt-BR" altLang="pt-BR">
                <a:latin typeface="Berlin Sans FB Demi" panose="020E0802020502020306" pitchFamily="34" charset="0"/>
              </a:rPr>
              <a:pPr/>
              <a:t>31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02374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smtClean="0"/>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77D4BE56-59D2-4237-8AE2-0E4048D703DA}" type="slidenum">
              <a:rPr lang="pt-BR" altLang="pt-BR">
                <a:latin typeface="Berlin Sans FB Demi" panose="020E0802020502020306" pitchFamily="34" charset="0"/>
              </a:rPr>
              <a:pPr/>
              <a:t>32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926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Quando paramos e percebemos quem somos e o que merecemos, fico a pensar o quanto Deus nos ama, pois  embora o pecado trouxe consequências tão terríveis, como a fome, a dor, enfermidades, pobreza e a morte, Ele não se esqueceu de nós, mas simplesmente nos entregou O tudo, Seu filho Jesus Cristo.</a:t>
            </a:r>
          </a:p>
          <a:p>
            <a:pPr algn="just"/>
            <a:r>
              <a:rPr lang="pt-BR" altLang="pt-BR" b="1" smtClean="0"/>
              <a:t>E não simplesmente isto, mas Ele nos pede uma resposta a este amor.</a:t>
            </a:r>
          </a:p>
          <a:p>
            <a:pPr algn="just"/>
            <a:r>
              <a:rPr lang="pt-BR" altLang="pt-BR" b="1" smtClean="0"/>
              <a:t>Qual é a resposta que ele nos pede?</a:t>
            </a:r>
          </a:p>
        </p:txBody>
      </p:sp>
      <p:sp>
        <p:nvSpPr>
          <p:cNvPr id="102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68C51A9-3DCE-4E2F-AAF7-415F946EA515}" type="slidenum">
              <a:rPr lang="pt-BR" altLang="pt-BR">
                <a:latin typeface="Berlin Sans FB Demi" panose="020E0802020502020306" pitchFamily="34" charset="0"/>
              </a:rPr>
              <a:pPr/>
              <a:t>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2125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pt-BR" altLang="pt-BR" b="1" smtClean="0"/>
              <a:t>Que amor é este que embora sendo cada um de nós pecadores, ele se importou conosco,  </a:t>
            </a:r>
          </a:p>
          <a:p>
            <a:pPr algn="just"/>
            <a:r>
              <a:rPr lang="pt-BR" altLang="pt-BR" b="1" smtClean="0"/>
              <a:t>O que mereceríamos se não a morte?</a:t>
            </a:r>
          </a:p>
          <a:p>
            <a:pPr algn="just"/>
            <a:endParaRPr lang="pt-BR" altLang="pt-BR" b="1" smtClean="0"/>
          </a:p>
          <a:p>
            <a:pPr algn="just"/>
            <a:endParaRPr lang="pt-BR" altLang="pt-BR" b="1" smtClean="0"/>
          </a:p>
        </p:txBody>
      </p:sp>
      <p:sp>
        <p:nvSpPr>
          <p:cNvPr id="122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2CF7B3D6-BFA3-4E9F-928A-215577E5C858}" type="slidenum">
              <a:rPr lang="pt-BR" altLang="pt-BR">
                <a:latin typeface="Berlin Sans FB Demi" panose="020E0802020502020306" pitchFamily="34" charset="0"/>
              </a:rPr>
              <a:pPr/>
              <a:t>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907992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t-BR" altLang="pt-BR" smtClean="0"/>
              <a:t>O 5º Mandamento da Lei de Deus está implícito num código divino da existência humana que supera tudo o que foi dito entre os povos com relação a tratamento devido aos pais. Note-se que neste mandamento estão implícitas as obrigações dos filhos para com seus pais e não o contrário. </a:t>
            </a:r>
          </a:p>
          <a:p>
            <a:r>
              <a:rPr lang="pt-BR" altLang="pt-BR" smtClean="0"/>
              <a:t/>
            </a:r>
            <a:br>
              <a:rPr lang="pt-BR" altLang="pt-BR" smtClean="0"/>
            </a:br>
            <a:endParaRPr lang="pt-BR" altLang="pt-BR" b="1" smtClean="0"/>
          </a:p>
        </p:txBody>
      </p:sp>
      <p:sp>
        <p:nvSpPr>
          <p:cNvPr id="143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5DF84C31-6B8E-4EBF-8DCD-9AEE02DB4448}" type="slidenum">
              <a:rPr lang="pt-BR" altLang="pt-BR">
                <a:latin typeface="Berlin Sans FB Demi" panose="020E0802020502020306" pitchFamily="34" charset="0"/>
              </a:rPr>
              <a:pPr/>
              <a:t>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502960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163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E17C1A86-05C0-40DA-80B8-F1167BE03554}" type="slidenum">
              <a:rPr lang="pt-BR" altLang="pt-BR">
                <a:latin typeface="Berlin Sans FB Demi" panose="020E0802020502020306" pitchFamily="34" charset="0"/>
              </a:rPr>
              <a:pPr/>
              <a:t>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253542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p:txBody>
      </p:sp>
      <p:sp>
        <p:nvSpPr>
          <p:cNvPr id="184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6DAD4D59-96EA-4C8D-A75F-C2B5D6F16C5C}" type="slidenum">
              <a:rPr lang="pt-BR" altLang="pt-BR">
                <a:latin typeface="Berlin Sans FB Demi" panose="020E0802020502020306" pitchFamily="34" charset="0"/>
              </a:rPr>
              <a:pPr/>
              <a:t>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3230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endParaRPr lang="pt-BR" altLang="pt-BR" b="1" smtClean="0"/>
          </a:p>
          <a:p>
            <a:pPr algn="just"/>
            <a:endParaRPr lang="pt-BR" altLang="pt-BR" b="1" smtClean="0"/>
          </a:p>
        </p:txBody>
      </p:sp>
      <p:sp>
        <p:nvSpPr>
          <p:cNvPr id="204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fld id="{90A76ECA-B641-4419-BCE8-9AF74DCFF52F}" type="slidenum">
              <a:rPr lang="pt-BR" altLang="pt-BR">
                <a:latin typeface="Berlin Sans FB Demi" panose="020E0802020502020306" pitchFamily="34" charset="0"/>
              </a:rPr>
              <a:pPr/>
              <a:t>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24629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07428BE-4758-46D0-9BDE-6557495961F9}" type="slidenum">
              <a:rPr lang="pt-BR" altLang="pt-BR"/>
              <a:pPr>
                <a:defRPr/>
              </a:pPr>
              <a:t>‹nº›</a:t>
            </a:fld>
            <a:endParaRPr lang="pt-BR" altLang="pt-BR"/>
          </a:p>
        </p:txBody>
      </p:sp>
    </p:spTree>
    <p:extLst>
      <p:ext uri="{BB962C8B-B14F-4D97-AF65-F5344CB8AC3E}">
        <p14:creationId xmlns:p14="http://schemas.microsoft.com/office/powerpoint/2010/main" val="217611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8BF1F9F6-FC87-450F-B0F4-02F90068CD45}" type="slidenum">
              <a:rPr lang="pt-BR" altLang="pt-BR"/>
              <a:pPr>
                <a:defRPr/>
              </a:pPr>
              <a:t>‹nº›</a:t>
            </a:fld>
            <a:endParaRPr lang="pt-BR" altLang="pt-BR"/>
          </a:p>
        </p:txBody>
      </p:sp>
    </p:spTree>
    <p:extLst>
      <p:ext uri="{BB962C8B-B14F-4D97-AF65-F5344CB8AC3E}">
        <p14:creationId xmlns:p14="http://schemas.microsoft.com/office/powerpoint/2010/main" val="313464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86D5AB5A-2F2D-4594-B74E-B4C997AE7C18}" type="slidenum">
              <a:rPr lang="pt-BR" altLang="pt-BR"/>
              <a:pPr>
                <a:defRPr/>
              </a:pPr>
              <a:t>‹nº›</a:t>
            </a:fld>
            <a:endParaRPr lang="pt-BR" altLang="pt-BR"/>
          </a:p>
        </p:txBody>
      </p:sp>
    </p:spTree>
    <p:extLst>
      <p:ext uri="{BB962C8B-B14F-4D97-AF65-F5344CB8AC3E}">
        <p14:creationId xmlns:p14="http://schemas.microsoft.com/office/powerpoint/2010/main" val="276538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C7088AE3-6FE1-43CC-AFDA-C7E595022E6E}" type="slidenum">
              <a:rPr lang="pt-BR" altLang="pt-BR"/>
              <a:pPr>
                <a:defRPr/>
              </a:pPr>
              <a:t>‹nº›</a:t>
            </a:fld>
            <a:endParaRPr lang="pt-BR" altLang="pt-BR"/>
          </a:p>
        </p:txBody>
      </p:sp>
    </p:spTree>
    <p:extLst>
      <p:ext uri="{BB962C8B-B14F-4D97-AF65-F5344CB8AC3E}">
        <p14:creationId xmlns:p14="http://schemas.microsoft.com/office/powerpoint/2010/main" val="314196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3AE087BE-D11D-4053-AFAD-5D72E80E94A7}" type="slidenum">
              <a:rPr lang="pt-BR" altLang="pt-BR"/>
              <a:pPr>
                <a:defRPr/>
              </a:pPr>
              <a:t>‹nº›</a:t>
            </a:fld>
            <a:endParaRPr lang="pt-BR" altLang="pt-BR"/>
          </a:p>
        </p:txBody>
      </p:sp>
    </p:spTree>
    <p:extLst>
      <p:ext uri="{BB962C8B-B14F-4D97-AF65-F5344CB8AC3E}">
        <p14:creationId xmlns:p14="http://schemas.microsoft.com/office/powerpoint/2010/main" val="77368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26AC517-F5A0-416D-B729-9F3AD92BC520}" type="slidenum">
              <a:rPr lang="pt-BR" altLang="pt-BR"/>
              <a:pPr>
                <a:defRPr/>
              </a:pPr>
              <a:t>‹nº›</a:t>
            </a:fld>
            <a:endParaRPr lang="pt-BR" altLang="pt-BR"/>
          </a:p>
        </p:txBody>
      </p:sp>
    </p:spTree>
    <p:extLst>
      <p:ext uri="{BB962C8B-B14F-4D97-AF65-F5344CB8AC3E}">
        <p14:creationId xmlns:p14="http://schemas.microsoft.com/office/powerpoint/2010/main" val="560234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EC54FD12-1450-478C-B386-83A2C02A9C28}" type="slidenum">
              <a:rPr lang="pt-BR" altLang="pt-BR"/>
              <a:pPr>
                <a:defRPr/>
              </a:pPr>
              <a:t>‹nº›</a:t>
            </a:fld>
            <a:endParaRPr lang="pt-BR" altLang="pt-BR"/>
          </a:p>
        </p:txBody>
      </p:sp>
    </p:spTree>
    <p:extLst>
      <p:ext uri="{BB962C8B-B14F-4D97-AF65-F5344CB8AC3E}">
        <p14:creationId xmlns:p14="http://schemas.microsoft.com/office/powerpoint/2010/main" val="145476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B7942338-347E-4B30-B44E-AF2DC0F7D0A2}" type="slidenum">
              <a:rPr lang="pt-BR" altLang="pt-BR"/>
              <a:pPr>
                <a:defRPr/>
              </a:pPr>
              <a:t>‹nº›</a:t>
            </a:fld>
            <a:endParaRPr lang="pt-BR" altLang="pt-BR"/>
          </a:p>
        </p:txBody>
      </p:sp>
    </p:spTree>
    <p:extLst>
      <p:ext uri="{BB962C8B-B14F-4D97-AF65-F5344CB8AC3E}">
        <p14:creationId xmlns:p14="http://schemas.microsoft.com/office/powerpoint/2010/main" val="212102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3D56183A-3AB1-41FC-8E9F-0C68F42D7767}" type="slidenum">
              <a:rPr lang="pt-BR" altLang="pt-BR"/>
              <a:pPr>
                <a:defRPr/>
              </a:pPr>
              <a:t>‹nº›</a:t>
            </a:fld>
            <a:endParaRPr lang="pt-BR" altLang="pt-BR"/>
          </a:p>
        </p:txBody>
      </p:sp>
    </p:spTree>
    <p:extLst>
      <p:ext uri="{BB962C8B-B14F-4D97-AF65-F5344CB8AC3E}">
        <p14:creationId xmlns:p14="http://schemas.microsoft.com/office/powerpoint/2010/main" val="123988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D966D2FC-7D69-4935-94A2-CD92E2A2F246}" type="slidenum">
              <a:rPr lang="pt-BR" altLang="pt-BR"/>
              <a:pPr>
                <a:defRPr/>
              </a:pPr>
              <a:t>‹nº›</a:t>
            </a:fld>
            <a:endParaRPr lang="pt-BR" altLang="pt-BR"/>
          </a:p>
        </p:txBody>
      </p:sp>
    </p:spTree>
    <p:extLst>
      <p:ext uri="{BB962C8B-B14F-4D97-AF65-F5344CB8AC3E}">
        <p14:creationId xmlns:p14="http://schemas.microsoft.com/office/powerpoint/2010/main" val="121661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EB137A3C-9FC3-4CB9-8DED-9606DAA8FA2F}" type="slidenum">
              <a:rPr lang="pt-BR" altLang="pt-BR"/>
              <a:pPr>
                <a:defRPr/>
              </a:pPr>
              <a:t>‹nº›</a:t>
            </a:fld>
            <a:endParaRPr lang="pt-BR" altLang="pt-BR"/>
          </a:p>
        </p:txBody>
      </p:sp>
    </p:spTree>
    <p:extLst>
      <p:ext uri="{BB962C8B-B14F-4D97-AF65-F5344CB8AC3E}">
        <p14:creationId xmlns:p14="http://schemas.microsoft.com/office/powerpoint/2010/main" val="217693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Berlin Sans FB Demi" panose="020E0802020502020306" pitchFamily="34" charset="0"/>
              </a:defRPr>
            </a:lvl1pPr>
          </a:lstStyle>
          <a:p>
            <a:pPr>
              <a:defRPr/>
            </a:pPr>
            <a:fld id="{539F8131-D5C3-4679-B476-A1CC6AD5CDD2}" type="slidenum">
              <a:rPr lang="pt-BR" altLang="pt-BR"/>
              <a:pPr>
                <a:defRPr/>
              </a:pPr>
              <a:t>‹nº›</a:t>
            </a:fld>
            <a:endParaRPr lang="pt-BR" altLang="pt-B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D:\CAPELAS%20GILSON%202016\HONRA%20TEU%20PAI%20E%20TUA%20M&#195;E\Lovely_illustration_of_Happy_family_in_balloon_in_sky_wallcoo.com.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C:\Users\gilson.cardoso\Documents\PPT%20sermons\alive%20in%20christ_c.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C:\Users\gilson.cardoso\Documents\PPT%20sermons\desperate%20days_c_nt.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C:\Users\gilson.cardoso\Documents\PPT%20sermons\Christianity%20On%20Trial_C_nt.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C:\Users\gilson.cardoso\Documents\PPT%20sermons\author%20of%20life_t_noverse.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C:\Users\gilson.cardoso\Documents\PPT%20sermons\crucified%20with%20christ_c_nt.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C:\Users\gilson.cardoso\Documents\PPT%20sermons\healing_c_nt.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C:\Users\gilson.cardoso\Documents\PPT%20sermons\Whats%20a%20Family%20For_C_NT.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file:///D:\CAPELAS%20GILSON%202016\HONRA%20TEU%20PAI%20E%20TUA%20M&#195;E\family_children_balls_nature_holiday_joy_1024x768_hd-wallpaper-392931.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C:\Users\gilson.cardoso\Documents\W025_tellThem_std%20(1).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C:\Users\gilson.cardoso\Documents\PPT%20sermons\My%20Peace%20I%20Give%20to%20You_Cb.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C:\Users\gilson.cardoso\Documents\PPT%20sermons\I%20am%20Ruined_Cb.jp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C:\Users\gilson.cardoso\Pictures\Tudo%20-%20Copia\x-men-origins-wolverine-hugh-jackman.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file:///C:\Users\gilson.cardoso\Documents\PPT%20sermons\Inside%20Out_T_NT.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C:\Users\gilson.cardoso\Pictures\Tudo%20-%20Copia\IMG_3346.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C:\Users\gilson.cardoso\Pictures\Tudo%20-%20Copia\Care-elderly-rex.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C:\Users\gilson.cardoso\Documents\PPT%20sermons\contend%20for%20the%20faith_t_nt.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file:///C:\Users\gilson.cardoso\Documents\PPT%20sermons\alive%20in%20christ_c_nt.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file:///C:\Users\gilson.cardoso\Documents\PPT%20sermons\alive%20in%20christ_cb.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file:///C:\Users\gilson.cardoso\Documents\PPT%20sermons\Approaching%20the%20Throne_C_nt.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file:///C:\Users\gilson.cardoso\Documents\PPT%20sermons\Fathers%20Day%20Prayer_Cb.jpg"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l="-2000" r="-2000"/>
          </a:stretch>
        </a:blipFill>
        <a:effectLst/>
      </p:bgPr>
    </p:bg>
    <p:spTree>
      <p:nvGrpSpPr>
        <p:cNvPr id="1" name=""/>
        <p:cNvGrpSpPr/>
        <p:nvPr/>
      </p:nvGrpSpPr>
      <p:grpSpPr>
        <a:xfrm>
          <a:off x="0" y="0"/>
          <a:ext cx="0" cy="0"/>
          <a:chOff x="0" y="0"/>
          <a:chExt cx="0" cy="0"/>
        </a:xfrm>
      </p:grpSpPr>
      <p:sp>
        <p:nvSpPr>
          <p:cNvPr id="5" name="Retângulo 4"/>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6" name="Retângulo 5"/>
          <p:cNvSpPr/>
          <p:nvPr/>
        </p:nvSpPr>
        <p:spPr>
          <a:xfrm>
            <a:off x="467544" y="692696"/>
            <a:ext cx="8208912" cy="169277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Honra </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Teu </a:t>
            </a:r>
            <a:r>
              <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ai </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e </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Tua </a:t>
            </a:r>
            <a:r>
              <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M</a:t>
            </a:r>
            <a:r>
              <a:rPr lang="pt-BR" sz="4800" b="1" spc="50" dirty="0" smtClean="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ãe</a:t>
            </a:r>
            <a:endParaRPr lang="pt-BR" sz="4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endParaRPr>
          </a:p>
          <a:p>
            <a:pP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Pastoral Estudantil - APV</a:t>
            </a:r>
          </a:p>
          <a:p>
            <a:pPr eaLnBrk="1" hangingPunct="1">
              <a:defRPr/>
            </a:pPr>
            <a:r>
              <a:rPr lang="pt-BR" sz="2800" b="1" spc="50" dirty="0">
                <a:ln w="11430"/>
                <a:solidFill>
                  <a:srgbClr val="FF3300"/>
                </a:solidFill>
                <a:effectLst>
                  <a:glow rad="228600">
                    <a:schemeClr val="accent6">
                      <a:satMod val="175000"/>
                      <a:alpha val="40000"/>
                    </a:schemeClr>
                  </a:glow>
                  <a:outerShdw blurRad="76200" dist="50800" dir="5400000" algn="tl" rotWithShape="0">
                    <a:srgbClr val="000000">
                      <a:alpha val="65000"/>
                    </a:srgbClr>
                  </a:outerShdw>
                </a:effectLst>
                <a:latin typeface="Berlin Sans FB" pitchFamily="34" charset="0"/>
                <a:cs typeface="Calibri" pitchFamily="34" charset="0"/>
              </a:rPr>
              <a:t>Pr. Gilson Cardoso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855080" y="4509120"/>
            <a:ext cx="7533344"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é o grande e único doador da vida?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37276" y="548680"/>
            <a:ext cx="8469448" cy="1446550"/>
          </a:xfrm>
          <a:prstGeom prst="rect">
            <a:avLst/>
          </a:prstGeom>
          <a:noFill/>
        </p:spPr>
        <p:txBody>
          <a:bodyPr>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Como a Bíblia no AT trata este mandamento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82550"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95537" y="188640"/>
            <a:ext cx="8748464" cy="6494085"/>
          </a:xfrm>
          <a:prstGeom prst="rect">
            <a:avLst/>
          </a:prstGeom>
          <a:noFill/>
        </p:spPr>
        <p:txBody>
          <a:bodyPr>
            <a:spAutoFit/>
          </a:bodyPr>
          <a:lstStyle/>
          <a:p>
            <a:pPr eaLnBrk="1" hangingPunct="1">
              <a:defRPr/>
            </a:pP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 Rebelde</a:t>
            </a:r>
          </a:p>
          <a:p>
            <a:pPr eaLnBrk="1" hangingPunct="1">
              <a:defRPr/>
            </a:pP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48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um homem tiver um filho obstinado e rebelde que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obedece ao seu pai nem à sua mãe</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e não os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escuta</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quando o disciplinam,</a:t>
            </a:r>
          </a:p>
          <a:p>
            <a:pP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19 o pai e a mãe o levarão aos líderes da sua comunidade, à porta da cidade, e dirão aos líderes: 'Este nosso filho é obstinado e rebelde. </a:t>
            </a:r>
            <a:r>
              <a:rPr lang="pt-BR" sz="32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Não nos obedece</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É devasso e vive bêbado'. </a:t>
            </a:r>
          </a:p>
          <a:p>
            <a:pPr eaLnBrk="1" hangingPunct="1">
              <a:defRPr/>
            </a:pPr>
            <a:r>
              <a:rPr lang="pt-BR" sz="32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Dt</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21:18-20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7938" y="0"/>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39552" y="605001"/>
            <a:ext cx="7920880" cy="563231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os pais tinham que fazer?</a:t>
            </a: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endPar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21 En­tão todos os homens da cidade o apedrejarão até a morte.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Eliminem</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mal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do meio de vocês. Todo o Israel saberá disso e temerá.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Dt</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21: 21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23825"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4217020"/>
            <a:ext cx="8640960" cy="2308324"/>
          </a:xfrm>
          <a:prstGeom prst="rect">
            <a:avLst/>
          </a:prstGeom>
          <a:noFill/>
        </p:spPr>
        <p:txBody>
          <a:bodyPr>
            <a:spAutoFit/>
          </a:bodyPr>
          <a:lstStyle/>
          <a:p>
            <a:pPr algn="ctr" eaLnBrk="1" hangingPunct="1">
              <a:defRPr/>
            </a:pPr>
            <a:r>
              <a:rPr lang="pt-BR"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o abuso da autoridade produzia tirania, o desrespeito pela devida autoridade produziria anarquia.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Moody</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23825"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1869584"/>
            <a:ext cx="8640960" cy="2554545"/>
          </a:xfrm>
          <a:prstGeom prst="rect">
            <a:avLst/>
          </a:prstGeom>
          <a:noFill/>
        </p:spPr>
        <p:txBody>
          <a:bodyPr>
            <a:spAutoFit/>
          </a:bodyPr>
          <a:lstStyle/>
          <a:p>
            <a:pPr algn="ctr" eaLnBrk="1" hangingPunct="1">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autoridade paterna, em particular, fora ordenada por Deus para representar a autoridade divina e para ser a pedra de esquina de todo o governo humano e ordem social.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23825" y="92075"/>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39552" y="2498120"/>
            <a:ext cx="8187796" cy="1938992"/>
          </a:xfrm>
          <a:prstGeom prst="rect">
            <a:avLst/>
          </a:prstGeom>
          <a:noFill/>
        </p:spPr>
        <p:txBody>
          <a:bodyPr wrap="square">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desrespeitamos nossos pais estamos desrespeitando ao próprio Deus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4293096"/>
            <a:ext cx="8712968" cy="1446550"/>
          </a:xfrm>
          <a:prstGeom prst="rect">
            <a:avLst/>
          </a:prstGeom>
          <a:noFill/>
        </p:spPr>
        <p:txBody>
          <a:bodyPr>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Como a Bíblia no NT trata este mandamento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84561" y="942975"/>
            <a:ext cx="5455591" cy="5078313"/>
          </a:xfrm>
          <a:prstGeom prst="rect">
            <a:avLst/>
          </a:prstGeom>
          <a:noFill/>
        </p:spPr>
        <p:txBody>
          <a:bodyPr wrap="square">
            <a:spAutoFit/>
          </a:bodyPr>
          <a:lstStyle/>
          <a:p>
            <a:pPr eaLnBrk="1" hangingPunct="1">
              <a:defRPr/>
            </a:pP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Filhos,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obedeçam</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 seus pais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no Senhor</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pois isso é justo. "Honra teu pai e tua mãe" - este é o primeiro mandamento com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promessa</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 "para que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tudo</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te corra bem e tenhas </a:t>
            </a:r>
            <a:r>
              <a:rPr lang="pt-BR" sz="36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longa vida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sobre a terra. </a:t>
            </a:r>
            <a:r>
              <a:rPr lang="pt-BR" sz="3600"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Ef</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6:1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3" name="Retângulo 2"/>
          <p:cNvSpPr/>
          <p:nvPr/>
        </p:nvSpPr>
        <p:spPr>
          <a:xfrm>
            <a:off x="683568" y="920621"/>
            <a:ext cx="3541888" cy="5016758"/>
          </a:xfrm>
          <a:prstGeom prst="rect">
            <a:avLst/>
          </a:prstGeom>
        </p:spPr>
        <p:txBody>
          <a:bodyPr wrap="square">
            <a:spAutoFit/>
          </a:bodyPr>
          <a:lstStyle/>
          <a:p>
            <a:pP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Filhos</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r>
              <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obedeçam a seus pais em tudo</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a:t>
            </a:r>
          </a:p>
          <a:p>
            <a:pP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pois isso agrada ao Senhor. </a:t>
            </a:r>
            <a:endPar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Cl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3:20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080120" y="4509120"/>
            <a:ext cx="7596336" cy="1938992"/>
          </a:xfrm>
          <a:prstGeom prst="rect">
            <a:avLst/>
          </a:prstGeom>
          <a:noFill/>
        </p:spPr>
        <p:txBody>
          <a:bodyPr wrap="square">
            <a:spAutoFit/>
          </a:bodyPr>
          <a:lstStyle/>
          <a:p>
            <a:pPr algn="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Bíblia apresenta os 10 mandamentos como um presente de Deus ao ser humano</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7170" name="Título 1"/>
          <p:cNvSpPr>
            <a:spLocks noGrp="1"/>
          </p:cNvSpPr>
          <p:nvPr>
            <p:ph type="title"/>
          </p:nvPr>
        </p:nvSpPr>
        <p:spPr>
          <a:xfrm>
            <a:off x="323528" y="332656"/>
            <a:ext cx="8208912" cy="2808312"/>
          </a:xfrm>
          <a:extLst/>
        </p:spPr>
        <p:txBody>
          <a:bodyPr/>
          <a:lstStyle/>
          <a:p>
            <a:pPr>
              <a:defRPr/>
            </a:pP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t>
            </a: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Profecias</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r>
            <a:b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b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Nos últimos dias surgirão tempos terríveis pois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os homens serão amantes de si mesmos, gananciosos, presunçosos, soberbos, blasfemos, </a:t>
            </a:r>
            <a:r>
              <a:rPr lang="pt-BR" sz="34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rPr>
              <a:t>desobedientes a seus pais, </a:t>
            </a:r>
            <a:r>
              <a:rPr lang="pt-BR" sz="32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ingratos, </a:t>
            </a: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ímpios... 2 </a:t>
            </a:r>
            <a:r>
              <a:rPr lang="pt-BR" sz="3200" b="1" dirty="0" err="1"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Tm</a:t>
            </a:r>
            <a:r>
              <a:rPr lang="pt-BR" sz="32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3:1 e 2</a:t>
            </a:r>
            <a:endParaRPr lang="pt-BR" sz="3200" dirty="0" smtClean="0"/>
          </a:p>
        </p:txBody>
      </p:sp>
      <p:sp>
        <p:nvSpPr>
          <p:cNvPr id="3" name="Retângulo 2"/>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5457418"/>
            <a:ext cx="8712968" cy="707886"/>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Filhos se rebelariam contra os </a:t>
            </a: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pais</a:t>
            </a: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a:xfrm>
            <a:off x="457200" y="1349896"/>
            <a:ext cx="8229600" cy="1143000"/>
          </a:xfrm>
        </p:spPr>
        <p:txBody>
          <a:bodyPr/>
          <a:lstStyle/>
          <a:p>
            <a:r>
              <a:rPr lang="pt-BR" altLang="pt-BR" sz="4000" dirty="0" smtClean="0"/>
              <a:t>Filha mata os pais (vídeo)</a:t>
            </a:r>
          </a:p>
        </p:txBody>
      </p:sp>
      <p:pic>
        <p:nvPicPr>
          <p:cNvPr id="2" name="Jornal Nacional- Suzane, Daniel e Cristian confessam o assassinato do casal Richthofen - 10Youtub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525" y="638944"/>
            <a:ext cx="8726963" cy="54543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5241394"/>
            <a:ext cx="8676456" cy="707886"/>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Eu jamais faria isto com meus pais!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83568" y="4073004"/>
            <a:ext cx="7785372" cy="2308324"/>
          </a:xfrm>
          <a:prstGeom prst="rect">
            <a:avLst/>
          </a:prstGeom>
          <a:noFill/>
        </p:spPr>
        <p:txBody>
          <a:bodyPr wrap="square">
            <a:spAutoFit/>
          </a:bodyPr>
          <a:lstStyle/>
          <a:p>
            <a:pPr algn="ctr" eaLnBrk="1" hangingPunct="1">
              <a:defRPr/>
            </a:pPr>
            <a:r>
              <a:rPr lang="pt-BR" sz="36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a:t>
            </a:r>
            <a:r>
              <a:rPr lang="pt-BR" sz="36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grande detalhe é que a cada vez que você  ignora seus pais, os desobedece e os ofende você está aos poucos os matando.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51520" y="4442336"/>
            <a:ext cx="8712968" cy="1938992"/>
          </a:xfrm>
          <a:prstGeom prst="rect">
            <a:avLst/>
          </a:prstGeom>
          <a:noFill/>
        </p:spPr>
        <p:txBody>
          <a:bodyPr>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Honra Obedece</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Mas quem obedece nem sempre honra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16024" y="4841865"/>
            <a:ext cx="8676456" cy="1323439"/>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Honre teu pai até mesmo </a:t>
            </a:r>
            <a:endPar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quando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ele envelhecer.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11560" y="5241394"/>
            <a:ext cx="792088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Filho não matem seus pais não.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432049" y="404664"/>
            <a:ext cx="8028383" cy="6186309"/>
          </a:xfrm>
          <a:prstGeom prst="rect">
            <a:avLst/>
          </a:prstGeom>
          <a:noFill/>
        </p:spPr>
        <p:txBody>
          <a:bodyPr>
            <a:spAutoFit/>
          </a:bodyPr>
          <a:lstStyle/>
          <a:p>
            <a:pP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desrespeito e desobediência é a maior violência contra os pais.</a:t>
            </a: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Não matarás...</a:t>
            </a:r>
          </a:p>
          <a:p>
            <a:pPr eaLnBrk="1" hangingPunct="1">
              <a:defRPr/>
            </a:pPr>
            <a:endPar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16024" y="4697849"/>
            <a:ext cx="8676456" cy="1323439"/>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Porque será que os jovens estão morrendo cada vez mais cedo?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04056" y="437763"/>
            <a:ext cx="7956376" cy="1323439"/>
          </a:xfrm>
          <a:prstGeom prst="rect">
            <a:avLst/>
          </a:prstGeom>
          <a:noFill/>
        </p:spPr>
        <p:txBody>
          <a:bodyPr wrap="square">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Deus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escreveu, falou e entregou  sua lei em 2 tabuas  de </a:t>
            </a: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Pedra</a:t>
            </a:r>
            <a:endPar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747068" y="548680"/>
            <a:ext cx="7649864"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Quer ter vida longa na </a:t>
            </a:r>
            <a:endPar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TERRA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 no Céu?</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r:link="rId4"/>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63500" y="36513"/>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09889" y="4298320"/>
            <a:ext cx="8438575"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É simples...</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Honre seu pai e sua mãe</a:t>
            </a:r>
          </a:p>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Quem prometeu é fiel para cumprir!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ítulo 1"/>
          <p:cNvSpPr>
            <a:spLocks noGrp="1"/>
          </p:cNvSpPr>
          <p:nvPr>
            <p:ph type="title"/>
          </p:nvPr>
        </p:nvSpPr>
        <p:spPr>
          <a:xfrm>
            <a:off x="457200" y="2502024"/>
            <a:ext cx="8229600" cy="1143000"/>
          </a:xfrm>
        </p:spPr>
        <p:txBody>
          <a:bodyPr/>
          <a:lstStyle/>
          <a:p>
            <a:r>
              <a:rPr lang="pt-BR" altLang="pt-BR" dirty="0" err="1" smtClean="0"/>
              <a:t>Video</a:t>
            </a:r>
            <a:r>
              <a:rPr lang="pt-BR" altLang="pt-BR" dirty="0" smtClean="0"/>
              <a:t> Filha que cuida da mãe com Alzheimer comove a internet</a:t>
            </a:r>
          </a:p>
        </p:txBody>
      </p:sp>
      <p:pic>
        <p:nvPicPr>
          <p:cNvPr id="2" name="Filha que cuida da mãe com Alzheimer comove a internet. - 10Youtube.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504" y="134634"/>
            <a:ext cx="8856984" cy="66427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611560" y="437763"/>
            <a:ext cx="792088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 lei de Deus é perfeita e eterna</a:t>
            </a:r>
          </a:p>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Nunca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sai de moda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90488" y="3407038"/>
            <a:ext cx="8546610" cy="341632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Entre  a maioria dos povos  o 5° mandamento  é um dos mais conhecidos e comum.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385275" y="4257418"/>
            <a:ext cx="8640960" cy="2554545"/>
          </a:xfrm>
          <a:prstGeom prst="rect">
            <a:avLst/>
          </a:prstGeom>
          <a:noFill/>
        </p:spPr>
        <p:txBody>
          <a:bodyPr>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Honra teu pai e tua mãe, para que se </a:t>
            </a:r>
            <a:r>
              <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prolonguem os teus dias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na terra que o SENHOR, teu </a:t>
            </a:r>
            <a:r>
              <a:rPr lang="pt-BR" sz="40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Deus, te dá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 Êxodo 20.12...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517296" y="4869160"/>
            <a:ext cx="8109408" cy="1323439"/>
          </a:xfrm>
          <a:prstGeom prst="rect">
            <a:avLst/>
          </a:prstGeom>
          <a:noFill/>
        </p:spPr>
        <p:txBody>
          <a:bodyPr wrap="square">
            <a:spAutoFit/>
          </a:bodyPr>
          <a:lstStyle/>
          <a:p>
            <a:pPr algn="ctr" eaLnBrk="1" hangingPunct="1">
              <a:defRPr/>
            </a:pPr>
            <a:r>
              <a:rPr lang="pt-BR" sz="4000" b="1"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Se </a:t>
            </a:r>
            <a:r>
              <a:rPr lang="pt-BR" sz="40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você tem um pai e uma mãe, esta ordem é pra você.</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179512" y="4869160"/>
            <a:ext cx="8469448" cy="1446550"/>
          </a:xfrm>
          <a:prstGeom prst="rect">
            <a:avLst/>
          </a:prstGeom>
          <a:noFill/>
        </p:spPr>
        <p:txBody>
          <a:bodyPr>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 que está envolvido neste mandamento?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90488" y="46038"/>
            <a:ext cx="8963025" cy="6765925"/>
          </a:xfrm>
          <a:prstGeom prst="rect">
            <a:avLst/>
          </a:prstGeom>
          <a:noFill/>
          <a:ln w="203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pt-BR"/>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pt-BR" dirty="0">
              <a:latin typeface="Berlin Sans FB Demi" pitchFamily="34" charset="0"/>
            </a:endParaRPr>
          </a:p>
        </p:txBody>
      </p:sp>
      <p:sp>
        <p:nvSpPr>
          <p:cNvPr id="5" name="Retângulo 4"/>
          <p:cNvSpPr/>
          <p:nvPr/>
        </p:nvSpPr>
        <p:spPr>
          <a:xfrm>
            <a:off x="298695" y="1340768"/>
            <a:ext cx="8546610" cy="5909310"/>
          </a:xfrm>
          <a:prstGeom prst="rect">
            <a:avLst/>
          </a:prstGeom>
          <a:noFill/>
        </p:spPr>
        <p:txBody>
          <a:bodyPr>
            <a:spAutoFit/>
          </a:bodyPr>
          <a:lstStyle/>
          <a:p>
            <a:pP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Amor </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Respeito</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Obediência </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Tempo  de </a:t>
            </a:r>
            <a:r>
              <a:rPr lang="pt-BR" sz="5400" b="1" dirty="0">
                <a:ln w="18415" cmpd="sng">
                  <a:solidFill>
                    <a:srgbClr val="FFFFFF"/>
                  </a:solidFill>
                  <a:prstDash val="solid"/>
                </a:ln>
                <a:solidFill>
                  <a:srgbClr val="FF0000"/>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Vida</a:t>
            </a:r>
          </a:p>
          <a:p>
            <a:pPr eaLnBrk="1" hangingPunct="1">
              <a:defRPr/>
            </a:pPr>
            <a:r>
              <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rPr>
              <a:t>Promessa</a:t>
            </a:r>
          </a:p>
          <a:p>
            <a:pPr algn="ctr" eaLnBrk="1" hangingPunct="1">
              <a:defRPr/>
            </a:pPr>
            <a:endParaRPr lang="pt-BR" sz="5400"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latin typeface="Berlin Sans FB Dem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14262</TotalTime>
  <Words>1573</Words>
  <Application>Microsoft Office PowerPoint</Application>
  <PresentationFormat>Apresentação na tela (4:3)</PresentationFormat>
  <Paragraphs>127</Paragraphs>
  <Slides>32</Slides>
  <Notes>31</Notes>
  <HiddenSlides>0</HiddenSlides>
  <MMClips>2</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32</vt:i4>
      </vt:variant>
    </vt:vector>
  </HeadingPairs>
  <TitlesOfParts>
    <vt:vector size="37" baseType="lpstr">
      <vt:lpstr>Berlin Sans FB</vt:lpstr>
      <vt:lpstr>Berlin Sans FB Demi</vt:lpstr>
      <vt:lpstr>Calibri</vt:lpstr>
      <vt:lpstr>Trebuchet MS</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Profecias       Nos últimos dias surgirão tempos terríveis pois os homens serão amantes de si mesmos, gananciosos, presunçosos, soberbos, blasfemos, desobedientes a seus pais, ingratos, ímpios... 2 Tm 3:1 e 2</vt:lpstr>
      <vt:lpstr>Apresentação do PowerPoint</vt:lpstr>
      <vt:lpstr>Filha mata os pais (vídeo)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Video Filha que cuida da mãe com Alzheimer comove a internet</vt:lpstr>
    </vt:vector>
  </TitlesOfParts>
  <Company>Casa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PE2014-C15-EM RESPOSTA A ESTE AMOR</dc:title>
  <dc:subject>PASTOR DE ESCOLA</dc:subject>
  <dc:creator>Pr. MARCELO AUGUSTO DE CARVALHO</dc:creator>
  <cp:keywords>www.4tons.com</cp:keywords>
  <dc:description>COMERCIO PROIBIDO. USO PESSOAL</dc:description>
  <cp:lastModifiedBy>APV - Marcelo Augusto de Carvalho</cp:lastModifiedBy>
  <cp:revision>183</cp:revision>
  <dcterms:created xsi:type="dcterms:W3CDTF">2009-09-21T13:03:02Z</dcterms:created>
  <dcterms:modified xsi:type="dcterms:W3CDTF">2016-02-02T20:13:20Z</dcterms:modified>
  <cp:category>CAPELAS</cp:category>
</cp:coreProperties>
</file>