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34"/>
  </p:notesMasterIdLst>
  <p:sldIdLst>
    <p:sldId id="256" r:id="rId2"/>
    <p:sldId id="282" r:id="rId3"/>
    <p:sldId id="281" r:id="rId4"/>
    <p:sldId id="285" r:id="rId5"/>
    <p:sldId id="284" r:id="rId6"/>
    <p:sldId id="279" r:id="rId7"/>
    <p:sldId id="280" r:id="rId8"/>
    <p:sldId id="287" r:id="rId9"/>
    <p:sldId id="286" r:id="rId10"/>
    <p:sldId id="257" r:id="rId11"/>
    <p:sldId id="258" r:id="rId12"/>
    <p:sldId id="261" r:id="rId13"/>
    <p:sldId id="260" r:id="rId14"/>
    <p:sldId id="259" r:id="rId15"/>
    <p:sldId id="268" r:id="rId16"/>
    <p:sldId id="267" r:id="rId17"/>
    <p:sldId id="266" r:id="rId18"/>
    <p:sldId id="265" r:id="rId19"/>
    <p:sldId id="264" r:id="rId20"/>
    <p:sldId id="263" r:id="rId21"/>
    <p:sldId id="272" r:id="rId22"/>
    <p:sldId id="271" r:id="rId23"/>
    <p:sldId id="275" r:id="rId24"/>
    <p:sldId id="270" r:id="rId25"/>
    <p:sldId id="269" r:id="rId26"/>
    <p:sldId id="276" r:id="rId27"/>
    <p:sldId id="262" r:id="rId28"/>
    <p:sldId id="274" r:id="rId29"/>
    <p:sldId id="288" r:id="rId30"/>
    <p:sldId id="273" r:id="rId31"/>
    <p:sldId id="278" r:id="rId32"/>
    <p:sldId id="27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636" autoAdjust="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E57CE-E969-401A-B571-04D3C2824871}" type="datetimeFigureOut">
              <a:rPr lang="pt-BR" smtClean="0"/>
              <a:t>05/06/2016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4D137-5E54-4B74-877F-02C5CD86E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5211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Sucesso literário: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1200" dirty="0" smtClean="0">
                <a:latin typeface="Berlin Sans FB" panose="020E0602020502020306" pitchFamily="34" charset="0"/>
              </a:rPr>
              <a:t>Estima-se que a cada minuto são vendidas 50 Bíblias no mundo.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1200" dirty="0" smtClean="0">
                <a:latin typeface="Berlin Sans FB" panose="020E0602020502020306" pitchFamily="34" charset="0"/>
              </a:rPr>
              <a:t>Até 1999 as Sagradas Escrituras foram traduzidas para mais de 2.251 idiomas.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1200" dirty="0" smtClean="0">
                <a:latin typeface="Berlin Sans FB" panose="020E0602020502020306" pitchFamily="34" charset="0"/>
              </a:rPr>
              <a:t>A Sociedade Bíblia do Brasil (SBB) produziu 105 milhões de Bíblias (deste 1948).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9736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R:</a:t>
            </a:r>
            <a:r>
              <a:rPr lang="pt-BR" baseline="0" dirty="0" smtClean="0"/>
              <a:t> </a:t>
            </a:r>
            <a:r>
              <a:rPr lang="pt-BR" sz="1200" dirty="0" smtClean="0">
                <a:latin typeface="Berlin Sans FB" panose="020E0602020502020306" pitchFamily="34" charset="0"/>
              </a:rPr>
              <a:t>Salmo 117.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9119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R: </a:t>
            </a:r>
            <a:r>
              <a:rPr lang="pt-BR" sz="1200" dirty="0" smtClean="0">
                <a:latin typeface="Berlin Sans FB" panose="020E0602020502020306" pitchFamily="34" charset="0"/>
              </a:rPr>
              <a:t>Salmo 119.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7041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R: </a:t>
            </a:r>
            <a:r>
              <a:rPr lang="pt-BR" sz="1200" dirty="0" smtClean="0">
                <a:latin typeface="Berlin Sans FB" panose="020E0602020502020306" pitchFamily="34" charset="0"/>
              </a:rPr>
              <a:t>773.693 palavras.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3674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R: </a:t>
            </a:r>
            <a:r>
              <a:rPr lang="pt-BR" sz="1200" dirty="0" smtClean="0">
                <a:latin typeface="Berlin Sans FB" panose="020E0602020502020306" pitchFamily="34" charset="0"/>
              </a:rPr>
              <a:t>3.566.480 letras.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324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R: </a:t>
            </a:r>
            <a:r>
              <a:rPr lang="pt-BR" sz="1200" dirty="0" smtClean="0">
                <a:latin typeface="Berlin Sans FB" panose="020E0602020502020306" pitchFamily="34" charset="0"/>
              </a:rPr>
              <a:t>1.189 capítulos e 31.102 versos.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6096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R: </a:t>
            </a:r>
            <a:r>
              <a:rPr lang="pt-BR" sz="1200" dirty="0" smtClean="0">
                <a:latin typeface="Berlin Sans FB" panose="020E0602020502020306" pitchFamily="34" charset="0"/>
              </a:rPr>
              <a:t>Ester.</a:t>
            </a:r>
          </a:p>
          <a:p>
            <a:r>
              <a:rPr lang="pt-BR" dirty="0" smtClean="0"/>
              <a:t>OBS: Cantares</a:t>
            </a:r>
            <a:r>
              <a:rPr lang="pt-BR" baseline="0" dirty="0" smtClean="0"/>
              <a:t> apresenta a forma reduzida “El” do nome de Deus.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216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R: </a:t>
            </a:r>
            <a:r>
              <a:rPr lang="pt-BR" sz="1200" dirty="0" err="1" smtClean="0">
                <a:latin typeface="Berlin Sans FB" panose="020E0602020502020306" pitchFamily="34" charset="0"/>
              </a:rPr>
              <a:t>Lameque</a:t>
            </a:r>
            <a:r>
              <a:rPr lang="pt-BR" sz="1200" dirty="0" smtClean="0">
                <a:latin typeface="Berlin Sans FB" panose="020E0602020502020306" pitchFamily="34" charset="0"/>
              </a:rPr>
              <a:t>. Ada e Zilá.</a:t>
            </a:r>
            <a:r>
              <a:rPr lang="pt-BR" sz="1200" baseline="0" dirty="0" smtClean="0">
                <a:latin typeface="Berlin Sans FB" panose="020E0602020502020306" pitchFamily="34" charset="0"/>
              </a:rPr>
              <a:t> (</a:t>
            </a:r>
            <a:r>
              <a:rPr lang="pt-BR" sz="1200" baseline="0" dirty="0" err="1" smtClean="0">
                <a:latin typeface="Berlin Sans FB" panose="020E0602020502020306" pitchFamily="34" charset="0"/>
              </a:rPr>
              <a:t>Gn</a:t>
            </a:r>
            <a:r>
              <a:rPr lang="pt-BR" sz="1200" baseline="0" dirty="0" smtClean="0">
                <a:latin typeface="Berlin Sans FB" panose="020E0602020502020306" pitchFamily="34" charset="0"/>
              </a:rPr>
              <a:t> 4:19)</a:t>
            </a:r>
            <a:endParaRPr lang="pt-BR" sz="1200" dirty="0" smtClean="0">
              <a:latin typeface="Berlin Sans FB" panose="020E0602020502020306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5210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R: </a:t>
            </a:r>
            <a:r>
              <a:rPr lang="pt-BR" sz="1200" dirty="0" err="1" smtClean="0">
                <a:latin typeface="Berlin Sans FB" panose="020E0602020502020306" pitchFamily="34" charset="0"/>
              </a:rPr>
              <a:t>Melquisedeque</a:t>
            </a:r>
            <a:r>
              <a:rPr lang="pt-BR" sz="1200" dirty="0" smtClean="0">
                <a:latin typeface="Berlin Sans FB" panose="020E0602020502020306" pitchFamily="34" charset="0"/>
              </a:rPr>
              <a:t>.</a:t>
            </a:r>
            <a:r>
              <a:rPr lang="pt-BR" sz="1200" baseline="0" dirty="0" smtClean="0">
                <a:latin typeface="+mn-lt"/>
              </a:rPr>
              <a:t> (</a:t>
            </a:r>
            <a:r>
              <a:rPr lang="pt-BR" sz="1200" baseline="0" dirty="0" err="1" smtClean="0">
                <a:latin typeface="+mn-lt"/>
              </a:rPr>
              <a:t>Gn</a:t>
            </a:r>
            <a:r>
              <a:rPr lang="pt-BR" sz="1200" baseline="0" dirty="0" smtClean="0">
                <a:latin typeface="+mn-lt"/>
              </a:rPr>
              <a:t> 14:18)</a:t>
            </a:r>
            <a:endParaRPr lang="pt-BR" sz="1200" dirty="0" smtClean="0">
              <a:latin typeface="Berlin Sans FB" panose="020E0602020502020306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5796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R: </a:t>
            </a:r>
            <a:r>
              <a:rPr lang="pt-BR" sz="1200" dirty="0" smtClean="0">
                <a:latin typeface="Berlin Sans FB" panose="020E0602020502020306" pitchFamily="34" charset="0"/>
              </a:rPr>
              <a:t>Sara.</a:t>
            </a:r>
            <a:r>
              <a:rPr lang="pt-BR" sz="1200" baseline="0" dirty="0" smtClean="0">
                <a:latin typeface="+mn-lt"/>
              </a:rPr>
              <a:t> (127 anos, </a:t>
            </a:r>
            <a:r>
              <a:rPr lang="pt-BR" sz="1200" baseline="0" dirty="0" err="1" smtClean="0">
                <a:latin typeface="+mn-lt"/>
              </a:rPr>
              <a:t>Gn</a:t>
            </a:r>
            <a:r>
              <a:rPr lang="pt-BR" sz="1200" baseline="0" dirty="0" smtClean="0">
                <a:latin typeface="+mn-lt"/>
              </a:rPr>
              <a:t> 23:1)</a:t>
            </a:r>
            <a:endParaRPr lang="pt-BR" sz="1200" dirty="0" smtClean="0">
              <a:latin typeface="Berlin Sans FB" panose="020E0602020502020306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1683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R: </a:t>
            </a:r>
            <a:r>
              <a:rPr lang="pt-BR" dirty="0" err="1" smtClean="0"/>
              <a:t>Ezequias</a:t>
            </a:r>
            <a:r>
              <a:rPr lang="pt-BR" dirty="0" smtClean="0"/>
              <a:t>.</a:t>
            </a:r>
            <a:r>
              <a:rPr lang="pt-BR" baseline="0" dirty="0" smtClean="0"/>
              <a:t> (2Rs 20:1-6)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889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t-BR" sz="1200" dirty="0" smtClean="0">
                <a:latin typeface="Berlin Sans FB" panose="020E0602020502020306" pitchFamily="34" charset="0"/>
              </a:rPr>
              <a:t>Os manuscritos do Mar Morto que foram encontrados em </a:t>
            </a:r>
            <a:r>
              <a:rPr lang="pt-BR" sz="1200" dirty="0" err="1" smtClean="0">
                <a:latin typeface="Berlin Sans FB" panose="020E0602020502020306" pitchFamily="34" charset="0"/>
              </a:rPr>
              <a:t>Qumran</a:t>
            </a:r>
            <a:r>
              <a:rPr lang="pt-BR" sz="1200" dirty="0" smtClean="0">
                <a:latin typeface="Berlin Sans FB" panose="020E0602020502020306" pitchFamily="34" charset="0"/>
              </a:rPr>
              <a:t> atestam que o Antigo Testamento foi preservado ao ser copiado.</a:t>
            </a:r>
          </a:p>
          <a:p>
            <a:pPr marL="514350" marR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sz="1200" dirty="0" smtClean="0">
                <a:latin typeface="Berlin Sans FB" panose="020E0602020502020306" pitchFamily="34" charset="0"/>
              </a:rPr>
              <a:t>Somente do Novo Testamento temos cerca de 5.500 manuscritos em grego (além de traduções em outras línguas). É o livro antigo mais preservado do mundo.</a:t>
            </a:r>
          </a:p>
          <a:p>
            <a:pPr marL="514350" indent="-514350">
              <a:buFont typeface="+mj-lt"/>
              <a:buAutoNum type="arabicPeriod"/>
            </a:pPr>
            <a:endParaRPr lang="pt-BR" sz="1200" dirty="0" smtClean="0">
              <a:latin typeface="Berlin Sans FB" panose="020E0602020502020306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4565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R: </a:t>
            </a:r>
            <a:r>
              <a:rPr lang="pt-BR" sz="1200" dirty="0" err="1" smtClean="0">
                <a:latin typeface="Berlin Sans FB" panose="020E0602020502020306" pitchFamily="34" charset="0"/>
              </a:rPr>
              <a:t>Joquebede</a:t>
            </a:r>
            <a:r>
              <a:rPr lang="pt-BR" sz="1200" dirty="0" smtClean="0">
                <a:latin typeface="Berlin Sans FB" panose="020E0602020502020306" pitchFamily="34" charset="0"/>
              </a:rPr>
              <a:t>.</a:t>
            </a:r>
            <a:r>
              <a:rPr lang="pt-BR" sz="1200" baseline="0" dirty="0" smtClean="0">
                <a:latin typeface="+mn-lt"/>
              </a:rPr>
              <a:t> (Mãe de Moisés, </a:t>
            </a:r>
            <a:r>
              <a:rPr lang="pt-BR" sz="1200" baseline="0" dirty="0" err="1" smtClean="0">
                <a:latin typeface="+mn-lt"/>
              </a:rPr>
              <a:t>Ex</a:t>
            </a:r>
            <a:r>
              <a:rPr lang="pt-BR" sz="1200" baseline="0" dirty="0" smtClean="0">
                <a:latin typeface="+mn-lt"/>
              </a:rPr>
              <a:t> 2:8-10; </a:t>
            </a:r>
            <a:r>
              <a:rPr lang="pt-BR" sz="1200" baseline="0" dirty="0" err="1" smtClean="0">
                <a:latin typeface="+mn-lt"/>
              </a:rPr>
              <a:t>Ex</a:t>
            </a:r>
            <a:r>
              <a:rPr lang="pt-BR" sz="1200" baseline="0" dirty="0" smtClean="0">
                <a:latin typeface="+mn-lt"/>
              </a:rPr>
              <a:t> 6:20)</a:t>
            </a:r>
            <a:endParaRPr lang="pt-BR" sz="1200" dirty="0" smtClean="0">
              <a:latin typeface="Berlin Sans FB" panose="020E0602020502020306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67216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R:</a:t>
            </a:r>
            <a:r>
              <a:rPr lang="pt-BR" baseline="0" dirty="0" smtClean="0"/>
              <a:t> Jó. (A tradição judaica apresenta que Moisés escreveu o livro de Jó enquanto esteve em </a:t>
            </a:r>
            <a:r>
              <a:rPr lang="pt-BR" baseline="0" dirty="0" err="1" smtClean="0"/>
              <a:t>Midiã</a:t>
            </a:r>
            <a:r>
              <a:rPr lang="pt-BR" baseline="0" dirty="0" smtClean="0"/>
              <a:t>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8337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R: </a:t>
            </a:r>
            <a:r>
              <a:rPr lang="pt-BR" sz="1200" dirty="0" smtClean="0">
                <a:latin typeface="Berlin Sans FB" panose="020E0602020502020306" pitchFamily="34" charset="0"/>
              </a:rPr>
              <a:t>João.</a:t>
            </a:r>
            <a:r>
              <a:rPr lang="pt-BR" sz="1200" baseline="0" dirty="0" smtClean="0">
                <a:latin typeface="Berlin Sans FB" panose="020E0602020502020306" pitchFamily="34" charset="0"/>
              </a:rPr>
              <a:t> (Muitos teólogos apontam que o Evangelho de João foi o último a ser escrito, por volta de 90-100 d.C.)</a:t>
            </a:r>
            <a:endParaRPr lang="pt-BR" sz="1200" dirty="0" smtClean="0">
              <a:latin typeface="Berlin Sans FB" panose="020E0602020502020306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75805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R: Arrancar um dente. (</a:t>
            </a:r>
            <a:r>
              <a:rPr lang="pt-BR" dirty="0" err="1" smtClean="0"/>
              <a:t>Ex</a:t>
            </a:r>
            <a:r>
              <a:rPr lang="pt-BR" dirty="0" smtClean="0"/>
              <a:t> 21:27)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98328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R: </a:t>
            </a:r>
            <a:r>
              <a:rPr lang="pt-BR" sz="1200" dirty="0" smtClean="0">
                <a:latin typeface="Berlin Sans FB" panose="020E0602020502020306" pitchFamily="34" charset="0"/>
              </a:rPr>
              <a:t>Pará e Belém.</a:t>
            </a:r>
            <a:r>
              <a:rPr lang="pt-BR" sz="1200" baseline="0" dirty="0" smtClean="0">
                <a:latin typeface="+mn-lt"/>
              </a:rPr>
              <a:t> (Josué 18:23 e Josué 19:15)</a:t>
            </a:r>
            <a:endParaRPr lang="pt-BR" sz="1200" dirty="0" smtClean="0">
              <a:latin typeface="Berlin Sans FB" panose="020E0602020502020306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70790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 smtClean="0">
              <a:latin typeface="Berlin Sans FB" panose="020E0602020502020306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91112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R: </a:t>
            </a:r>
            <a:r>
              <a:rPr lang="pt-BR" sz="1200" dirty="0" smtClean="0">
                <a:latin typeface="Berlin Sans FB" panose="020E0602020502020306" pitchFamily="34" charset="0"/>
              </a:rPr>
              <a:t>Sansão.</a:t>
            </a:r>
            <a:r>
              <a:rPr lang="pt-BR" sz="1200" baseline="0" dirty="0" smtClean="0">
                <a:latin typeface="+mn-lt"/>
              </a:rPr>
              <a:t> (Juízes 16:30)</a:t>
            </a:r>
            <a:endParaRPr lang="pt-BR" sz="1200" dirty="0" smtClean="0">
              <a:latin typeface="Berlin Sans FB" panose="020E0602020502020306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3514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pt-BR" sz="1200" dirty="0" smtClean="0">
                <a:latin typeface="Berlin Sans FB" panose="020E0602020502020306" pitchFamily="34" charset="0"/>
              </a:rPr>
              <a:t>Os manuscritos do Mar Morto são datados entre 100-200 a.C. e 68 d.C.</a:t>
            </a:r>
          </a:p>
          <a:p>
            <a:pPr marL="0" indent="0">
              <a:buFont typeface="+mj-lt"/>
              <a:buNone/>
            </a:pPr>
            <a:r>
              <a:rPr lang="pt-BR" sz="1200" dirty="0" smtClean="0">
                <a:latin typeface="Berlin Sans FB" panose="020E0602020502020306" pitchFamily="34" charset="0"/>
              </a:rPr>
              <a:t>Esta</a:t>
            </a:r>
            <a:r>
              <a:rPr lang="pt-BR" sz="1200" baseline="0" dirty="0" smtClean="0">
                <a:latin typeface="Berlin Sans FB" panose="020E0602020502020306" pitchFamily="34" charset="0"/>
              </a:rPr>
              <a:t> imagem é parte de um rolo do livro de Isaías.</a:t>
            </a:r>
            <a:endParaRPr lang="pt-BR" sz="1200" dirty="0">
              <a:latin typeface="Berlin Sans FB" panose="020E0602020502020306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9147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pt-BR" sz="1200" dirty="0" smtClean="0">
                <a:latin typeface="Berlin Sans FB" panose="020E0602020502020306" pitchFamily="34" charset="0"/>
              </a:rPr>
              <a:t>O p</a:t>
            </a:r>
            <a:r>
              <a:rPr lang="pt-BR" sz="1200" baseline="30000" dirty="0" smtClean="0">
                <a:latin typeface="Berlin Sans FB" panose="020E0602020502020306" pitchFamily="34" charset="0"/>
              </a:rPr>
              <a:t>52</a:t>
            </a:r>
            <a:r>
              <a:rPr lang="pt-BR" sz="1200" dirty="0" smtClean="0">
                <a:latin typeface="Berlin Sans FB" panose="020E0602020502020306" pitchFamily="34" charset="0"/>
              </a:rPr>
              <a:t> é o fragmento do NT mais antigo que se tem notícia (c. 100-125 d.C.).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pt-BR" sz="1200" dirty="0" smtClean="0">
                <a:latin typeface="Berlin Sans FB" panose="020E0602020502020306" pitchFamily="34" charset="0"/>
              </a:rPr>
              <a:t>Contêm</a:t>
            </a:r>
            <a:r>
              <a:rPr lang="pt-BR" sz="1200" baseline="0" dirty="0" smtClean="0">
                <a:latin typeface="Berlin Sans FB" panose="020E0602020502020306" pitchFamily="34" charset="0"/>
              </a:rPr>
              <a:t> um trecho do Evangelho de João. Tem</a:t>
            </a:r>
            <a:r>
              <a:rPr lang="pt-BR" sz="1200" dirty="0" smtClean="0">
                <a:latin typeface="Berlin Sans FB" panose="020E0602020502020306" pitchFamily="34" charset="0"/>
              </a:rPr>
              <a:t> cerca de</a:t>
            </a:r>
            <a:r>
              <a:rPr lang="pt-BR" sz="1200" baseline="0" dirty="0" smtClean="0">
                <a:latin typeface="Berlin Sans FB" panose="020E0602020502020306" pitchFamily="34" charset="0"/>
              </a:rPr>
              <a:t> 6,5 X 8,5 cm de tamanho. O Evangelho de João foi escrito entre 90-100 d.C.</a:t>
            </a:r>
            <a:endParaRPr lang="pt-BR" sz="1200" dirty="0" smtClean="0">
              <a:latin typeface="Berlin Sans FB" panose="020E0602020502020306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5569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Diferentes traduções: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1200" b="1" dirty="0" smtClean="0">
                <a:latin typeface="Berlin Sans FB" panose="020E0602020502020306" pitchFamily="34" charset="0"/>
              </a:rPr>
              <a:t>Bíblia de Jerusalém: </a:t>
            </a:r>
            <a:r>
              <a:rPr lang="pt-BR" sz="1200" dirty="0" smtClean="0">
                <a:latin typeface="Berlin Sans FB" panose="020E0602020502020306" pitchFamily="34" charset="0"/>
              </a:rPr>
              <a:t>E não nos submetas à tentação, mas livra-nos do Maligno.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1200" b="1" dirty="0" smtClean="0">
                <a:latin typeface="Berlin Sans FB" panose="020E0602020502020306" pitchFamily="34" charset="0"/>
              </a:rPr>
              <a:t>Ave Maria, CNBB, Pastoral: </a:t>
            </a:r>
            <a:r>
              <a:rPr lang="pt-BR" sz="1200" dirty="0" smtClean="0">
                <a:latin typeface="Berlin Sans FB" panose="020E0602020502020306" pitchFamily="34" charset="0"/>
              </a:rPr>
              <a:t>e não nos deixeis cair em tentação, mas livrai-nos do mal.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1200" b="1" dirty="0" smtClean="0">
                <a:latin typeface="Berlin Sans FB" panose="020E0602020502020306" pitchFamily="34" charset="0"/>
              </a:rPr>
              <a:t>Almeida Revista e atualizada: </a:t>
            </a:r>
            <a:r>
              <a:rPr lang="pt-BR" sz="1200" dirty="0" smtClean="0">
                <a:latin typeface="Berlin Sans FB" panose="020E0602020502020306" pitchFamily="34" charset="0"/>
              </a:rPr>
              <a:t>e não nos deixes cair em tentação; mas livra-nos do mal [pois teu é o reino, o poder e a glória para sempre. Amém]!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1200" b="1" dirty="0" smtClean="0">
                <a:latin typeface="Berlin Sans FB" panose="020E0602020502020306" pitchFamily="34" charset="0"/>
              </a:rPr>
              <a:t>ARC: </a:t>
            </a:r>
            <a:r>
              <a:rPr lang="pt-BR" sz="1200" dirty="0" smtClean="0">
                <a:latin typeface="Berlin Sans FB" panose="020E0602020502020306" pitchFamily="34" charset="0"/>
              </a:rPr>
              <a:t>E não nos induzas à tentação, mas livra-nos do mal; porque teu é o Reino, e o poder, e a glória, para sempre. Amém!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1200" b="1" dirty="0" smtClean="0">
                <a:latin typeface="Berlin Sans FB" panose="020E0602020502020306" pitchFamily="34" charset="0"/>
              </a:rPr>
              <a:t>NTLH: </a:t>
            </a:r>
            <a:r>
              <a:rPr lang="pt-BR" sz="1200" dirty="0" smtClean="0">
                <a:latin typeface="Berlin Sans FB" panose="020E0602020502020306" pitchFamily="34" charset="0"/>
              </a:rPr>
              <a:t>E não deixes que sejamos tentados, mas livra-nos do mal. [Pois teu é o Reino, o poder e a glória, para sempre. Amém!]”.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8184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R: </a:t>
            </a:r>
            <a:r>
              <a:rPr lang="pt-BR" sz="1200" dirty="0" err="1" smtClean="0">
                <a:latin typeface="Berlin Sans FB" panose="020E0602020502020306" pitchFamily="34" charset="0"/>
              </a:rPr>
              <a:t>Obadias</a:t>
            </a:r>
            <a:r>
              <a:rPr lang="pt-BR" sz="1200" dirty="0" smtClean="0">
                <a:latin typeface="Berlin Sans FB" panose="020E0602020502020306" pitchFamily="34" charset="0"/>
              </a:rPr>
              <a:t>, Filemom, II João, III João e Judas.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9746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R: </a:t>
            </a:r>
            <a:r>
              <a:rPr lang="pt-BR" sz="1200" dirty="0" smtClean="0">
                <a:latin typeface="Berlin Sans FB" panose="020E0602020502020306" pitchFamily="34" charset="0"/>
              </a:rPr>
              <a:t>Lamentações, Jonas e </a:t>
            </a:r>
            <a:r>
              <a:rPr lang="pt-BR" sz="1200" dirty="0" err="1" smtClean="0">
                <a:latin typeface="Berlin Sans FB" panose="020E0602020502020306" pitchFamily="34" charset="0"/>
              </a:rPr>
              <a:t>Naum</a:t>
            </a:r>
            <a:r>
              <a:rPr lang="pt-BR" sz="1200" dirty="0" smtClean="0">
                <a:latin typeface="Berlin Sans FB" panose="020E0602020502020306" pitchFamily="34" charset="0"/>
              </a:rPr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4201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R: 2 João</a:t>
            </a:r>
            <a:r>
              <a:rPr lang="pt-BR" baseline="0" dirty="0" smtClean="0"/>
              <a:t> tem apenas 13 versos.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9052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R: Salmos (150 capítulos).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4D137-5E54-4B74-877F-02C5CD86E5C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2410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ACF1A1B0-862D-4909-A7DB-D8ADA062DFCA}" type="datetimeFigureOut">
              <a:rPr lang="en-US" dirty="0"/>
              <a:t>6/5/2016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56144-9CB7-4E3A-B87E-A382F9BE05EF}" type="datetimeFigureOut">
              <a:rPr lang="en-US" dirty="0"/>
              <a:t>6/5/2016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3D55F-46AB-4791-9172-4FA8DD3A6A9C}" type="datetimeFigureOut">
              <a:rPr lang="en-US" dirty="0"/>
              <a:t>6/5/2016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6881-8A08-449C-8D73-E5F201F814C1}" type="datetimeFigureOut">
              <a:rPr lang="en-US" dirty="0"/>
              <a:t>6/5/2016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5A5E-0C07-4E93-A112-D37B4D166B30}" type="datetimeFigureOut">
              <a:rPr lang="en-US" dirty="0"/>
              <a:t>6/5/2016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F71C5-DC57-4358-A1EA-30C08AF6E3C5}" type="datetimeFigureOut">
              <a:rPr lang="en-US" dirty="0"/>
              <a:t>6/5/2016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1DBA-DE60-4731-B773-47AAA185C143}" type="datetimeFigureOut">
              <a:rPr lang="en-US" dirty="0"/>
              <a:t>6/5/2016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6/5/2016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628-C83B-4C66-83F4-1711CE3738FD}" type="datetimeFigureOut">
              <a:rPr lang="en-US" dirty="0"/>
              <a:t>6/5/2016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1D73-9400-43CA-A37F-F9B7D00DE14C}" type="datetimeFigureOut">
              <a:rPr lang="en-US" dirty="0"/>
              <a:t>6/5/2016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7711-B905-4633-B4D7-6F3A49A2E7D9}" type="datetimeFigureOut">
              <a:rPr lang="en-US" dirty="0"/>
              <a:t>6/5/2016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89C235CF-BDA2-4E7E-8BBD-350479985E74}" type="datetimeFigureOut">
              <a:rPr lang="en-US" dirty="0"/>
              <a:pPr/>
              <a:t>6/5/2016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96969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rgbClr val="777777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52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versidadedabiblia.com.br/curiosidades-biblicas-4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biblia.org/ver.php?id=7070" TargetMode="External"/><Relationship Id="rId5" Type="http://schemas.openxmlformats.org/officeDocument/2006/relationships/hyperlink" Target="http://www.sbb.org.br/quem-somos/numeros/distribuicao-nacional-e-exportacao/" TargetMode="External"/><Relationship Id="rId4" Type="http://schemas.openxmlformats.org/officeDocument/2006/relationships/hyperlink" Target="http://listonas.com.br/10-curiosidades-sobre-a-biblia-que-voce-talvez-nao-conheca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8156" y="5898776"/>
            <a:ext cx="4323002" cy="854612"/>
          </a:xfrm>
        </p:spPr>
        <p:txBody>
          <a:bodyPr>
            <a:normAutofit/>
          </a:bodyPr>
          <a:lstStyle/>
          <a:p>
            <a:pPr algn="ctr"/>
            <a:r>
              <a:rPr lang="pt-BR" sz="36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Pr. Hugo Oliveira</a:t>
            </a:r>
            <a:endParaRPr lang="pt-BR" sz="36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Berlin Sans FB" panose="020E0602020502020306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3194" y="83556"/>
            <a:ext cx="8854201" cy="1547446"/>
          </a:xfrm>
        </p:spPr>
        <p:txBody>
          <a:bodyPr anchor="ctr">
            <a:normAutofit/>
          </a:bodyPr>
          <a:lstStyle/>
          <a:p>
            <a:r>
              <a:rPr lang="pt-BR" sz="50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CURIOSIDADES SOBRE A BÍBLIA</a:t>
            </a:r>
            <a:endParaRPr lang="pt-BR" sz="50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961" y="164954"/>
            <a:ext cx="1089093" cy="127381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03700" y="4639196"/>
            <a:ext cx="6398882" cy="1547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50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Semana literária CACM</a:t>
            </a:r>
            <a:endParaRPr lang="pt-BR" sz="50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63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" panose="020E0602020502020306" pitchFamily="34" charset="0"/>
              </a:rPr>
              <a:t>Quais os livros da Bíblia que tem apenas 1 </a:t>
            </a:r>
            <a:r>
              <a:rPr lang="pt-BR" dirty="0" smtClean="0">
                <a:latin typeface="Berlin Sans FB" panose="020E0602020502020306" pitchFamily="34" charset="0"/>
              </a:rPr>
              <a:t>capítulo?</a:t>
            </a:r>
            <a:endParaRPr lang="pt-BR" dirty="0">
              <a:latin typeface="Berlin Sans FB" panose="020E06020205020203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dirty="0" err="1">
                <a:latin typeface="Berlin Sans FB" panose="020E0602020502020306" pitchFamily="34" charset="0"/>
              </a:rPr>
              <a:t>Obadias</a:t>
            </a:r>
            <a:r>
              <a:rPr lang="pt-BR" sz="3200" dirty="0">
                <a:latin typeface="Berlin Sans FB" panose="020E0602020502020306" pitchFamily="34" charset="0"/>
              </a:rPr>
              <a:t>, Filemom, II João, III João e Judas</a:t>
            </a:r>
            <a:r>
              <a:rPr lang="pt-BR" sz="3200" dirty="0" smtClean="0">
                <a:latin typeface="Berlin Sans FB" panose="020E0602020502020306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Judas, Mateus, Ezequiel e Filemom.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Zacarias, Jonas, Tito e I João.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Habacuque, Salmos e Gênesis.</a:t>
            </a: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5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" panose="020E0602020502020306" pitchFamily="34" charset="0"/>
              </a:rPr>
              <a:t>Quais os livros da Bíblia que terminam com um ponto de </a:t>
            </a:r>
            <a:r>
              <a:rPr lang="pt-BR" dirty="0" smtClean="0">
                <a:latin typeface="Berlin Sans FB" panose="020E0602020502020306" pitchFamily="34" charset="0"/>
              </a:rPr>
              <a:t>interrogação?</a:t>
            </a:r>
            <a:endParaRPr lang="pt-BR" dirty="0">
              <a:latin typeface="Berlin Sans FB" panose="020E06020205020203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dirty="0">
                <a:latin typeface="Berlin Sans FB" panose="020E0602020502020306" pitchFamily="34" charset="0"/>
              </a:rPr>
              <a:t>I Reis e Amós</a:t>
            </a:r>
            <a:r>
              <a:rPr lang="pt-BR" sz="3200" dirty="0" smtClean="0">
                <a:latin typeface="Berlin Sans FB" panose="020E0602020502020306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>
                <a:latin typeface="Berlin Sans FB" panose="020E0602020502020306" pitchFamily="34" charset="0"/>
              </a:rPr>
              <a:t>Sofonias, Daniel e Eclesiastes</a:t>
            </a:r>
            <a:r>
              <a:rPr lang="pt-BR" sz="3200" dirty="0" smtClean="0">
                <a:latin typeface="Berlin Sans FB" panose="020E0602020502020306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Lamentações</a:t>
            </a:r>
            <a:r>
              <a:rPr lang="pt-BR" sz="3200" dirty="0">
                <a:latin typeface="Berlin Sans FB" panose="020E0602020502020306" pitchFamily="34" charset="0"/>
              </a:rPr>
              <a:t>, Jonas e </a:t>
            </a:r>
            <a:r>
              <a:rPr lang="pt-BR" sz="3200" dirty="0" err="1">
                <a:latin typeface="Berlin Sans FB" panose="020E0602020502020306" pitchFamily="34" charset="0"/>
              </a:rPr>
              <a:t>Naum</a:t>
            </a:r>
            <a:r>
              <a:rPr lang="pt-BR" sz="3200" dirty="0" smtClean="0">
                <a:latin typeface="Berlin Sans FB" panose="020E0602020502020306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Hebreus, Judas e Filipenses.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" panose="020E0602020502020306" pitchFamily="34" charset="0"/>
              </a:rPr>
              <a:t>Qual o menor livro da Bíblia?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Judas.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III João.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Miqueias.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II João.</a:t>
            </a: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6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" panose="020E0602020502020306" pitchFamily="34" charset="0"/>
              </a:rPr>
              <a:t>Qual o maior livro da Bíblia?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Rute.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Hebreus.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Romanos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Salmos.</a:t>
            </a: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3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" panose="020E0602020502020306" pitchFamily="34" charset="0"/>
              </a:rPr>
              <a:t>Qual o menor capítulo da Bíblia?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Josué 2.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Efésios 4.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Apocalipse 3.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Salmo 117.</a:t>
            </a: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8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" panose="020E0602020502020306" pitchFamily="34" charset="0"/>
              </a:rPr>
              <a:t>Qual o maior capítulo da Bíblia?</a:t>
            </a:r>
            <a:endParaRPr lang="pt-BR" dirty="0">
              <a:latin typeface="Berlin Sans FB" panose="020E06020205020203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Salmo 119.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Salmo 130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Provérbios 31.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João 5.</a:t>
            </a: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0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" panose="020E0602020502020306" pitchFamily="34" charset="0"/>
              </a:rPr>
              <a:t>Quantas palavras a </a:t>
            </a:r>
            <a:r>
              <a:rPr lang="pt-BR" dirty="0" smtClean="0">
                <a:latin typeface="Berlin Sans FB" panose="020E0602020502020306" pitchFamily="34" charset="0"/>
              </a:rPr>
              <a:t>Bíblia contêm aproximadamente?</a:t>
            </a:r>
            <a:endParaRPr lang="pt-BR" dirty="0">
              <a:latin typeface="Berlin Sans FB" panose="020E06020205020203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773.693 palavras.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345.895 palavras.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1.114.567 palavras.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2.376.002 palavras.</a:t>
            </a: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8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" panose="020E0602020502020306" pitchFamily="34" charset="0"/>
              </a:rPr>
              <a:t>Quantas letras a Bíblia contêm </a:t>
            </a:r>
            <a:r>
              <a:rPr lang="pt-BR" dirty="0" smtClean="0">
                <a:latin typeface="Berlin Sans FB" panose="020E0602020502020306" pitchFamily="34" charset="0"/>
              </a:rPr>
              <a:t>aproximadamente?</a:t>
            </a:r>
            <a:endParaRPr lang="pt-BR" dirty="0">
              <a:latin typeface="Berlin Sans FB" panose="020E06020205020203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15.893.430 letras.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195.087.000 letras.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3.566.480 letras.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10.345.007 letras.</a:t>
            </a: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8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" panose="020E0602020502020306" pitchFamily="34" charset="0"/>
              </a:rPr>
              <a:t>Quantos capítulos e quantos versículos a Bíblia </a:t>
            </a:r>
            <a:r>
              <a:rPr lang="pt-BR" dirty="0" smtClean="0">
                <a:latin typeface="Berlin Sans FB" panose="020E0602020502020306" pitchFamily="34" charset="0"/>
              </a:rPr>
              <a:t>possui?</a:t>
            </a:r>
            <a:endParaRPr lang="pt-BR" dirty="0">
              <a:latin typeface="Berlin Sans FB" panose="020E06020205020203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3.007 capítulos e 100.105 versos.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1.900 capítulos e 53.789 versos.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1.400 capítulos e 48.510 versos.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1.189 capítulos e 31.102 versos.</a:t>
            </a: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6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" panose="020E0602020502020306" pitchFamily="34" charset="0"/>
              </a:rPr>
              <a:t>Em </a:t>
            </a:r>
            <a:r>
              <a:rPr lang="pt-BR" dirty="0" smtClean="0">
                <a:latin typeface="Berlin Sans FB" panose="020E0602020502020306" pitchFamily="34" charset="0"/>
              </a:rPr>
              <a:t>qual livro </a:t>
            </a:r>
            <a:r>
              <a:rPr lang="pt-BR" dirty="0">
                <a:latin typeface="Berlin Sans FB" panose="020E0602020502020306" pitchFamily="34" charset="0"/>
              </a:rPr>
              <a:t>da Bíblia não encontramos a palavra </a:t>
            </a:r>
            <a:r>
              <a:rPr lang="pt-BR" dirty="0" smtClean="0">
                <a:latin typeface="Berlin Sans FB" panose="020E0602020502020306" pitchFamily="34" charset="0"/>
              </a:rPr>
              <a:t>Deus?</a:t>
            </a:r>
            <a:endParaRPr lang="pt-BR" dirty="0">
              <a:latin typeface="Berlin Sans FB" panose="020E06020205020203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Cânticos dos Cânticos.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Filemom.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Ester.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II Crônicas.</a:t>
            </a: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0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Berlin Sans FB" panose="020E0602020502020306" pitchFamily="34" charset="0"/>
              </a:rPr>
              <a:t>Sucesso literário</a:t>
            </a:r>
            <a:endParaRPr lang="pt-BR" dirty="0">
              <a:latin typeface="Berlin Sans FB" panose="020E06020205020203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Estima-se que a cada minuto são vendidas 50 Bíblias no mundo.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Até 1999 as Sagradas Escrituras foram traduzidas para mais de 2.251 idiomas.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A Sociedade Bíblia do Brasil (SBB) produziu 105 milhões de Bíblias (deste 1948).</a:t>
            </a: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2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latin typeface="Berlin Sans FB" panose="020E0602020502020306" pitchFamily="34" charset="0"/>
              </a:rPr>
              <a:t>Quem foi o primeiro bígamo citado na Bíblia e quais eram os nomes das </a:t>
            </a:r>
            <a:r>
              <a:rPr lang="pt-BR" dirty="0" smtClean="0">
                <a:latin typeface="Berlin Sans FB" panose="020E0602020502020306" pitchFamily="34" charset="0"/>
              </a:rPr>
              <a:t>esposas?</a:t>
            </a:r>
            <a:endParaRPr lang="pt-BR" dirty="0">
              <a:latin typeface="Berlin Sans FB" panose="020E06020205020203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dirty="0" err="1" smtClean="0">
                <a:latin typeface="Berlin Sans FB" panose="020E0602020502020306" pitchFamily="34" charset="0"/>
              </a:rPr>
              <a:t>Lameque</a:t>
            </a:r>
            <a:r>
              <a:rPr lang="pt-BR" sz="3200" dirty="0" smtClean="0">
                <a:latin typeface="Berlin Sans FB" panose="020E0602020502020306" pitchFamily="34" charset="0"/>
              </a:rPr>
              <a:t>. Ada e Zilá.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err="1" smtClean="0">
                <a:latin typeface="Berlin Sans FB" panose="020E0602020502020306" pitchFamily="34" charset="0"/>
              </a:rPr>
              <a:t>Rebuque</a:t>
            </a:r>
            <a:r>
              <a:rPr lang="pt-BR" sz="3200" dirty="0" smtClean="0">
                <a:latin typeface="Berlin Sans FB" panose="020E0602020502020306" pitchFamily="34" charset="0"/>
              </a:rPr>
              <a:t>. </a:t>
            </a:r>
            <a:r>
              <a:rPr lang="pt-BR" sz="3200" dirty="0" err="1" smtClean="0">
                <a:latin typeface="Berlin Sans FB" panose="020E0602020502020306" pitchFamily="34" charset="0"/>
              </a:rPr>
              <a:t>Filga</a:t>
            </a:r>
            <a:r>
              <a:rPr lang="pt-BR" sz="3200" dirty="0" smtClean="0">
                <a:latin typeface="Berlin Sans FB" panose="020E0602020502020306" pitchFamily="34" charset="0"/>
              </a:rPr>
              <a:t> e </a:t>
            </a:r>
            <a:r>
              <a:rPr lang="pt-BR" sz="3200" dirty="0" err="1" smtClean="0">
                <a:latin typeface="Berlin Sans FB" panose="020E0602020502020306" pitchFamily="34" charset="0"/>
              </a:rPr>
              <a:t>Zilpa</a:t>
            </a:r>
            <a:r>
              <a:rPr lang="pt-BR" sz="3200" dirty="0" smtClean="0">
                <a:latin typeface="Berlin Sans FB" panose="020E0602020502020306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err="1" smtClean="0">
                <a:latin typeface="Berlin Sans FB" panose="020E0602020502020306" pitchFamily="34" charset="0"/>
              </a:rPr>
              <a:t>Jedutum</a:t>
            </a:r>
            <a:r>
              <a:rPr lang="pt-BR" sz="3200" dirty="0" smtClean="0">
                <a:latin typeface="Berlin Sans FB" panose="020E0602020502020306" pitchFamily="34" charset="0"/>
              </a:rPr>
              <a:t>. </a:t>
            </a:r>
            <a:r>
              <a:rPr lang="pt-BR" sz="3200" dirty="0" err="1" smtClean="0">
                <a:latin typeface="Berlin Sans FB" panose="020E0602020502020306" pitchFamily="34" charset="0"/>
              </a:rPr>
              <a:t>Félia</a:t>
            </a:r>
            <a:r>
              <a:rPr lang="pt-BR" sz="3200" dirty="0" smtClean="0">
                <a:latin typeface="Berlin Sans FB" panose="020E0602020502020306" pitchFamily="34" charset="0"/>
              </a:rPr>
              <a:t> e </a:t>
            </a:r>
            <a:r>
              <a:rPr lang="pt-BR" sz="3200" dirty="0" err="1" smtClean="0">
                <a:latin typeface="Berlin Sans FB" panose="020E0602020502020306" pitchFamily="34" charset="0"/>
              </a:rPr>
              <a:t>Rélquia</a:t>
            </a:r>
            <a:r>
              <a:rPr lang="pt-BR" sz="3200" dirty="0" smtClean="0">
                <a:latin typeface="Berlin Sans FB" panose="020E0602020502020306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err="1" smtClean="0">
                <a:latin typeface="Berlin Sans FB" panose="020E0602020502020306" pitchFamily="34" charset="0"/>
              </a:rPr>
              <a:t>Abimeleque</a:t>
            </a:r>
            <a:r>
              <a:rPr lang="pt-BR" sz="3200" dirty="0" smtClean="0">
                <a:latin typeface="Berlin Sans FB" panose="020E0602020502020306" pitchFamily="34" charset="0"/>
              </a:rPr>
              <a:t>. </a:t>
            </a:r>
            <a:r>
              <a:rPr lang="pt-BR" sz="3200" dirty="0" err="1" smtClean="0">
                <a:latin typeface="Berlin Sans FB" panose="020E0602020502020306" pitchFamily="34" charset="0"/>
              </a:rPr>
              <a:t>Iscá</a:t>
            </a:r>
            <a:r>
              <a:rPr lang="pt-BR" sz="3200" dirty="0" smtClean="0">
                <a:latin typeface="Berlin Sans FB" panose="020E0602020502020306" pitchFamily="34" charset="0"/>
              </a:rPr>
              <a:t> e Judite.</a:t>
            </a:r>
          </a:p>
          <a:p>
            <a:pPr marL="514350" indent="-514350">
              <a:buFont typeface="+mj-lt"/>
              <a:buAutoNum type="arabicPeriod"/>
            </a:pP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8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" panose="020E0602020502020306" pitchFamily="34" charset="0"/>
              </a:rPr>
              <a:t>Quem era rei e sacerdote ao mesmo </a:t>
            </a:r>
            <a:r>
              <a:rPr lang="pt-BR" dirty="0" smtClean="0">
                <a:latin typeface="Berlin Sans FB" panose="020E0602020502020306" pitchFamily="34" charset="0"/>
              </a:rPr>
              <a:t>tempo?</a:t>
            </a:r>
            <a:endParaRPr lang="pt-BR" dirty="0">
              <a:latin typeface="Berlin Sans FB" panose="020E06020205020203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Davi.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Esdras.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err="1" smtClean="0">
                <a:latin typeface="Berlin Sans FB" panose="020E0602020502020306" pitchFamily="34" charset="0"/>
              </a:rPr>
              <a:t>Melquisedeque</a:t>
            </a:r>
            <a:r>
              <a:rPr lang="pt-BR" sz="3200" dirty="0" smtClean="0">
                <a:latin typeface="Berlin Sans FB" panose="020E0602020502020306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err="1" smtClean="0">
                <a:latin typeface="Berlin Sans FB" panose="020E0602020502020306" pitchFamily="34" charset="0"/>
              </a:rPr>
              <a:t>Salém</a:t>
            </a:r>
            <a:r>
              <a:rPr lang="pt-BR" sz="3200" dirty="0" smtClean="0">
                <a:latin typeface="Berlin Sans FB" panose="020E0602020502020306" pitchFamily="34" charset="0"/>
              </a:rPr>
              <a:t>.</a:t>
            </a: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6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" panose="020E0602020502020306" pitchFamily="34" charset="0"/>
              </a:rPr>
              <a:t>Qual é a única mulher cuja idade é mencionada na </a:t>
            </a:r>
            <a:r>
              <a:rPr lang="pt-BR" dirty="0" smtClean="0">
                <a:latin typeface="Berlin Sans FB" panose="020E0602020502020306" pitchFamily="34" charset="0"/>
              </a:rPr>
              <a:t>Bíblia?</a:t>
            </a:r>
            <a:endParaRPr lang="pt-BR" dirty="0">
              <a:latin typeface="Berlin Sans FB" panose="020E06020205020203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Rebeca.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Maria.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Lia.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Sara.</a:t>
            </a: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8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Berlin Sans FB" panose="020E0602020502020306" pitchFamily="34" charset="0"/>
              </a:rPr>
              <a:t>Que rei teve sua vida aumentada em 15 anos após uma oração?</a:t>
            </a:r>
            <a:endParaRPr lang="pt-BR" dirty="0">
              <a:latin typeface="Berlin Sans FB" panose="020E06020205020203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Salomão.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err="1" smtClean="0">
                <a:latin typeface="Berlin Sans FB" panose="020E0602020502020306" pitchFamily="34" charset="0"/>
              </a:rPr>
              <a:t>Roboão</a:t>
            </a:r>
            <a:r>
              <a:rPr lang="pt-BR" sz="3200" dirty="0" smtClean="0">
                <a:latin typeface="Berlin Sans FB" panose="020E0602020502020306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err="1" smtClean="0">
                <a:latin typeface="Berlin Sans FB" panose="020E0602020502020306" pitchFamily="34" charset="0"/>
              </a:rPr>
              <a:t>Ezequias</a:t>
            </a:r>
            <a:r>
              <a:rPr lang="pt-BR" sz="3200" dirty="0" smtClean="0">
                <a:latin typeface="Berlin Sans FB" panose="020E0602020502020306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err="1" smtClean="0">
                <a:latin typeface="Berlin Sans FB" panose="020E0602020502020306" pitchFamily="34" charset="0"/>
              </a:rPr>
              <a:t>Manassés</a:t>
            </a:r>
            <a:r>
              <a:rPr lang="pt-BR" sz="3200" dirty="0" smtClean="0">
                <a:latin typeface="Berlin Sans FB" panose="020E0602020502020306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5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" panose="020E0602020502020306" pitchFamily="34" charset="0"/>
              </a:rPr>
              <a:t>Qual a mãe que recebeu um salário para criar o seu próprio </a:t>
            </a:r>
            <a:r>
              <a:rPr lang="pt-BR" dirty="0" smtClean="0">
                <a:latin typeface="Berlin Sans FB" panose="020E0602020502020306" pitchFamily="34" charset="0"/>
              </a:rPr>
              <a:t>filho?</a:t>
            </a:r>
            <a:endParaRPr lang="pt-BR" dirty="0">
              <a:latin typeface="Berlin Sans FB" panose="020E06020205020203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Ana.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err="1" smtClean="0">
                <a:latin typeface="Berlin Sans FB" panose="020E0602020502020306" pitchFamily="34" charset="0"/>
              </a:rPr>
              <a:t>Joquebede</a:t>
            </a:r>
            <a:r>
              <a:rPr lang="pt-BR" sz="3200" dirty="0" smtClean="0">
                <a:latin typeface="Berlin Sans FB" panose="020E0602020502020306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Noemi.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Maria.</a:t>
            </a: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Berlin Sans FB" panose="020E0602020502020306" pitchFamily="34" charset="0"/>
              </a:rPr>
              <a:t>Qual foi o primeiro livro da Bíblia a ser escrito?</a:t>
            </a:r>
            <a:endParaRPr lang="pt-BR" dirty="0">
              <a:latin typeface="Berlin Sans FB" panose="020E06020205020203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Êxodo.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Gênesis.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Jó.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Isaías.</a:t>
            </a: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3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Berlin Sans FB" panose="020E0602020502020306" pitchFamily="34" charset="0"/>
              </a:rPr>
              <a:t>Qual foi o último livro da Bíblia a ser escrito?</a:t>
            </a:r>
            <a:endParaRPr lang="pt-BR" dirty="0">
              <a:latin typeface="Berlin Sans FB" panose="020E06020205020203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João.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Gálatas.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Tiago.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Apocalipse.</a:t>
            </a: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0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Berlin Sans FB" panose="020E0602020502020306" pitchFamily="34" charset="0"/>
              </a:rPr>
              <a:t>Qual destes poderia ser um motivo de libertação a um escravo em Israel?</a:t>
            </a:r>
            <a:endParaRPr lang="pt-BR" dirty="0">
              <a:latin typeface="Berlin Sans FB" panose="020E06020205020203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Arrancar um dente.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Cortar uma orelha.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Aleijar uma perna.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Retirar um rim.</a:t>
            </a:r>
          </a:p>
          <a:p>
            <a:pPr marL="514350" indent="-514350">
              <a:buFont typeface="+mj-lt"/>
              <a:buAutoNum type="arabicPeriod"/>
            </a:pP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2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latin typeface="Berlin Sans FB" panose="020E0602020502020306" pitchFamily="34" charset="0"/>
              </a:rPr>
              <a:t>Qual estado e sua respectiva capital tem seus nomes registrados (como cidade) na Bíblia?</a:t>
            </a:r>
            <a:endParaRPr lang="pt-BR" dirty="0">
              <a:latin typeface="Berlin Sans FB" panose="020E06020205020203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São Paulo e São Paulo.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Bahia e Salvador.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Pará e Belém.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Espírito Santo e Vitória.</a:t>
            </a:r>
          </a:p>
          <a:p>
            <a:pPr marL="514350" indent="-514350">
              <a:buFont typeface="+mj-lt"/>
              <a:buAutoNum type="arabicPeriod"/>
            </a:pP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2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190651" y="2256135"/>
            <a:ext cx="981069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" panose="020E0602020502020306" pitchFamily="34" charset="0"/>
              </a:rPr>
              <a:t>A ÚLTIMA PERGUNTA</a:t>
            </a:r>
            <a:endParaRPr lang="pt-BR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37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Berlin Sans FB" panose="020E0602020502020306" pitchFamily="34" charset="0"/>
              </a:rPr>
              <a:t>Quem me garante que o texto bíblico não foi alterado ao longo dos séculos?</a:t>
            </a:r>
            <a:endParaRPr lang="pt-BR" dirty="0">
              <a:latin typeface="Berlin Sans FB" panose="020E06020205020203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Os manuscritos do Mar Morto que foram encontrados em </a:t>
            </a:r>
            <a:r>
              <a:rPr lang="pt-BR" sz="3200" dirty="0" err="1" smtClean="0">
                <a:latin typeface="Berlin Sans FB" panose="020E0602020502020306" pitchFamily="34" charset="0"/>
              </a:rPr>
              <a:t>Qumran</a:t>
            </a:r>
            <a:r>
              <a:rPr lang="pt-BR" sz="3200" dirty="0" smtClean="0">
                <a:latin typeface="Berlin Sans FB" panose="020E0602020502020306" pitchFamily="34" charset="0"/>
              </a:rPr>
              <a:t> atestam que o Antigo Testamento foi preservado ao ser copiado.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Do Novo </a:t>
            </a:r>
            <a:r>
              <a:rPr lang="pt-BR" sz="3200" dirty="0">
                <a:latin typeface="Berlin Sans FB" panose="020E0602020502020306" pitchFamily="34" charset="0"/>
              </a:rPr>
              <a:t>Testamento temos cerca de 5.500 manuscritos em grego (além de traduções em outras línguas</a:t>
            </a:r>
            <a:r>
              <a:rPr lang="pt-BR" sz="3200" dirty="0" smtClean="0">
                <a:latin typeface="Berlin Sans FB" panose="020E0602020502020306" pitchFamily="34" charset="0"/>
              </a:rPr>
              <a:t>). É o livro antigo mais preservado do mundo.</a:t>
            </a: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" panose="020E0602020502020306" pitchFamily="34" charset="0"/>
              </a:rPr>
              <a:t>Qual o homem que, depois de morto, matou mais pessoas que em sua </a:t>
            </a:r>
            <a:r>
              <a:rPr lang="pt-BR" dirty="0" smtClean="0">
                <a:latin typeface="Berlin Sans FB" panose="020E0602020502020306" pitchFamily="34" charset="0"/>
              </a:rPr>
              <a:t>vida?</a:t>
            </a:r>
            <a:endParaRPr lang="pt-BR" dirty="0">
              <a:latin typeface="Berlin Sans FB" panose="020E06020205020203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Sansão.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Golias.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Davi.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latin typeface="Berlin Sans FB" panose="020E0602020502020306" pitchFamily="34" charset="0"/>
              </a:rPr>
              <a:t>Josué.</a:t>
            </a:r>
          </a:p>
          <a:p>
            <a:pPr marL="514350" indent="-514350">
              <a:buFont typeface="+mj-lt"/>
              <a:buAutoNum type="arabicPeriod"/>
            </a:pP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5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Berlin Sans FB" panose="020E0602020502020306" pitchFamily="34" charset="0"/>
              </a:rPr>
              <a:t>Bibliografia</a:t>
            </a:r>
            <a:endParaRPr lang="pt-BR" dirty="0">
              <a:latin typeface="Berlin Sans FB" panose="020E06020205020203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319314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200" dirty="0">
                <a:latin typeface="Berlin Sans FB" panose="020E0602020502020306" pitchFamily="34" charset="0"/>
                <a:hlinkClick r:id="rId3"/>
              </a:rPr>
              <a:t>http://www.universidadedabiblia.com.br/curiosidades-biblicas-4</a:t>
            </a:r>
            <a:r>
              <a:rPr lang="pt-BR" sz="3200" dirty="0" smtClean="0">
                <a:latin typeface="Berlin Sans FB" panose="020E0602020502020306" pitchFamily="34" charset="0"/>
                <a:hlinkClick r:id="rId3"/>
              </a:rPr>
              <a:t>/</a:t>
            </a:r>
            <a:endParaRPr lang="pt-BR" sz="3200" dirty="0" smtClean="0">
              <a:latin typeface="Berlin Sans FB" panose="020E0602020502020306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3200" dirty="0">
                <a:latin typeface="Berlin Sans FB" panose="020E0602020502020306" pitchFamily="34" charset="0"/>
                <a:hlinkClick r:id="rId4"/>
              </a:rPr>
              <a:t>http://listonas.com.br/10-curiosidades-sobre-a-biblia-que-voce-talvez-nao-conheca</a:t>
            </a:r>
            <a:r>
              <a:rPr lang="pt-BR" sz="3200" dirty="0" smtClean="0">
                <a:latin typeface="Berlin Sans FB" panose="020E0602020502020306" pitchFamily="34" charset="0"/>
                <a:hlinkClick r:id="rId4"/>
              </a:rPr>
              <a:t>/</a:t>
            </a:r>
            <a:endParaRPr lang="pt-BR" sz="3200" dirty="0" smtClean="0">
              <a:latin typeface="Berlin Sans FB" panose="020E0602020502020306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3200" dirty="0">
                <a:latin typeface="Berlin Sans FB" panose="020E0602020502020306" pitchFamily="34" charset="0"/>
                <a:hlinkClick r:id="rId5"/>
              </a:rPr>
              <a:t>http://www.sbb.org.br/quem-somos/numeros/distribuicao-nacional-e-exportacao</a:t>
            </a:r>
            <a:r>
              <a:rPr lang="pt-BR" sz="3200" dirty="0" smtClean="0">
                <a:latin typeface="Berlin Sans FB" panose="020E0602020502020306" pitchFamily="34" charset="0"/>
                <a:hlinkClick r:id="rId5"/>
              </a:rPr>
              <a:t>/</a:t>
            </a:r>
            <a:endParaRPr lang="pt-BR" sz="3200" dirty="0" smtClean="0">
              <a:latin typeface="Berlin Sans FB" panose="020E0602020502020306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3200" dirty="0">
                <a:latin typeface="Berlin Sans FB" panose="020E0602020502020306" pitchFamily="34" charset="0"/>
                <a:hlinkClick r:id="rId6"/>
              </a:rPr>
              <a:t>http://</a:t>
            </a:r>
            <a:r>
              <a:rPr lang="pt-BR" sz="3200" dirty="0" smtClean="0">
                <a:latin typeface="Berlin Sans FB" panose="020E0602020502020306" pitchFamily="34" charset="0"/>
                <a:hlinkClick r:id="rId6"/>
              </a:rPr>
              <a:t>www.abiblia.org/ver.php?id=7070</a:t>
            </a:r>
            <a:endParaRPr lang="pt-BR" sz="3200" dirty="0" smtClean="0">
              <a:latin typeface="Berlin Sans FB" panose="020E0602020502020306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pt-BR" sz="3200" dirty="0" smtClean="0">
              <a:latin typeface="Berlin Sans FB" panose="020E0602020502020306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pt-BR" sz="3200" dirty="0" smtClean="0">
              <a:latin typeface="Berlin Sans FB" panose="020E0602020502020306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t-BR" dirty="0" smtClean="0">
                <a:latin typeface="Berlin Sans FB" panose="020E0602020502020306" pitchFamily="34" charset="0"/>
              </a:rPr>
              <a:t>OBRIGADO</a:t>
            </a:r>
            <a:endParaRPr lang="pt-BR" dirty="0">
              <a:latin typeface="Berlin Sans FB" panose="020E0602020502020306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07" y="518160"/>
            <a:ext cx="6260646" cy="4695485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6379968" y="1945122"/>
            <a:ext cx="476690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600" b="1" i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“Lâmpada para os meus pés é a tua palavra e, luz para os meus caminhos”</a:t>
            </a:r>
          </a:p>
          <a:p>
            <a:pPr algn="ctr"/>
            <a:r>
              <a:rPr lang="pt-BR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Salmo 119:105</a:t>
            </a:r>
            <a:endParaRPr lang="pt-BR" sz="3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4590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Berlin Sans FB" panose="020E0602020502020306" pitchFamily="34" charset="0"/>
              </a:rPr>
              <a:t>Quem me garante que o texto bíblico não foi alterado ao longo dos séculos?</a:t>
            </a:r>
            <a:endParaRPr lang="pt-BR" dirty="0">
              <a:latin typeface="Berlin Sans FB" panose="020E06020205020203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pt-BR" sz="3200" dirty="0" smtClean="0">
                <a:latin typeface="Berlin Sans FB" panose="020E0602020502020306" pitchFamily="34" charset="0"/>
              </a:rPr>
              <a:t>Os manuscritos do Mar Morto são datados entre 100-200 a.C. e 68 d.C.</a:t>
            </a:r>
            <a:endParaRPr lang="pt-BR" sz="3200" dirty="0">
              <a:latin typeface="Berlin Sans FB" panose="020E0602020502020306" pitchFamily="34" charset="0"/>
            </a:endParaRPr>
          </a:p>
          <a:p>
            <a:pPr marL="514350" indent="-514350">
              <a:buFont typeface="+mj-lt"/>
              <a:buAutoNum type="arabicPeriod" startAt="3"/>
            </a:pP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667" y1="89056" x2="36667" y2="89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787"/>
            <a:ext cx="9144000" cy="22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Berlin Sans FB" panose="020E0602020502020306" pitchFamily="34" charset="0"/>
              </a:rPr>
              <a:t>Quem me garante que o texto bíblico não foi alterado ao longo dos séculos?</a:t>
            </a:r>
            <a:endParaRPr lang="pt-BR" dirty="0">
              <a:latin typeface="Berlin Sans FB" panose="020E06020205020203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pt-BR" sz="3200" dirty="0" smtClean="0">
                <a:latin typeface="Berlin Sans FB" panose="020E0602020502020306" pitchFamily="34" charset="0"/>
              </a:rPr>
              <a:t>O p</a:t>
            </a:r>
            <a:r>
              <a:rPr lang="pt-BR" sz="3200" baseline="30000" dirty="0" smtClean="0">
                <a:latin typeface="Berlin Sans FB" panose="020E0602020502020306" pitchFamily="34" charset="0"/>
              </a:rPr>
              <a:t>52</a:t>
            </a:r>
            <a:r>
              <a:rPr lang="pt-BR" sz="3200" dirty="0" smtClean="0">
                <a:latin typeface="Berlin Sans FB" panose="020E0602020502020306" pitchFamily="34" charset="0"/>
              </a:rPr>
              <a:t> é o fragmento do NT mais antigo que se tem notícia (c. 100-125 d.C.).</a:t>
            </a:r>
            <a:endParaRPr lang="pt-BR" sz="3200" dirty="0">
              <a:latin typeface="Berlin Sans FB" panose="020E0602020502020306" pitchFamily="34" charset="0"/>
            </a:endParaRPr>
          </a:p>
          <a:p>
            <a:pPr marL="514350" indent="-514350">
              <a:buFont typeface="+mj-lt"/>
              <a:buAutoNum type="arabicPeriod" startAt="4"/>
            </a:pP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612" y1="19925" x2="34612" y2="199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54" y="2859309"/>
            <a:ext cx="2927692" cy="213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Berlin Sans FB" panose="020E0602020502020306" pitchFamily="34" charset="0"/>
              </a:rPr>
              <a:t>Diferentes traduções</a:t>
            </a:r>
            <a:endParaRPr lang="pt-BR" dirty="0">
              <a:latin typeface="Berlin Sans FB" panose="020E06020205020203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1" y="1828800"/>
            <a:ext cx="9957671" cy="3541486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latin typeface="Berlin Sans FB" panose="020E0602020502020306" pitchFamily="34" charset="0"/>
              </a:rPr>
              <a:t>Bíblia de Jerusalém: </a:t>
            </a:r>
            <a:r>
              <a:rPr lang="pt-BR" sz="3200" dirty="0">
                <a:latin typeface="Berlin Sans FB" panose="020E0602020502020306" pitchFamily="34" charset="0"/>
              </a:rPr>
              <a:t>E não nos submetas à tentação, mas livra-nos do </a:t>
            </a:r>
            <a:r>
              <a:rPr lang="pt-BR" sz="3200" dirty="0" smtClean="0">
                <a:latin typeface="Berlin Sans FB" panose="020E0602020502020306" pitchFamily="34" charset="0"/>
              </a:rPr>
              <a:t>Maligno.</a:t>
            </a:r>
            <a:endParaRPr lang="pt-BR" sz="3200" dirty="0">
              <a:latin typeface="Berlin Sans FB" panose="020E0602020502020306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latin typeface="Berlin Sans FB" panose="020E0602020502020306" pitchFamily="34" charset="0"/>
              </a:rPr>
              <a:t>Ave Maria, CNBB, Pastoral: </a:t>
            </a:r>
            <a:r>
              <a:rPr lang="pt-BR" sz="3200" dirty="0">
                <a:latin typeface="Berlin Sans FB" panose="020E0602020502020306" pitchFamily="34" charset="0"/>
              </a:rPr>
              <a:t>e não nos deixeis cair em tentação, mas livrai-nos do mal.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b="1" dirty="0" smtClean="0">
                <a:latin typeface="Berlin Sans FB" panose="020E0602020502020306" pitchFamily="34" charset="0"/>
              </a:rPr>
              <a:t>ARA: </a:t>
            </a:r>
            <a:r>
              <a:rPr lang="pt-BR" sz="3200" dirty="0">
                <a:latin typeface="Berlin Sans FB" panose="020E0602020502020306" pitchFamily="34" charset="0"/>
              </a:rPr>
              <a:t>e não nos deixes cair em tentação; mas livra-nos do mal [pois teu é o reino, o poder e a glória para sempre. Amém]!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b="1" dirty="0" smtClean="0">
                <a:latin typeface="Berlin Sans FB" panose="020E0602020502020306" pitchFamily="34" charset="0"/>
              </a:rPr>
              <a:t>ARC: </a:t>
            </a:r>
            <a:r>
              <a:rPr lang="pt-BR" sz="3200" dirty="0" smtClean="0">
                <a:latin typeface="Berlin Sans FB" panose="020E0602020502020306" pitchFamily="34" charset="0"/>
              </a:rPr>
              <a:t>E </a:t>
            </a:r>
            <a:r>
              <a:rPr lang="pt-BR" sz="3200" dirty="0">
                <a:latin typeface="Berlin Sans FB" panose="020E0602020502020306" pitchFamily="34" charset="0"/>
              </a:rPr>
              <a:t>não nos induzas à tentação, mas livra-nos do mal; porque teu é o Reino, e o poder, e a glória, para sempre. Amém!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b="1" dirty="0" smtClean="0">
                <a:latin typeface="Berlin Sans FB" panose="020E0602020502020306" pitchFamily="34" charset="0"/>
              </a:rPr>
              <a:t>NTLH: </a:t>
            </a:r>
            <a:r>
              <a:rPr lang="pt-BR" sz="3200" dirty="0" smtClean="0">
                <a:latin typeface="Berlin Sans FB" panose="020E0602020502020306" pitchFamily="34" charset="0"/>
              </a:rPr>
              <a:t>E </a:t>
            </a:r>
            <a:r>
              <a:rPr lang="pt-BR" sz="3200" dirty="0">
                <a:latin typeface="Berlin Sans FB" panose="020E0602020502020306" pitchFamily="34" charset="0"/>
              </a:rPr>
              <a:t>não deixes que sejamos tentados, mas livra-nos do mal. [Pois teu é o Reino, o poder e a glória, para sempre. Amém</a:t>
            </a:r>
            <a:r>
              <a:rPr lang="pt-BR" sz="3200" dirty="0" smtClean="0">
                <a:latin typeface="Berlin Sans FB" panose="020E0602020502020306" pitchFamily="34" charset="0"/>
              </a:rPr>
              <a:t>!]”.</a:t>
            </a:r>
            <a:endParaRPr lang="pt-BR" sz="3200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Berlin Sans FB" panose="020E0602020502020306" pitchFamily="34" charset="0"/>
              </a:rPr>
              <a:t>Leitura em Hebraico</a:t>
            </a:r>
            <a:endParaRPr lang="pt-BR" dirty="0">
              <a:latin typeface="Berlin Sans FB" panose="020E0602020502020306" pitchFamily="34" charset="0"/>
            </a:endParaRPr>
          </a:p>
        </p:txBody>
      </p:sp>
      <p:pic>
        <p:nvPicPr>
          <p:cNvPr id="5" name="leitura do texto hebraico genesi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9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4408" y="1691322"/>
            <a:ext cx="4183185" cy="3137102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1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Berlin Sans FB" panose="020E0602020502020306" pitchFamily="34" charset="0"/>
              </a:rPr>
              <a:t>Leitura em Grego</a:t>
            </a:r>
            <a:endParaRPr lang="pt-BR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  <p:pic>
        <p:nvPicPr>
          <p:cNvPr id="7" name="John 1 GREEK New Testament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77633" y="1807437"/>
            <a:ext cx="5436734" cy="3058093"/>
          </a:xfrm>
        </p:spPr>
      </p:pic>
    </p:spTree>
    <p:extLst>
      <p:ext uri="{BB962C8B-B14F-4D97-AF65-F5344CB8AC3E}">
        <p14:creationId xmlns:p14="http://schemas.microsoft.com/office/powerpoint/2010/main" val="155217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7" y="5883234"/>
            <a:ext cx="775855" cy="87090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502" y="1161143"/>
            <a:ext cx="4710996" cy="353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9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TM03457515[[fn=Exibir]]</Template>
  <TotalTime>165</TotalTime>
  <Words>1403</Words>
  <Application>Microsoft Office PowerPoint</Application>
  <PresentationFormat>Widescreen</PresentationFormat>
  <Paragraphs>195</Paragraphs>
  <Slides>32</Slides>
  <Notes>26</Notes>
  <HiddenSlides>0</HiddenSlides>
  <MMClips>2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9" baseType="lpstr">
      <vt:lpstr>Arial</vt:lpstr>
      <vt:lpstr>Berlin Sans FB</vt:lpstr>
      <vt:lpstr>Calibri</vt:lpstr>
      <vt:lpstr>Century Schoolbook</vt:lpstr>
      <vt:lpstr>Wingdings</vt:lpstr>
      <vt:lpstr>Wingdings 2</vt:lpstr>
      <vt:lpstr>View</vt:lpstr>
      <vt:lpstr>CURIOSIDADES SOBRE A BÍBLIA</vt:lpstr>
      <vt:lpstr>Sucesso literário</vt:lpstr>
      <vt:lpstr>Quem me garante que o texto bíblico não foi alterado ao longo dos séculos?</vt:lpstr>
      <vt:lpstr>Quem me garante que o texto bíblico não foi alterado ao longo dos séculos?</vt:lpstr>
      <vt:lpstr>Quem me garante que o texto bíblico não foi alterado ao longo dos séculos?</vt:lpstr>
      <vt:lpstr>Diferentes traduções</vt:lpstr>
      <vt:lpstr>Leitura em Hebraico</vt:lpstr>
      <vt:lpstr>Leitura em Grego</vt:lpstr>
      <vt:lpstr>Apresentação do PowerPoint</vt:lpstr>
      <vt:lpstr>Quais os livros da Bíblia que tem apenas 1 capítulo?</vt:lpstr>
      <vt:lpstr>Quais os livros da Bíblia que terminam com um ponto de interrogação?</vt:lpstr>
      <vt:lpstr>Qual o menor livro da Bíblia?</vt:lpstr>
      <vt:lpstr>Qual o maior livro da Bíblia?</vt:lpstr>
      <vt:lpstr>Qual o menor capítulo da Bíblia?</vt:lpstr>
      <vt:lpstr>Qual o maior capítulo da Bíblia?</vt:lpstr>
      <vt:lpstr>Quantas palavras a Bíblia contêm aproximadamente?</vt:lpstr>
      <vt:lpstr>Quantas letras a Bíblia contêm aproximadamente?</vt:lpstr>
      <vt:lpstr>Quantos capítulos e quantos versículos a Bíblia possui?</vt:lpstr>
      <vt:lpstr>Em qual livro da Bíblia não encontramos a palavra Deus?</vt:lpstr>
      <vt:lpstr>Quem foi o primeiro bígamo citado na Bíblia e quais eram os nomes das esposas?</vt:lpstr>
      <vt:lpstr>Quem era rei e sacerdote ao mesmo tempo?</vt:lpstr>
      <vt:lpstr>Qual é a única mulher cuja idade é mencionada na Bíblia?</vt:lpstr>
      <vt:lpstr>Que rei teve sua vida aumentada em 15 anos após uma oração?</vt:lpstr>
      <vt:lpstr>Qual a mãe que recebeu um salário para criar o seu próprio filho?</vt:lpstr>
      <vt:lpstr>Qual foi o primeiro livro da Bíblia a ser escrito?</vt:lpstr>
      <vt:lpstr>Qual foi o último livro da Bíblia a ser escrito?</vt:lpstr>
      <vt:lpstr>Qual destes poderia ser um motivo de libertação a um escravo em Israel?</vt:lpstr>
      <vt:lpstr>Qual estado e sua respectiva capital tem seus nomes registrados (como cidade) na Bíblia?</vt:lpstr>
      <vt:lpstr>Apresentação do PowerPoint</vt:lpstr>
      <vt:lpstr>Qual o homem que, depois de morto, matou mais pessoas que em sua vida?</vt:lpstr>
      <vt:lpstr>Bibliografia</vt:lpstr>
      <vt:lpstr>OBRIGADO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PE-CAPELAS 2017</dc:subject>
  <dc:creator>Pr. MARCELO AUGUSTO DE CARVALHO; Hugo Oliveira</dc:creator>
  <cp:keywords>www.4tons.com</cp:keywords>
  <dc:description>COMÉRCIO PROIBIDO. USO PESSOAL</dc:description>
  <cp:lastModifiedBy>Hugo Oliveira</cp:lastModifiedBy>
  <cp:revision>26</cp:revision>
  <dcterms:created xsi:type="dcterms:W3CDTF">2016-06-05T19:22:33Z</dcterms:created>
  <dcterms:modified xsi:type="dcterms:W3CDTF">2016-06-05T22:07:44Z</dcterms:modified>
  <cp:category>PASTOR DE ESCOLA</cp:category>
</cp:coreProperties>
</file>