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7" r:id="rId22"/>
    <p:sldId id="271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21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90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979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2497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168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31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48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40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80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40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80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3EB5-4CA6-470F-BA04-0215CF6B6BDB}" type="datetimeFigureOut">
              <a:rPr lang="pt-BR" smtClean="0"/>
              <a:t>23/02/2016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6B21B-660F-469A-BB62-308BDD8B90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218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95533" y="1122363"/>
            <a:ext cx="9144000" cy="2387600"/>
          </a:xfrm>
        </p:spPr>
        <p:txBody>
          <a:bodyPr/>
          <a:lstStyle/>
          <a:p>
            <a:pPr algn="l"/>
            <a:r>
              <a:rPr lang="pt-BR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CENTRALIDADE DA CRUZ DE CRISTO</a:t>
            </a:r>
            <a:endParaRPr lang="pt-BR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5533" y="360203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Hugo Oliveira da Silva</a:t>
            </a:r>
            <a:endParaRPr lang="pt-BR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593185" y="4711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Baseado em “A Cruz de Cristo” Cap. 1 – John </a:t>
            </a:r>
            <a:r>
              <a:rPr lang="pt-BR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Stott</a:t>
            </a:r>
            <a:endParaRPr lang="pt-BR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848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5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NO CRISTIANISMO PRIMITIVO</a:t>
            </a:r>
            <a:endParaRPr lang="pt-BR" dirty="0">
              <a:blipFill>
                <a:blip r:embed="rId5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Constantino, o primeiro imperador Romano cristão, tornou mais popular o uso da cruz.</a:t>
            </a:r>
          </a:p>
        </p:txBody>
      </p:sp>
      <p:pic>
        <p:nvPicPr>
          <p:cNvPr id="4" name="Constantino de Ro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6794" y="3291839"/>
            <a:ext cx="3618412" cy="27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É LOUCURA E ESCÂNDALO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Como alguém em sã consciência ADORARIA um deus-homem morto, condenado como criminoso e submetido à forma mais humilhante de execução?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A crucificação romana era reservada aos assassinos, rebeldes e ladrões, desde que fossem escravos, estrangeiros ou pessoas sem posição legal ou social.</a:t>
            </a:r>
          </a:p>
        </p:txBody>
      </p:sp>
    </p:spTree>
    <p:extLst>
      <p:ext uri="{BB962C8B-B14F-4D97-AF65-F5344CB8AC3E}">
        <p14:creationId xmlns:p14="http://schemas.microsoft.com/office/powerpoint/2010/main" val="1588029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É LOUCURA E ESCÂNDALO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Os cidadãos romanos estavam isentos de crucificação. Cícero diz: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Atar um cidadão romano é crime, chicoteá-lo é abominável, mata-lo é quase um ato de assassínio: crucificá-lo é – o quê? Não há palavras que possam descrever ato tão horrível</a:t>
            </a:r>
            <a:r>
              <a:rPr lang="pt-BR" sz="3600" dirty="0" smtClean="0">
                <a:solidFill>
                  <a:schemeClr val="bg1"/>
                </a:solidFill>
              </a:rPr>
              <a:t>”.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Certamente, a palavra cruz é loucura para os que se perdem, mas para nós, que somos salvos, poder de Deus</a:t>
            </a:r>
            <a:r>
              <a:rPr lang="pt-BR" sz="3600" dirty="0" smtClean="0">
                <a:solidFill>
                  <a:schemeClr val="bg1"/>
                </a:solidFill>
              </a:rPr>
              <a:t>” (1Co 1:18).</a:t>
            </a:r>
          </a:p>
        </p:txBody>
      </p:sp>
    </p:spTree>
    <p:extLst>
      <p:ext uri="{BB962C8B-B14F-4D97-AF65-F5344CB8AC3E}">
        <p14:creationId xmlns:p14="http://schemas.microsoft.com/office/powerpoint/2010/main" val="135893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É LOUCURA E ESCÂNDALO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Os judeus viam a crucificação com repugnância.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porquanto o que for pendurado no madeiro é maldito de Deus</a:t>
            </a:r>
            <a:r>
              <a:rPr lang="pt-BR" sz="3600" dirty="0" smtClean="0">
                <a:solidFill>
                  <a:schemeClr val="bg1"/>
                </a:solidFill>
              </a:rPr>
              <a:t>” (</a:t>
            </a:r>
            <a:r>
              <a:rPr lang="pt-BR" sz="3600" dirty="0" err="1" smtClean="0">
                <a:solidFill>
                  <a:schemeClr val="bg1"/>
                </a:solidFill>
              </a:rPr>
              <a:t>Dt</a:t>
            </a:r>
            <a:r>
              <a:rPr lang="pt-BR" sz="3600" dirty="0" smtClean="0">
                <a:solidFill>
                  <a:schemeClr val="bg1"/>
                </a:solidFill>
              </a:rPr>
              <a:t> 21:23).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Para os judeus, era impossível que ao mesmo tempo o Messias que tinha sobre ele o “</a:t>
            </a:r>
            <a:r>
              <a:rPr lang="pt-BR" sz="3600" i="1" dirty="0" smtClean="0">
                <a:solidFill>
                  <a:schemeClr val="bg1"/>
                </a:solidFill>
              </a:rPr>
              <a:t>Espírito do Senhor</a:t>
            </a:r>
            <a:r>
              <a:rPr lang="pt-BR" sz="3600" dirty="0" smtClean="0">
                <a:solidFill>
                  <a:schemeClr val="bg1"/>
                </a:solidFill>
              </a:rPr>
              <a:t>” (</a:t>
            </a:r>
            <a:r>
              <a:rPr lang="pt-BR" sz="3600" dirty="0" err="1" smtClean="0">
                <a:solidFill>
                  <a:schemeClr val="bg1"/>
                </a:solidFill>
              </a:rPr>
              <a:t>Is</a:t>
            </a:r>
            <a:r>
              <a:rPr lang="pt-BR" sz="3600" dirty="0" smtClean="0">
                <a:solidFill>
                  <a:schemeClr val="bg1"/>
                </a:solidFill>
              </a:rPr>
              <a:t> 11:2) fosse um “maldito</a:t>
            </a:r>
            <a:r>
              <a:rPr lang="pt-BR" sz="3600" dirty="0" smtClean="0">
                <a:solidFill>
                  <a:schemeClr val="bg1"/>
                </a:solidFill>
              </a:rPr>
              <a:t>” de Deus.</a:t>
            </a:r>
            <a:endParaRPr lang="pt-BR" sz="3600" dirty="0" smtClean="0">
              <a:solidFill>
                <a:schemeClr val="bg1"/>
              </a:solidFill>
            </a:endParaRP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Pregamos a Cristo crucificado, escândalo para os judeus, loucura para os gentios</a:t>
            </a:r>
            <a:r>
              <a:rPr lang="pt-BR" sz="3600" dirty="0" smtClean="0">
                <a:solidFill>
                  <a:schemeClr val="bg1"/>
                </a:solidFill>
              </a:rPr>
              <a:t>” (1Co 1:23).</a:t>
            </a:r>
          </a:p>
          <a:p>
            <a:pPr algn="just"/>
            <a:endParaRPr lang="pt-BR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8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É LOUCURA E ESCÂNDALO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Tanto para judeus como para romanos, a Cruz de Cristo era motivo de zombaria e escândalo.</a:t>
            </a:r>
          </a:p>
          <a:p>
            <a:pPr algn="just"/>
            <a:endParaRPr lang="pt-BR" sz="3600" dirty="0" smtClean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6" y="2299064"/>
            <a:ext cx="3419202" cy="455893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8" y="2873969"/>
            <a:ext cx="3292929" cy="377589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354387" y="6065086"/>
            <a:ext cx="4477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 smtClean="0">
                <a:solidFill>
                  <a:schemeClr val="bg1"/>
                </a:solidFill>
              </a:rPr>
              <a:t>Alexamenos</a:t>
            </a:r>
            <a:r>
              <a:rPr lang="pt-BR" sz="3200" dirty="0" smtClean="0">
                <a:solidFill>
                  <a:schemeClr val="bg1"/>
                </a:solidFill>
              </a:rPr>
              <a:t> adora a Deus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SEGUNDO CRISTO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Pois o próprio Filho do Homem não veio para ser servido, mas para servir e dar a sua vida em resgate de muitos</a:t>
            </a:r>
            <a:r>
              <a:rPr lang="pt-BR" sz="3600" dirty="0" smtClean="0">
                <a:solidFill>
                  <a:schemeClr val="bg1"/>
                </a:solidFill>
              </a:rPr>
              <a:t>” (Mc 10:45).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E do mesmo modo por que Moisés levantou a serpente no deserto, assim importa que o Filho do Homem seja levantado, para que todo o que nele crê tenha a vida eterna</a:t>
            </a:r>
            <a:r>
              <a:rPr lang="pt-BR" sz="3600" dirty="0" smtClean="0">
                <a:solidFill>
                  <a:schemeClr val="bg1"/>
                </a:solidFill>
              </a:rPr>
              <a:t>” (</a:t>
            </a:r>
            <a:r>
              <a:rPr lang="pt-BR" sz="3600" dirty="0" err="1" smtClean="0">
                <a:solidFill>
                  <a:schemeClr val="bg1"/>
                </a:solidFill>
              </a:rPr>
              <a:t>Jo</a:t>
            </a:r>
            <a:r>
              <a:rPr lang="pt-BR" sz="3600" dirty="0" smtClean="0">
                <a:solidFill>
                  <a:schemeClr val="bg1"/>
                </a:solidFill>
              </a:rPr>
              <a:t> 3:14, 15).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Porventura, não convinha que o Cristo padecesse e entrasse na sua glória?</a:t>
            </a:r>
            <a:r>
              <a:rPr lang="pt-BR" sz="3600" dirty="0" smtClean="0">
                <a:solidFill>
                  <a:schemeClr val="bg1"/>
                </a:solidFill>
              </a:rPr>
              <a:t>” (</a:t>
            </a:r>
            <a:r>
              <a:rPr lang="pt-BR" sz="3600" dirty="0" err="1" smtClean="0">
                <a:solidFill>
                  <a:schemeClr val="bg1"/>
                </a:solidFill>
              </a:rPr>
              <a:t>Lc</a:t>
            </a:r>
            <a:r>
              <a:rPr lang="pt-BR" sz="3600" dirty="0" smtClean="0">
                <a:solidFill>
                  <a:schemeClr val="bg1"/>
                </a:solidFill>
              </a:rPr>
              <a:t> 24:26).</a:t>
            </a:r>
          </a:p>
        </p:txBody>
      </p:sp>
    </p:spTree>
    <p:extLst>
      <p:ext uri="{BB962C8B-B14F-4D97-AF65-F5344CB8AC3E}">
        <p14:creationId xmlns:p14="http://schemas.microsoft.com/office/powerpoint/2010/main" val="653986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SEGUNDO OS APÓSTOLOS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... Cristo morreu pelos nossos pecados</a:t>
            </a:r>
            <a:r>
              <a:rPr lang="pt-BR" sz="3600" dirty="0" smtClean="0">
                <a:solidFill>
                  <a:schemeClr val="bg1"/>
                </a:solidFill>
              </a:rPr>
              <a:t>” (1Co 15:3).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Carregando ele mesmo em seu corpo, sobre o madeiro, os nossos pecados</a:t>
            </a:r>
            <a:r>
              <a:rPr lang="pt-BR" sz="3600" dirty="0" smtClean="0">
                <a:solidFill>
                  <a:schemeClr val="bg1"/>
                </a:solidFill>
              </a:rPr>
              <a:t>” (1Pe 2:24).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Àquele que nos ama, e, pelo seu sangue, nos libertou dos nossos pecados...</a:t>
            </a:r>
            <a:r>
              <a:rPr lang="pt-BR" sz="3600" dirty="0" smtClean="0">
                <a:solidFill>
                  <a:schemeClr val="bg1"/>
                </a:solidFill>
              </a:rPr>
              <a:t>” (</a:t>
            </a:r>
            <a:r>
              <a:rPr lang="pt-BR" sz="3600" dirty="0" err="1" smtClean="0">
                <a:solidFill>
                  <a:schemeClr val="bg1"/>
                </a:solidFill>
              </a:rPr>
              <a:t>Ap</a:t>
            </a:r>
            <a:r>
              <a:rPr lang="pt-BR" sz="3600" dirty="0" smtClean="0">
                <a:solidFill>
                  <a:schemeClr val="bg1"/>
                </a:solidFill>
              </a:rPr>
              <a:t> 1:5).</a:t>
            </a:r>
          </a:p>
          <a:p>
            <a:pPr algn="just"/>
            <a:endParaRPr lang="pt-BR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44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PERSISTE APESAR DA OPOSIÇÃO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O islamismo rejeita a cruz pois declara que não há nenhuma necessidade de um salvador que morra para tirar pecados: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“Alma nenhuma levará o fardo da outra” (LIII 38).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“Cada homem colherá os frutos das suas próprias ações” (XVII 15).</a:t>
            </a:r>
          </a:p>
          <a:p>
            <a:pPr algn="just"/>
            <a:endParaRPr lang="pt-BR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05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PERSISTE APESAR DA OPOSIÇÃO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9678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Os hindus aceitam a historicidade de Jesus e da crucificação, mas rejeitam o significado </a:t>
            </a:r>
            <a:r>
              <a:rPr lang="pt-BR" sz="3600" dirty="0" err="1" smtClean="0">
                <a:solidFill>
                  <a:schemeClr val="bg1"/>
                </a:solidFill>
              </a:rPr>
              <a:t>salvifíco</a:t>
            </a:r>
            <a:r>
              <a:rPr lang="pt-BR" sz="3600" dirty="0" smtClean="0">
                <a:solidFill>
                  <a:schemeClr val="bg1"/>
                </a:solidFill>
              </a:rPr>
              <a:t>. Gandhi disse que: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Eu poderia aceitar Jesus como mártir, uma incorporação do sacrifício, e um mestre divino, mas não como o homem mais perfeito que já existiu. Sua morte na cruz foi um grande exemplo para o mundo, mas que ela contivesse algo parecido como uma virtude misteriosa ou miraculosa, meu coração não poderia aceitar</a:t>
            </a:r>
            <a:r>
              <a:rPr lang="pt-BR" sz="3600" dirty="0" smtClean="0">
                <a:solidFill>
                  <a:schemeClr val="bg1"/>
                </a:solidFill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6196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PERSISTE APESAR DA OPOSIÇÃO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9678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600" dirty="0" err="1" smtClean="0">
                <a:solidFill>
                  <a:schemeClr val="bg1"/>
                </a:solidFill>
              </a:rPr>
              <a:t>Friederich</a:t>
            </a:r>
            <a:r>
              <a:rPr lang="pt-BR" sz="3600" dirty="0" smtClean="0">
                <a:solidFill>
                  <a:schemeClr val="bg1"/>
                </a:solidFill>
              </a:rPr>
              <a:t> Nietzsche no seu livro </a:t>
            </a:r>
            <a:r>
              <a:rPr lang="pt-BR" sz="3600" i="1" dirty="0" smtClean="0">
                <a:solidFill>
                  <a:schemeClr val="bg1"/>
                </a:solidFill>
              </a:rPr>
              <a:t>O Anticristo </a:t>
            </a:r>
            <a:r>
              <a:rPr lang="pt-BR" sz="3600" dirty="0" smtClean="0">
                <a:solidFill>
                  <a:schemeClr val="bg1"/>
                </a:solidFill>
              </a:rPr>
              <a:t>(1895) tinha admiração pelo conceito evolucionista da sobrevivência do mais apto de Darwin. Assim ele desprezava todas as formas de </a:t>
            </a:r>
            <a:r>
              <a:rPr lang="pt-BR" sz="3600" dirty="0" smtClean="0">
                <a:solidFill>
                  <a:schemeClr val="bg1"/>
                </a:solidFill>
              </a:rPr>
              <a:t>fraqueza </a:t>
            </a:r>
            <a:r>
              <a:rPr lang="pt-BR" sz="3600" dirty="0" smtClean="0">
                <a:solidFill>
                  <a:schemeClr val="bg1"/>
                </a:solidFill>
              </a:rPr>
              <a:t>e em seu lugar sonhava com a emergência de um “super-homem” e “uma raça governante audaz”. Para ele “depravação” significava “decadência”, e nada era mais decadente do que o Cristianismo que “tem tomado o partido de tudo o que é fraco, baixo, mal constituído”.</a:t>
            </a:r>
          </a:p>
        </p:txBody>
      </p:sp>
    </p:spTree>
    <p:extLst>
      <p:ext uri="{BB962C8B-B14F-4D97-AF65-F5344CB8AC3E}">
        <p14:creationId xmlns:p14="http://schemas.microsoft.com/office/powerpoint/2010/main" val="22922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O QUE VEM A SUA MENTE QUANDO VER...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89" y="2152119"/>
            <a:ext cx="2634222" cy="401150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82" y="1983556"/>
            <a:ext cx="4162037" cy="4162037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13" y="1769638"/>
            <a:ext cx="6190974" cy="4351338"/>
          </a:xfrm>
        </p:spPr>
      </p:pic>
    </p:spTree>
    <p:extLst>
      <p:ext uri="{BB962C8B-B14F-4D97-AF65-F5344CB8AC3E}">
        <p14:creationId xmlns:p14="http://schemas.microsoft.com/office/powerpoint/2010/main" val="29397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DE CRISTO É INCOMPARÁVEL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017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3600" i="1" dirty="0" smtClean="0">
                <a:solidFill>
                  <a:schemeClr val="bg1"/>
                </a:solidFill>
              </a:rPr>
              <a:t>“Tal amor [como Deus teve por nós, enviando Jesus para nossa salvação] é incomparável. Filhos do celeste Rei! Preciosa promessa! Tema para a mais profunda meditação! O inigualável amor de Deus por um mundo que O não amou! Este pensamento exerce um poder subjugante sobre a alma e leva cativo o entendimento à vontade de Deus. Quanto mais estudarmos o caráter divino à luz que vem da cruz, tanto mais veremos a misericórdia, a ternura e o perdão aliados à equidade e à justiça, e tanto mais claro discerniremos as inumeráveis provas de um amor que é infinito, e de uma terna compaixão que sobrepuja o amor anelante de uma mãe para com o filho </a:t>
            </a:r>
            <a:r>
              <a:rPr lang="pt-BR" sz="3600" i="1" smtClean="0">
                <a:solidFill>
                  <a:schemeClr val="bg1"/>
                </a:solidFill>
              </a:rPr>
              <a:t>extraviado”</a:t>
            </a:r>
            <a:endParaRPr lang="pt-BR" sz="3600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sz="3600" dirty="0" smtClean="0">
                <a:solidFill>
                  <a:schemeClr val="bg1"/>
                </a:solidFill>
              </a:rPr>
              <a:t>Ellen G. White, Caminho a Cristo, p. 15.</a:t>
            </a:r>
          </a:p>
        </p:txBody>
      </p:sp>
    </p:spTree>
    <p:extLst>
      <p:ext uri="{BB962C8B-B14F-4D97-AF65-F5344CB8AC3E}">
        <p14:creationId xmlns:p14="http://schemas.microsoft.com/office/powerpoint/2010/main" val="3910064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DE CRISTO: CONCLUSÃO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01746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Apesar de a imagem da cruz não ter sido utilizada logo nos primórdios do cristianismo, ela tinha seu papel central na vida dos cristãos.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A imagem da cruz captura a essência do que é ser cristão.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Para Cristo e para os apóstolos, a cruz é central na vida cristã.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Apesar da oposição ao longo da história, a cruz persiste na vida cristã.</a:t>
            </a:r>
          </a:p>
          <a:p>
            <a:pPr algn="just"/>
            <a:endParaRPr lang="pt-BR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874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É A NOSSA GLÓRIA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pt-BR" sz="3900" dirty="0" smtClean="0">
                <a:solidFill>
                  <a:schemeClr val="bg1"/>
                </a:solidFill>
              </a:rPr>
              <a:t>O símbolo da cruz não é somente crucial ao cristianismo, mas essencial a fé de cada seguidor de Cristo.</a:t>
            </a:r>
          </a:p>
          <a:p>
            <a:pPr marL="0" indent="0" algn="ctr">
              <a:buNone/>
            </a:pPr>
            <a:r>
              <a:rPr lang="pt-BR" sz="4800" dirty="0" smtClean="0">
                <a:solidFill>
                  <a:schemeClr val="bg1"/>
                </a:solidFill>
              </a:rPr>
              <a:t>“</a:t>
            </a:r>
            <a:r>
              <a:rPr lang="pt-BR" sz="4800" i="1" dirty="0" smtClean="0">
                <a:solidFill>
                  <a:schemeClr val="bg1"/>
                </a:solidFill>
              </a:rPr>
              <a:t>Mas longe esteja de mim gloriar-me, senão na cruz de Cristo, pela qual o mundo está crucificado para mim, e eu, para o mundo”</a:t>
            </a:r>
          </a:p>
          <a:p>
            <a:pPr marL="0" indent="0" algn="ctr">
              <a:buNone/>
            </a:pPr>
            <a:r>
              <a:rPr lang="pt-BR" sz="4400" dirty="0" smtClean="0">
                <a:solidFill>
                  <a:schemeClr val="bg1"/>
                </a:solidFill>
              </a:rPr>
              <a:t>Gálatas 6:14</a:t>
            </a:r>
          </a:p>
          <a:p>
            <a:pPr algn="just"/>
            <a:endParaRPr lang="pt-BR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863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NO CRISTIANISMO PRIMITIVO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Todas as religiões, marcas</a:t>
            </a: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3600" dirty="0" smtClean="0">
                <a:solidFill>
                  <a:schemeClr val="bg1"/>
                </a:solidFill>
              </a:rPr>
              <a:t>e </a:t>
            </a:r>
            <a:r>
              <a:rPr lang="pt-BR" sz="3600" dirty="0" smtClean="0">
                <a:solidFill>
                  <a:schemeClr val="bg1"/>
                </a:solidFill>
              </a:rPr>
              <a:t>ideologias possuem símbolos visuais </a:t>
            </a:r>
            <a:r>
              <a:rPr lang="pt-BR" sz="3600" dirty="0" smtClean="0">
                <a:solidFill>
                  <a:schemeClr val="bg1"/>
                </a:solidFill>
              </a:rPr>
              <a:t>que </a:t>
            </a:r>
            <a:r>
              <a:rPr lang="pt-BR" sz="3600" dirty="0" smtClean="0">
                <a:solidFill>
                  <a:schemeClr val="bg1"/>
                </a:solidFill>
              </a:rPr>
              <a:t>materializam um ou mais aspectos </a:t>
            </a:r>
            <a:r>
              <a:rPr lang="pt-BR" sz="3600" dirty="0" smtClean="0">
                <a:solidFill>
                  <a:schemeClr val="bg1"/>
                </a:solidFill>
              </a:rPr>
              <a:t>importante de sua história ou crença.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Assim, </a:t>
            </a:r>
            <a:r>
              <a:rPr lang="pt-BR" sz="3600" dirty="0" smtClean="0">
                <a:solidFill>
                  <a:schemeClr val="bg1"/>
                </a:solidFill>
              </a:rPr>
              <a:t>o cristianismo também adotou a sua “marca”.</a:t>
            </a:r>
          </a:p>
          <a:p>
            <a:pPr algn="just"/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" y="4312892"/>
            <a:ext cx="2013034" cy="2320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61" y="3972374"/>
            <a:ext cx="1628296" cy="15932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3114" y="4824665"/>
            <a:ext cx="1808727" cy="180872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39" y="3972374"/>
            <a:ext cx="1565981" cy="17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NO CRISTIANISMO PRIMITIVO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bg1"/>
                </a:solidFill>
              </a:rPr>
              <a:t>A cruz não foi o primeiro símbolo visual adotado pelo cristianismo.</a:t>
            </a:r>
          </a:p>
          <a:p>
            <a:r>
              <a:rPr lang="pt-BR" sz="3600" dirty="0" smtClean="0">
                <a:solidFill>
                  <a:schemeClr val="bg1"/>
                </a:solidFill>
              </a:rPr>
              <a:t>A principio ela não foi usada porque fazia a associação vergonhosa com a execução de um criminoso comum.</a:t>
            </a:r>
          </a:p>
          <a:p>
            <a:pPr algn="r"/>
            <a:endParaRPr lang="pt-BR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3600" i="1" dirty="0" err="1" smtClean="0">
                <a:solidFill>
                  <a:schemeClr val="bg1"/>
                </a:solidFill>
              </a:rPr>
              <a:t>Iesus</a:t>
            </a:r>
            <a:r>
              <a:rPr lang="pt-BR" sz="3600" i="1" dirty="0" smtClean="0">
                <a:solidFill>
                  <a:schemeClr val="bg1"/>
                </a:solidFill>
              </a:rPr>
              <a:t> </a:t>
            </a:r>
            <a:r>
              <a:rPr lang="pt-BR" sz="3600" i="1" dirty="0" err="1" smtClean="0">
                <a:solidFill>
                  <a:schemeClr val="bg1"/>
                </a:solidFill>
              </a:rPr>
              <a:t>Chistos</a:t>
            </a:r>
            <a:r>
              <a:rPr lang="pt-BR" sz="3600" i="1" dirty="0" smtClean="0">
                <a:solidFill>
                  <a:schemeClr val="bg1"/>
                </a:solidFill>
              </a:rPr>
              <a:t> </a:t>
            </a:r>
            <a:r>
              <a:rPr lang="pt-BR" sz="3600" i="1" dirty="0" err="1" smtClean="0">
                <a:solidFill>
                  <a:schemeClr val="bg1"/>
                </a:solidFill>
              </a:rPr>
              <a:t>Theou</a:t>
            </a:r>
            <a:r>
              <a:rPr lang="pt-BR" sz="3600" i="1" dirty="0" smtClean="0">
                <a:solidFill>
                  <a:schemeClr val="bg1"/>
                </a:solidFill>
              </a:rPr>
              <a:t> </a:t>
            </a:r>
            <a:r>
              <a:rPr lang="pt-BR" sz="3600" i="1" dirty="0" err="1" smtClean="0">
                <a:solidFill>
                  <a:schemeClr val="bg1"/>
                </a:solidFill>
              </a:rPr>
              <a:t>Huios</a:t>
            </a:r>
            <a:r>
              <a:rPr lang="pt-BR" sz="3600" i="1" dirty="0" smtClean="0">
                <a:solidFill>
                  <a:schemeClr val="bg1"/>
                </a:solidFill>
              </a:rPr>
              <a:t> </a:t>
            </a:r>
            <a:r>
              <a:rPr lang="pt-BR" sz="3600" i="1" dirty="0" err="1" smtClean="0">
                <a:solidFill>
                  <a:schemeClr val="bg1"/>
                </a:solidFill>
              </a:rPr>
              <a:t>Soter</a:t>
            </a:r>
            <a:endParaRPr lang="pt-BR" sz="36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3600" dirty="0" smtClean="0">
                <a:solidFill>
                  <a:schemeClr val="bg1"/>
                </a:solidFill>
              </a:rPr>
              <a:t>Jesus Cristo Filho de Deus Salvador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88" y="4972224"/>
            <a:ext cx="2707277" cy="12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NO CRISTIANISMO PRIMITIVO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6894"/>
            <a:ext cx="6291943" cy="4176277"/>
          </a:xfrm>
        </p:spPr>
      </p:pic>
      <p:sp>
        <p:nvSpPr>
          <p:cNvPr id="5" name="CaixaDeTexto 4"/>
          <p:cNvSpPr txBox="1"/>
          <p:nvPr/>
        </p:nvSpPr>
        <p:spPr>
          <a:xfrm>
            <a:off x="1356849" y="5633171"/>
            <a:ext cx="52546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Inscrição encontrada em Éfeso</a:t>
            </a:r>
          </a:p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Utilizada entre o 1º e 2º Séc.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NO CRISTIANISMO PRIMITIVO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92" y="1370352"/>
            <a:ext cx="3892633" cy="2600755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91" y="4066204"/>
            <a:ext cx="3892633" cy="26334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16" y="1370353"/>
            <a:ext cx="4533007" cy="532934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267510" y="3324776"/>
            <a:ext cx="323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Jovens na fornalha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Catacumba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Priscila em Roma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99011" y="6145676"/>
            <a:ext cx="4209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Jonas sendo vomitado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Catacumba de São Marcelino e Pedro em Roma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17396" y="5742861"/>
            <a:ext cx="3862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segurando Jesus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Profeta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Catacumba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Priscila em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Imagem mais antiga de Maria (3º Séc.)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8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NO CRISTIANISMO PRIMITIVO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Que símbolo seria mais apropriado ao Cristianismo?</a:t>
            </a:r>
          </a:p>
          <a:p>
            <a:pPr algn="just"/>
            <a:r>
              <a:rPr lang="pt-BR" sz="3600" dirty="0">
                <a:solidFill>
                  <a:schemeClr val="bg1"/>
                </a:solidFill>
              </a:rPr>
              <a:t>M</a:t>
            </a:r>
            <a:r>
              <a:rPr lang="pt-BR" sz="3600" dirty="0" smtClean="0">
                <a:solidFill>
                  <a:schemeClr val="bg1"/>
                </a:solidFill>
              </a:rPr>
              <a:t>anjedoura?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Barco?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Pedra?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Toalha?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Trono?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Pomba?</a:t>
            </a:r>
          </a:p>
          <a:p>
            <a:pPr algn="just"/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2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NO CRISTIANISMO PRIMITIVO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7244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A cruz, ao que parece, não foi largamente utilizada como símbolo cristão até o 6º séc.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Parece certo que, pelo menos a partir do 2º séc., os cristãos desenhavam, pintavam, gravavam e faziam o sinal da cruz em si mesmos e nos outros como sinal da fé.</a:t>
            </a:r>
            <a:endParaRPr lang="pt-BR" sz="3600" dirty="0">
              <a:solidFill>
                <a:schemeClr val="bg1"/>
              </a:solidFill>
            </a:endParaRP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Ao que parece, essas e outras demonstrações do sinal da cruz não eram superstições, mas teve a finalidade de identificar e santificar cada ato como se pertencesse a Cristo.</a:t>
            </a:r>
          </a:p>
        </p:txBody>
      </p:sp>
    </p:spTree>
    <p:extLst>
      <p:ext uri="{BB962C8B-B14F-4D97-AF65-F5344CB8AC3E}">
        <p14:creationId xmlns:p14="http://schemas.microsoft.com/office/powerpoint/2010/main" val="373860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blipFill>
                  <a:blip r:embed="rId3"/>
                  <a:tile tx="0" ty="0" sx="100000" sy="100000" flip="none" algn="tl"/>
                </a:blipFill>
                <a:latin typeface="Rockwell Condensed" panose="02060603050405020104" pitchFamily="18" charset="0"/>
              </a:rPr>
              <a:t>A CRUZ NO CRISTIANISMO PRIMITIVO</a:t>
            </a:r>
            <a:endParaRPr lang="pt-BR" dirty="0">
              <a:blipFill>
                <a:blip r:embed="rId3"/>
                <a:tile tx="0" ty="0" sx="100000" sy="100000" flip="none" algn="tl"/>
              </a:blipFill>
              <a:latin typeface="Rockwell Condensed" panose="020606030504050201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Tertuliano em c. 200 </a:t>
            </a:r>
            <a:r>
              <a:rPr lang="pt-BR" sz="3600" dirty="0" err="1" smtClean="0">
                <a:solidFill>
                  <a:schemeClr val="bg1"/>
                </a:solidFill>
              </a:rPr>
              <a:t>d.C</a:t>
            </a:r>
            <a:r>
              <a:rPr lang="pt-BR" sz="3600" dirty="0" smtClean="0">
                <a:solidFill>
                  <a:schemeClr val="bg1"/>
                </a:solidFill>
              </a:rPr>
              <a:t> diz:</a:t>
            </a:r>
          </a:p>
          <a:p>
            <a:pPr algn="just"/>
            <a:r>
              <a:rPr lang="pt-BR" sz="3600" dirty="0" smtClean="0">
                <a:solidFill>
                  <a:schemeClr val="bg1"/>
                </a:solidFill>
              </a:rPr>
              <a:t>“</a:t>
            </a:r>
            <a:r>
              <a:rPr lang="pt-BR" sz="3600" i="1" dirty="0" smtClean="0">
                <a:solidFill>
                  <a:schemeClr val="bg1"/>
                </a:solidFill>
              </a:rPr>
              <a:t>A cada passo e a cada movimento dados para frente, em cada entrada e em cada saída, quando nos vestimos e nos calçamos, quando tomamos banho, quando nos assentamos à mesa, quando acendemos as lâmpadas; no sofá, na cadeira, nas orações corriqueiras da vida diária, traçamos na testa o sinal [da cruz]</a:t>
            </a:r>
            <a:r>
              <a:rPr lang="pt-BR" sz="3600" dirty="0" smtClean="0">
                <a:solidFill>
                  <a:schemeClr val="bg1"/>
                </a:solidFill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1540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TM03090434[[fn=Tipo de Madeira]]</Template>
  <TotalTime>394</TotalTime>
  <Words>1318</Words>
  <Application>Microsoft Office PowerPoint</Application>
  <PresentationFormat>Widescreen</PresentationFormat>
  <Paragraphs>85</Paragraphs>
  <Slides>22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Rockwell Condensed</vt:lpstr>
      <vt:lpstr>Tema do Office</vt:lpstr>
      <vt:lpstr>A CENTRALIDADE DA CRUZ DE CRISTO</vt:lpstr>
      <vt:lpstr>O QUE VEM A SUA MENTE QUANDO VER...</vt:lpstr>
      <vt:lpstr>A CRUZ NO CRISTIANISMO PRIMITIVO</vt:lpstr>
      <vt:lpstr>A CRUZ NO CRISTIANISMO PRIMITIVO</vt:lpstr>
      <vt:lpstr>A CRUZ NO CRISTIANISMO PRIMITIVO</vt:lpstr>
      <vt:lpstr>A CRUZ NO CRISTIANISMO PRIMITIVO</vt:lpstr>
      <vt:lpstr>A CRUZ NO CRISTIANISMO PRIMITIVO</vt:lpstr>
      <vt:lpstr>A CRUZ NO CRISTIANISMO PRIMITIVO</vt:lpstr>
      <vt:lpstr>A CRUZ NO CRISTIANISMO PRIMITIVO</vt:lpstr>
      <vt:lpstr>A CRUZ NO CRISTIANISMO PRIMITIVO</vt:lpstr>
      <vt:lpstr>A CRUZ É LOUCURA E ESCÂNDALO</vt:lpstr>
      <vt:lpstr>A CRUZ É LOUCURA E ESCÂNDALO</vt:lpstr>
      <vt:lpstr>A CRUZ É LOUCURA E ESCÂNDALO</vt:lpstr>
      <vt:lpstr>A CRUZ É LOUCURA E ESCÂNDALO</vt:lpstr>
      <vt:lpstr>A CRUZ SEGUNDO CRISTO</vt:lpstr>
      <vt:lpstr>A CRUZ SEGUNDO OS APÓSTOLOS</vt:lpstr>
      <vt:lpstr>A CRUZ PERSISTE APESAR DA OPOSIÇÃO</vt:lpstr>
      <vt:lpstr>A CRUZ PERSISTE APESAR DA OPOSIÇÃO</vt:lpstr>
      <vt:lpstr>A CRUZ PERSISTE APESAR DA OPOSIÇÃO</vt:lpstr>
      <vt:lpstr>A CRUZ DE CRISTO É INCOMPARÁVEL</vt:lpstr>
      <vt:lpstr>A CRUZ DE CRISTO: CONCLUSÃO</vt:lpstr>
      <vt:lpstr>A CRUZ É A NOSSA GLÓRIA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CENTRALIDADE DA CRUZ DE CRISTO</dc:title>
  <dc:subject>PE-CAPELAS 2017</dc:subject>
  <dc:creator>Pr. MARCELO AUGUSTO DE CARVALHO; Hugo Oliveira</dc:creator>
  <cp:keywords>www.4tons.com</cp:keywords>
  <dc:description>COMÉRCIO PROIBIDO. USO PESSOAL</dc:description>
  <cp:lastModifiedBy>Hugo Oliveira</cp:lastModifiedBy>
  <cp:revision>40</cp:revision>
  <dcterms:created xsi:type="dcterms:W3CDTF">2015-04-20T18:53:27Z</dcterms:created>
  <dcterms:modified xsi:type="dcterms:W3CDTF">2016-02-23T23:00:27Z</dcterms:modified>
  <cp:category>PASTOR DE ESCOLA</cp:category>
</cp:coreProperties>
</file>