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305" r:id="rId3"/>
    <p:sldId id="279" r:id="rId4"/>
    <p:sldId id="301" r:id="rId5"/>
    <p:sldId id="281" r:id="rId6"/>
    <p:sldId id="302" r:id="rId7"/>
    <p:sldId id="286" r:id="rId8"/>
    <p:sldId id="291" r:id="rId9"/>
    <p:sldId id="282" r:id="rId10"/>
    <p:sldId id="283" r:id="rId11"/>
    <p:sldId id="284" r:id="rId12"/>
    <p:sldId id="285" r:id="rId13"/>
    <p:sldId id="287" r:id="rId14"/>
    <p:sldId id="292" r:id="rId15"/>
    <p:sldId id="288" r:id="rId16"/>
    <p:sldId id="289" r:id="rId17"/>
    <p:sldId id="290" r:id="rId18"/>
    <p:sldId id="293" r:id="rId19"/>
    <p:sldId id="298" r:id="rId20"/>
    <p:sldId id="294" r:id="rId21"/>
    <p:sldId id="295" r:id="rId22"/>
    <p:sldId id="296" r:id="rId23"/>
    <p:sldId id="303" r:id="rId24"/>
    <p:sldId id="297" r:id="rId25"/>
    <p:sldId id="299" r:id="rId26"/>
    <p:sldId id="300" r:id="rId27"/>
    <p:sldId id="304" r:id="rId28"/>
    <p:sldId id="306" r:id="rId29"/>
    <p:sldId id="307" r:id="rId30"/>
    <p:sldId id="316" r:id="rId31"/>
    <p:sldId id="308" r:id="rId32"/>
    <p:sldId id="311" r:id="rId33"/>
    <p:sldId id="309" r:id="rId34"/>
    <p:sldId id="312" r:id="rId35"/>
    <p:sldId id="310" r:id="rId36"/>
    <p:sldId id="313" r:id="rId37"/>
    <p:sldId id="314" r:id="rId38"/>
    <p:sldId id="315" r:id="rId3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75000" autoAdjust="0"/>
  </p:normalViewPr>
  <p:slideViewPr>
    <p:cSldViewPr snapToGrid="0">
      <p:cViewPr varScale="1">
        <p:scale>
          <a:sx n="51" d="100"/>
          <a:sy n="51" d="100"/>
        </p:scale>
        <p:origin x="1260" y="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0ECC0F-8282-45B2-8C31-5666628EB1A0}" type="datetimeFigureOut">
              <a:rPr lang="pt-BR" smtClean="0"/>
              <a:t>12/01/2017</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2329B7-4606-4980-A530-8CA9A68D922E}" type="slidenum">
              <a:rPr lang="pt-BR" smtClean="0"/>
              <a:t>‹nº›</a:t>
            </a:fld>
            <a:endParaRPr lang="pt-BR"/>
          </a:p>
        </p:txBody>
      </p:sp>
    </p:spTree>
    <p:extLst>
      <p:ext uri="{BB962C8B-B14F-4D97-AF65-F5344CB8AC3E}">
        <p14:creationId xmlns:p14="http://schemas.microsoft.com/office/powerpoint/2010/main" val="1829437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g1.globo.com/mundo/noticia/2013/01/suspensos-no-vaticano-todos-os-pagamentos-com-cartao-de-credito.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pt.wikipedia.org/wiki/Hajj" TargetMode="External"/><Relationship Id="rId3" Type="http://schemas.openxmlformats.org/officeDocument/2006/relationships/hyperlink" Target="https://pt.wikipedia.org/wiki/Caaba" TargetMode="External"/><Relationship Id="rId7" Type="http://schemas.openxmlformats.org/officeDocument/2006/relationships/hyperlink" Target="https://pt.wikipedia.org/wiki/Abra%C3%A3o"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pt.wikipedia.org/wiki/Ar%C3%A1bia_Saudita" TargetMode="External"/><Relationship Id="rId5" Type="http://schemas.openxmlformats.org/officeDocument/2006/relationships/hyperlink" Target="https://pt.wikipedia.org/wiki/Masjid_al-Haram" TargetMode="External"/><Relationship Id="rId4" Type="http://schemas.openxmlformats.org/officeDocument/2006/relationships/hyperlink" Target="https://pt.wikipedia.org/wiki/Meca"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t.wikipedia.org/wiki/Al-Masjid_an-Nabawi"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pt.wikipedia.org/wiki/H%C3%A9gira" TargetMode="External"/><Relationship Id="rId4" Type="http://schemas.openxmlformats.org/officeDocument/2006/relationships/hyperlink" Target="https://pt.wikipedia.org/wiki/Medina"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t.wikipedia.org/wiki/Imp%C3%A9rio_Inca"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pt.wikipedia.org/wiki/Arqueologia" TargetMode="External"/><Relationship Id="rId5" Type="http://schemas.openxmlformats.org/officeDocument/2006/relationships/hyperlink" Target="https://pt.wikipedia.org/wiki/Peru" TargetMode="External"/><Relationship Id="rId4" Type="http://schemas.openxmlformats.org/officeDocument/2006/relationships/hyperlink" Target="https://pt.wikipedia.org/wiki/Cordilheira_dos_Ande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b="1"/>
              <a:t>www.pastordeescola.com.br</a:t>
            </a:r>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1</a:t>
            </a:fld>
            <a:endParaRPr lang="pt-BR"/>
          </a:p>
        </p:txBody>
      </p:sp>
    </p:spTree>
    <p:extLst>
      <p:ext uri="{BB962C8B-B14F-4D97-AF65-F5344CB8AC3E}">
        <p14:creationId xmlns:p14="http://schemas.microsoft.com/office/powerpoint/2010/main" val="2508980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São Tiago de </a:t>
            </a:r>
            <a:r>
              <a:rPr lang="pt-BR" dirty="0" err="1"/>
              <a:t>Compostela</a:t>
            </a:r>
            <a:r>
              <a:rPr lang="pt-BR" dirty="0"/>
              <a:t> Espanha</a:t>
            </a:r>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10</a:t>
            </a:fld>
            <a:endParaRPr lang="pt-BR"/>
          </a:p>
        </p:txBody>
      </p:sp>
    </p:spTree>
    <p:extLst>
      <p:ext uri="{BB962C8B-B14F-4D97-AF65-F5344CB8AC3E}">
        <p14:creationId xmlns:p14="http://schemas.microsoft.com/office/powerpoint/2010/main" val="1679743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Vaticano-</a:t>
            </a:r>
            <a:r>
              <a:rPr lang="pt-BR" baseline="0" dirty="0"/>
              <a:t> Roma</a:t>
            </a:r>
          </a:p>
          <a:p>
            <a:endParaRPr lang="pt-BR" baseline="0" dirty="0"/>
          </a:p>
          <a:p>
            <a:r>
              <a:rPr lang="pt-BR" baseline="0" dirty="0"/>
              <a:t>Curiosidade, se for a Roma Leve dinheiro (espécie)</a:t>
            </a:r>
          </a:p>
          <a:p>
            <a:endParaRPr lang="pt-BR" baseline="0" dirty="0"/>
          </a:p>
          <a:p>
            <a:r>
              <a:rPr lang="pt-BR" baseline="0" dirty="0"/>
              <a:t>- </a:t>
            </a:r>
            <a:r>
              <a:rPr lang="pt-BR" sz="1200" b="0" i="0" kern="1200" dirty="0">
                <a:solidFill>
                  <a:schemeClr val="tx1"/>
                </a:solidFill>
                <a:effectLst/>
                <a:latin typeface="+mn-lt"/>
                <a:ea typeface="+mn-ea"/>
                <a:cs typeface="+mn-cs"/>
              </a:rPr>
              <a:t>Por não respeitar regras internacionais contra lavagem de dinheiro, a cidade-estado teve as </a:t>
            </a:r>
            <a:r>
              <a:rPr lang="pt-BR" sz="1200" b="0" i="0" u="none" strike="noStrike" kern="1200" dirty="0">
                <a:solidFill>
                  <a:schemeClr val="tx1"/>
                </a:solidFill>
                <a:effectLst/>
                <a:latin typeface="+mn-lt"/>
                <a:ea typeface="+mn-ea"/>
                <a:cs typeface="+mn-cs"/>
                <a:hlinkClick r:id="rId3"/>
              </a:rPr>
              <a:t>operações com cartão de débito e crédito proibidas</a:t>
            </a:r>
            <a:r>
              <a:rPr lang="pt-BR" sz="1200" b="0" i="0" kern="1200" dirty="0">
                <a:solidFill>
                  <a:schemeClr val="tx1"/>
                </a:solidFill>
                <a:effectLst/>
                <a:latin typeface="+mn-lt"/>
                <a:ea typeface="+mn-ea"/>
                <a:cs typeface="+mn-cs"/>
              </a:rPr>
              <a:t> em seu território pelo Banco Central italiano. A determinação começou a valer em 1º de janeiro.</a:t>
            </a:r>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11</a:t>
            </a:fld>
            <a:endParaRPr lang="pt-BR"/>
          </a:p>
        </p:txBody>
      </p:sp>
    </p:spTree>
    <p:extLst>
      <p:ext uri="{BB962C8B-B14F-4D97-AF65-F5344CB8AC3E}">
        <p14:creationId xmlns:p14="http://schemas.microsoft.com/office/powerpoint/2010/main" val="921297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Vaticano</a:t>
            </a:r>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12</a:t>
            </a:fld>
            <a:endParaRPr lang="pt-BR"/>
          </a:p>
        </p:txBody>
      </p:sp>
    </p:spTree>
    <p:extLst>
      <p:ext uri="{BB962C8B-B14F-4D97-AF65-F5344CB8AC3E}">
        <p14:creationId xmlns:p14="http://schemas.microsoft.com/office/powerpoint/2010/main" val="1242183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Alcorão – </a:t>
            </a:r>
          </a:p>
          <a:p>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Símbolos</a:t>
            </a:r>
            <a:r>
              <a:rPr lang="pt-BR" baseline="0" dirty="0"/>
              <a:t> de qual Religião? </a:t>
            </a:r>
            <a:r>
              <a:rPr lang="pt-BR" baseline="0" dirty="0" err="1"/>
              <a:t>Islãmismo</a:t>
            </a:r>
            <a:endParaRPr lang="pt-BR" dirty="0"/>
          </a:p>
          <a:p>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14</a:t>
            </a:fld>
            <a:endParaRPr lang="pt-BR"/>
          </a:p>
        </p:txBody>
      </p:sp>
    </p:spTree>
    <p:extLst>
      <p:ext uri="{BB962C8B-B14F-4D97-AF65-F5344CB8AC3E}">
        <p14:creationId xmlns:p14="http://schemas.microsoft.com/office/powerpoint/2010/main" val="1575693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A </a:t>
            </a:r>
            <a:r>
              <a:rPr lang="pt-BR" sz="1200" b="0" i="0" u="none" strike="noStrike" kern="1200" dirty="0" err="1">
                <a:solidFill>
                  <a:schemeClr val="tx1"/>
                </a:solidFill>
                <a:effectLst/>
                <a:latin typeface="+mn-lt"/>
                <a:ea typeface="+mn-ea"/>
                <a:cs typeface="+mn-cs"/>
                <a:hlinkClick r:id="rId3" tooltip="Caaba"/>
              </a:rPr>
              <a:t>Caaba</a:t>
            </a:r>
            <a:r>
              <a:rPr lang="pt-BR" sz="1200" b="0" i="0" kern="1200" dirty="0">
                <a:solidFill>
                  <a:schemeClr val="tx1"/>
                </a:solidFill>
                <a:effectLst/>
                <a:latin typeface="+mn-lt"/>
                <a:ea typeface="+mn-ea"/>
                <a:cs typeface="+mn-cs"/>
              </a:rPr>
              <a:t> ("O Cubo"), um edifício situado dentro da mesquita principal de </a:t>
            </a:r>
            <a:r>
              <a:rPr lang="pt-BR" sz="1200" b="0" i="0" u="none" strike="noStrike" kern="1200" dirty="0">
                <a:solidFill>
                  <a:schemeClr val="tx1"/>
                </a:solidFill>
                <a:effectLst/>
                <a:latin typeface="+mn-lt"/>
                <a:ea typeface="+mn-ea"/>
                <a:cs typeface="+mn-cs"/>
                <a:hlinkClick r:id="rId4" tooltip="Meca"/>
              </a:rPr>
              <a:t>Meca</a:t>
            </a:r>
            <a:r>
              <a:rPr lang="pt-BR" sz="1200" b="0" i="0" kern="1200" dirty="0">
                <a:solidFill>
                  <a:schemeClr val="tx1"/>
                </a:solidFill>
                <a:effectLst/>
                <a:latin typeface="+mn-lt"/>
                <a:ea typeface="+mn-ea"/>
                <a:cs typeface="+mn-cs"/>
              </a:rPr>
              <a:t> (A </a:t>
            </a:r>
            <a:r>
              <a:rPr lang="pt-BR" sz="1200" b="0" i="1" u="none" strike="noStrike" kern="1200" dirty="0" err="1">
                <a:solidFill>
                  <a:schemeClr val="tx1"/>
                </a:solidFill>
                <a:effectLst/>
                <a:latin typeface="+mn-lt"/>
                <a:ea typeface="+mn-ea"/>
                <a:cs typeface="+mn-cs"/>
                <a:hlinkClick r:id="rId5" tooltip="Masjid al-Haram"/>
              </a:rPr>
              <a:t>Masjid</a:t>
            </a:r>
            <a:r>
              <a:rPr lang="pt-BR" sz="1200" b="0" i="1" u="none" strike="noStrike" kern="1200" dirty="0">
                <a:solidFill>
                  <a:schemeClr val="tx1"/>
                </a:solidFill>
                <a:effectLst/>
                <a:latin typeface="+mn-lt"/>
                <a:ea typeface="+mn-ea"/>
                <a:cs typeface="+mn-cs"/>
                <a:hlinkClick r:id="rId5" tooltip="Masjid al-Haram"/>
              </a:rPr>
              <a:t> al-</a:t>
            </a:r>
            <a:r>
              <a:rPr lang="pt-BR" sz="1200" b="0" i="1" u="none" strike="noStrike" kern="1200" dirty="0" err="1">
                <a:solidFill>
                  <a:schemeClr val="tx1"/>
                </a:solidFill>
                <a:effectLst/>
                <a:latin typeface="+mn-lt"/>
                <a:ea typeface="+mn-ea"/>
                <a:cs typeface="+mn-cs"/>
                <a:hlinkClick r:id="rId5" tooltip="Masjid al-Haram"/>
              </a:rPr>
              <a:t>Haram</a:t>
            </a:r>
            <a:r>
              <a:rPr lang="pt-BR" sz="1200" b="0" i="0" kern="1200" dirty="0">
                <a:solidFill>
                  <a:schemeClr val="tx1"/>
                </a:solidFill>
                <a:effectLst/>
                <a:latin typeface="+mn-lt"/>
                <a:ea typeface="+mn-ea"/>
                <a:cs typeface="+mn-cs"/>
              </a:rPr>
              <a:t>), na </a:t>
            </a:r>
            <a:r>
              <a:rPr lang="pt-BR" sz="1200" b="0" i="0" u="none" strike="noStrike" kern="1200" dirty="0">
                <a:solidFill>
                  <a:schemeClr val="tx1"/>
                </a:solidFill>
                <a:effectLst/>
                <a:latin typeface="+mn-lt"/>
                <a:ea typeface="+mn-ea"/>
                <a:cs typeface="+mn-cs"/>
                <a:hlinkClick r:id="rId6" tooltip="Arábia Saudita"/>
              </a:rPr>
              <a:t>Arábia Saudita</a:t>
            </a:r>
            <a:r>
              <a:rPr lang="pt-BR" sz="1200" b="0" i="0" kern="1200" dirty="0">
                <a:solidFill>
                  <a:schemeClr val="tx1"/>
                </a:solidFill>
                <a:effectLst/>
                <a:latin typeface="+mn-lt"/>
                <a:ea typeface="+mn-ea"/>
                <a:cs typeface="+mn-cs"/>
              </a:rPr>
              <a:t>, é o local mais sagrado do islão. De acordo com o Alcorão, ela foi construída por </a:t>
            </a:r>
            <a:r>
              <a:rPr lang="pt-BR" sz="1200" b="0" i="0" u="none" strike="noStrike" kern="1200" dirty="0">
                <a:solidFill>
                  <a:schemeClr val="tx1"/>
                </a:solidFill>
                <a:effectLst/>
                <a:latin typeface="+mn-lt"/>
                <a:ea typeface="+mn-ea"/>
                <a:cs typeface="+mn-cs"/>
                <a:hlinkClick r:id="rId7" tooltip="Abraão"/>
              </a:rPr>
              <a:t>Abraão</a:t>
            </a:r>
            <a:r>
              <a:rPr lang="pt-BR" sz="1200" b="0" i="0" kern="1200" dirty="0">
                <a:solidFill>
                  <a:schemeClr val="tx1"/>
                </a:solidFill>
                <a:effectLst/>
                <a:latin typeface="+mn-lt"/>
                <a:ea typeface="+mn-ea"/>
                <a:cs typeface="+mn-cs"/>
              </a:rPr>
              <a:t> (</a:t>
            </a:r>
            <a:r>
              <a:rPr lang="pt-BR" sz="1200" b="0" i="1" kern="1200" dirty="0">
                <a:solidFill>
                  <a:schemeClr val="tx1"/>
                </a:solidFill>
                <a:effectLst/>
                <a:latin typeface="+mn-lt"/>
                <a:ea typeface="+mn-ea"/>
                <a:cs typeface="+mn-cs"/>
              </a:rPr>
              <a:t>Ibrahim</a:t>
            </a:r>
            <a:r>
              <a:rPr lang="pt-BR" sz="1200" b="0" i="0" kern="1200" dirty="0">
                <a:solidFill>
                  <a:schemeClr val="tx1"/>
                </a:solidFill>
                <a:effectLst/>
                <a:latin typeface="+mn-lt"/>
                <a:ea typeface="+mn-ea"/>
                <a:cs typeface="+mn-cs"/>
              </a:rPr>
              <a:t>) para que todas as pessoas fossem ali celebrar os ritos da </a:t>
            </a:r>
            <a:r>
              <a:rPr lang="pt-BR" sz="1200" b="0" i="1" u="none" strike="noStrike" kern="1200" dirty="0" err="1">
                <a:solidFill>
                  <a:schemeClr val="tx1"/>
                </a:solidFill>
                <a:effectLst/>
                <a:latin typeface="+mn-lt"/>
                <a:ea typeface="+mn-ea"/>
                <a:cs typeface="+mn-cs"/>
                <a:hlinkClick r:id="rId8" tooltip="Hajj"/>
              </a:rPr>
              <a:t>Hajj</a:t>
            </a:r>
            <a:r>
              <a:rPr lang="pt-BR" sz="1200" b="0" i="0" kern="1200" dirty="0">
                <a:solidFill>
                  <a:schemeClr val="tx1"/>
                </a:solidFill>
                <a:effectLst/>
                <a:latin typeface="+mn-lt"/>
                <a:ea typeface="+mn-ea"/>
                <a:cs typeface="+mn-cs"/>
              </a:rPr>
              <a:t>.</a:t>
            </a:r>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15</a:t>
            </a:fld>
            <a:endParaRPr lang="pt-BR"/>
          </a:p>
        </p:txBody>
      </p:sp>
    </p:spTree>
    <p:extLst>
      <p:ext uri="{BB962C8B-B14F-4D97-AF65-F5344CB8AC3E}">
        <p14:creationId xmlns:p14="http://schemas.microsoft.com/office/powerpoint/2010/main" val="2897549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O segundo local sagrado do islamismo é a mesquita </a:t>
            </a:r>
            <a:r>
              <a:rPr lang="pt-BR" sz="1200" b="0" i="1" u="none" strike="noStrike" kern="1200" dirty="0">
                <a:solidFill>
                  <a:schemeClr val="tx1"/>
                </a:solidFill>
                <a:effectLst/>
                <a:latin typeface="+mn-lt"/>
                <a:ea typeface="+mn-ea"/>
                <a:cs typeface="+mn-cs"/>
                <a:hlinkClick r:id="rId3" tooltip="Al-Masjid an-Nabawi"/>
              </a:rPr>
              <a:t>Al-</a:t>
            </a:r>
            <a:r>
              <a:rPr lang="pt-BR" sz="1200" b="0" i="1" u="none" strike="noStrike" kern="1200" dirty="0" err="1">
                <a:solidFill>
                  <a:schemeClr val="tx1"/>
                </a:solidFill>
                <a:effectLst/>
                <a:latin typeface="+mn-lt"/>
                <a:ea typeface="+mn-ea"/>
                <a:cs typeface="+mn-cs"/>
                <a:hlinkClick r:id="rId3" tooltip="Al-Masjid an-Nabawi"/>
              </a:rPr>
              <a:t>Masjid</a:t>
            </a:r>
            <a:r>
              <a:rPr lang="pt-BR" sz="1200" b="0" i="1" u="none" strike="noStrike" kern="1200" dirty="0">
                <a:solidFill>
                  <a:schemeClr val="tx1"/>
                </a:solidFill>
                <a:effectLst/>
                <a:latin typeface="+mn-lt"/>
                <a:ea typeface="+mn-ea"/>
                <a:cs typeface="+mn-cs"/>
                <a:hlinkClick r:id="rId3" tooltip="Al-Masjid an-Nabawi"/>
              </a:rPr>
              <a:t> </a:t>
            </a:r>
            <a:r>
              <a:rPr lang="pt-BR" sz="1200" b="0" i="1" u="none" strike="noStrike" kern="1200" dirty="0" err="1">
                <a:solidFill>
                  <a:schemeClr val="tx1"/>
                </a:solidFill>
                <a:effectLst/>
                <a:latin typeface="+mn-lt"/>
                <a:ea typeface="+mn-ea"/>
                <a:cs typeface="+mn-cs"/>
                <a:hlinkClick r:id="rId3" tooltip="Al-Masjid an-Nabawi"/>
              </a:rPr>
              <a:t>an-Nabawi</a:t>
            </a:r>
            <a:r>
              <a:rPr lang="pt-BR" sz="1200" b="0" i="0" kern="1200" dirty="0">
                <a:solidFill>
                  <a:schemeClr val="tx1"/>
                </a:solidFill>
                <a:effectLst/>
                <a:latin typeface="+mn-lt"/>
                <a:ea typeface="+mn-ea"/>
                <a:cs typeface="+mn-cs"/>
              </a:rPr>
              <a:t>, na cidade de </a:t>
            </a:r>
            <a:r>
              <a:rPr lang="pt-BR" sz="1200" b="0" i="0" u="none" strike="noStrike" kern="1200" dirty="0">
                <a:solidFill>
                  <a:schemeClr val="tx1"/>
                </a:solidFill>
                <a:effectLst/>
                <a:latin typeface="+mn-lt"/>
                <a:ea typeface="+mn-ea"/>
                <a:cs typeface="+mn-cs"/>
                <a:hlinkClick r:id="rId4" tooltip="Medina"/>
              </a:rPr>
              <a:t>Medina</a:t>
            </a:r>
            <a:r>
              <a:rPr lang="pt-BR" sz="1200" b="0" i="0" kern="1200" dirty="0">
                <a:solidFill>
                  <a:schemeClr val="tx1"/>
                </a:solidFill>
                <a:effectLst/>
                <a:latin typeface="+mn-lt"/>
                <a:ea typeface="+mn-ea"/>
                <a:cs typeface="+mn-cs"/>
              </a:rPr>
              <a:t>, cidade para a qual Maomé e os primeiros muçulmanos fugiram (num movimento conhecido como </a:t>
            </a:r>
            <a:r>
              <a:rPr lang="pt-BR" sz="1200" b="0" i="0" u="none" strike="noStrike" kern="1200" dirty="0" err="1">
                <a:solidFill>
                  <a:schemeClr val="tx1"/>
                </a:solidFill>
                <a:effectLst/>
                <a:latin typeface="+mn-lt"/>
                <a:ea typeface="+mn-ea"/>
                <a:cs typeface="+mn-cs"/>
                <a:hlinkClick r:id="rId5" tooltip="Hégira"/>
              </a:rPr>
              <a:t>Hégira</a:t>
            </a:r>
            <a:r>
              <a:rPr lang="pt-BR" sz="1200" b="0" i="0" kern="1200" dirty="0">
                <a:solidFill>
                  <a:schemeClr val="tx1"/>
                </a:solidFill>
                <a:effectLst/>
                <a:latin typeface="+mn-lt"/>
                <a:ea typeface="+mn-ea"/>
                <a:cs typeface="+mn-cs"/>
              </a:rPr>
              <a:t>), e onde se encontra o seu túmulo.</a:t>
            </a:r>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16</a:t>
            </a:fld>
            <a:endParaRPr lang="pt-BR"/>
          </a:p>
        </p:txBody>
      </p:sp>
    </p:spTree>
    <p:extLst>
      <p:ext uri="{BB962C8B-B14F-4D97-AF65-F5344CB8AC3E}">
        <p14:creationId xmlns:p14="http://schemas.microsoft.com/office/powerpoint/2010/main" val="1108447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 A</a:t>
            </a:r>
            <a:r>
              <a:rPr lang="pt-BR" baseline="0" dirty="0"/>
              <a:t> cidade de Jerusalém é o terceiro lugar. Os mulçumanos acreditam que o profeta Maomé viajou para este local durante a noite, cavalgando um ser demoníaco BURAQ, uma viajem conhecida como </a:t>
            </a:r>
            <a:r>
              <a:rPr lang="pt-BR" baseline="0" dirty="0" err="1"/>
              <a:t>Isra</a:t>
            </a:r>
            <a:r>
              <a:rPr lang="pt-BR" baseline="0" dirty="0"/>
              <a:t>. Uma vez em Jerusalém, ele teria acendido ao céu, onde conversou com Deus e outros profetas, entre eles Moises e Jesus. O local o qual se acredita que ele subiu ao céu foi construída a Cúpula da Rocha, cerca de 690, e a mesquita de </a:t>
            </a:r>
            <a:r>
              <a:rPr lang="pt-BR" baseline="0" dirty="0" err="1"/>
              <a:t>Al´Aqsa</a:t>
            </a:r>
            <a:r>
              <a:rPr lang="pt-BR" baseline="0" dirty="0"/>
              <a:t>, sobre as ruinas do templo de Salomão dos Judeus.</a:t>
            </a:r>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17</a:t>
            </a:fld>
            <a:endParaRPr lang="pt-BR"/>
          </a:p>
        </p:txBody>
      </p:sp>
    </p:spTree>
    <p:extLst>
      <p:ext uri="{BB962C8B-B14F-4D97-AF65-F5344CB8AC3E}">
        <p14:creationId xmlns:p14="http://schemas.microsoft.com/office/powerpoint/2010/main" val="1003324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a:t>Allah</a:t>
            </a:r>
            <a:r>
              <a:rPr lang="pt-BR" dirty="0"/>
              <a:t>- Não encontramos seu rosto...</a:t>
            </a:r>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18</a:t>
            </a:fld>
            <a:endParaRPr lang="pt-BR"/>
          </a:p>
        </p:txBody>
      </p:sp>
    </p:spTree>
    <p:extLst>
      <p:ext uri="{BB962C8B-B14F-4D97-AF65-F5344CB8AC3E}">
        <p14:creationId xmlns:p14="http://schemas.microsoft.com/office/powerpoint/2010/main" val="2983894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Mao</a:t>
            </a:r>
            <a:r>
              <a:rPr lang="pt-BR" baseline="0" dirty="0"/>
              <a:t>mé, o rosto oculto do criador do </a:t>
            </a:r>
            <a:r>
              <a:rPr lang="pt-BR" baseline="0" dirty="0" err="1"/>
              <a:t>Islâ</a:t>
            </a:r>
            <a:r>
              <a:rPr lang="pt-BR" baseline="0" dirty="0"/>
              <a:t>...  É o que mais próximo temos desse homem!</a:t>
            </a:r>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19</a:t>
            </a:fld>
            <a:endParaRPr lang="pt-BR"/>
          </a:p>
        </p:txBody>
      </p:sp>
    </p:spTree>
    <p:extLst>
      <p:ext uri="{BB962C8B-B14F-4D97-AF65-F5344CB8AC3E}">
        <p14:creationId xmlns:p14="http://schemas.microsoft.com/office/powerpoint/2010/main" val="3204658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Símbolos</a:t>
            </a:r>
            <a:r>
              <a:rPr lang="pt-BR" baseline="0" dirty="0"/>
              <a:t> de qual Religião?</a:t>
            </a:r>
            <a:endParaRPr lang="pt-BR" dirty="0"/>
          </a:p>
          <a:p>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20</a:t>
            </a:fld>
            <a:endParaRPr lang="pt-BR"/>
          </a:p>
        </p:txBody>
      </p:sp>
    </p:spTree>
    <p:extLst>
      <p:ext uri="{BB962C8B-B14F-4D97-AF65-F5344CB8AC3E}">
        <p14:creationId xmlns:p14="http://schemas.microsoft.com/office/powerpoint/2010/main" val="416000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i="0" u="none" strike="noStrike" kern="1200" dirty="0">
                <a:solidFill>
                  <a:schemeClr val="tx1"/>
                </a:solidFill>
                <a:effectLst/>
                <a:latin typeface="+mn-lt"/>
                <a:ea typeface="+mn-ea"/>
                <a:cs typeface="+mn-cs"/>
              </a:rPr>
              <a:t>Ateu, Morgan Freeman estreia série sobre Deus</a:t>
            </a:r>
          </a:p>
          <a:p>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2</a:t>
            </a:fld>
            <a:endParaRPr lang="pt-BR"/>
          </a:p>
        </p:txBody>
      </p:sp>
    </p:spTree>
    <p:extLst>
      <p:ext uri="{BB962C8B-B14F-4D97-AF65-F5344CB8AC3E}">
        <p14:creationId xmlns:p14="http://schemas.microsoft.com/office/powerpoint/2010/main" val="1055193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...Lembre-se até chegar</a:t>
            </a:r>
            <a:r>
              <a:rPr lang="pt-BR" baseline="0" dirty="0"/>
              <a:t> a cruz, o cristianismo teve outros símbolos...( se tiver tempo </a:t>
            </a:r>
            <a:r>
              <a:rPr lang="pt-BR" baseline="0" dirty="0" err="1"/>
              <a:t>vc</a:t>
            </a:r>
            <a:r>
              <a:rPr lang="pt-BR" baseline="0" dirty="0"/>
              <a:t> pode explorar mais isso, com mais detalhes)</a:t>
            </a:r>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22</a:t>
            </a:fld>
            <a:endParaRPr lang="pt-BR"/>
          </a:p>
        </p:txBody>
      </p:sp>
    </p:spTree>
    <p:extLst>
      <p:ext uri="{BB962C8B-B14F-4D97-AF65-F5344CB8AC3E}">
        <p14:creationId xmlns:p14="http://schemas.microsoft.com/office/powerpoint/2010/main" val="2646492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Terra Santa</a:t>
            </a:r>
          </a:p>
          <a:p>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23</a:t>
            </a:fld>
            <a:endParaRPr lang="pt-BR"/>
          </a:p>
        </p:txBody>
      </p:sp>
    </p:spTree>
    <p:extLst>
      <p:ext uri="{BB962C8B-B14F-4D97-AF65-F5344CB8AC3E}">
        <p14:creationId xmlns:p14="http://schemas.microsoft.com/office/powerpoint/2010/main" val="692966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Um dos principais acessos é o </a:t>
            </a:r>
            <a:r>
              <a:rPr lang="pt-BR" sz="1200" b="0" i="0" kern="1200" dirty="0" err="1">
                <a:solidFill>
                  <a:schemeClr val="tx1"/>
                </a:solidFill>
                <a:effectLst/>
                <a:latin typeface="+mn-lt"/>
                <a:ea typeface="+mn-ea"/>
                <a:cs typeface="+mn-cs"/>
              </a:rPr>
              <a:t>Jaffa</a:t>
            </a:r>
            <a:r>
              <a:rPr lang="pt-BR" sz="1200" b="0" i="0" kern="1200" dirty="0">
                <a:solidFill>
                  <a:schemeClr val="tx1"/>
                </a:solidFill>
                <a:effectLst/>
                <a:latin typeface="+mn-lt"/>
                <a:ea typeface="+mn-ea"/>
                <a:cs typeface="+mn-cs"/>
              </a:rPr>
              <a:t> Gate, onde fica o Museu Torre de Davi. </a:t>
            </a:r>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24</a:t>
            </a:fld>
            <a:endParaRPr lang="pt-BR"/>
          </a:p>
        </p:txBody>
      </p:sp>
    </p:spTree>
    <p:extLst>
      <p:ext uri="{BB962C8B-B14F-4D97-AF65-F5344CB8AC3E}">
        <p14:creationId xmlns:p14="http://schemas.microsoft.com/office/powerpoint/2010/main" val="3013296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Via dolorosa. Deixe-os adivinhar...</a:t>
            </a:r>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25</a:t>
            </a:fld>
            <a:endParaRPr lang="pt-BR"/>
          </a:p>
        </p:txBody>
      </p:sp>
    </p:spTree>
    <p:extLst>
      <p:ext uri="{BB962C8B-B14F-4D97-AF65-F5344CB8AC3E}">
        <p14:creationId xmlns:p14="http://schemas.microsoft.com/office/powerpoint/2010/main" val="4015358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Via dolorosa... Onde Jesus passou!</a:t>
            </a:r>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26</a:t>
            </a:fld>
            <a:endParaRPr lang="pt-BR"/>
          </a:p>
        </p:txBody>
      </p:sp>
    </p:spTree>
    <p:extLst>
      <p:ext uri="{BB962C8B-B14F-4D97-AF65-F5344CB8AC3E}">
        <p14:creationId xmlns:p14="http://schemas.microsoft.com/office/powerpoint/2010/main" val="852874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...tão</a:t>
            </a:r>
            <a:r>
              <a:rPr lang="pt-BR" baseline="0" dirty="0"/>
              <a:t> envolvidos pela religião que não fazemos distinções de nossas ações, como se não tivesse o menor problema! E afinal tem ou não tem?</a:t>
            </a:r>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28</a:t>
            </a:fld>
            <a:endParaRPr lang="pt-BR"/>
          </a:p>
        </p:txBody>
      </p:sp>
    </p:spTree>
    <p:extLst>
      <p:ext uri="{BB962C8B-B14F-4D97-AF65-F5344CB8AC3E}">
        <p14:creationId xmlns:p14="http://schemas.microsoft.com/office/powerpoint/2010/main" val="3842089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Tx/>
              <a:buChar char="-"/>
            </a:pPr>
            <a:r>
              <a:rPr lang="pt-BR" dirty="0"/>
              <a:t>Será que nossa intimidade com</a:t>
            </a:r>
            <a:r>
              <a:rPr lang="pt-BR" baseline="0" dirty="0"/>
              <a:t> Deus é tão perfeita, que posso trata-lo tão </a:t>
            </a:r>
            <a:r>
              <a:rPr lang="pt-BR" baseline="0" dirty="0" err="1"/>
              <a:t>desrespeitosamente</a:t>
            </a:r>
            <a:r>
              <a:rPr lang="pt-BR" baseline="0" dirty="0"/>
              <a:t>, ou não é o caso por que somos íntimos e Ele não se importa...</a:t>
            </a:r>
          </a:p>
          <a:p>
            <a:pPr marL="171450" indent="-171450">
              <a:buFontTx/>
              <a:buChar char="-"/>
            </a:pPr>
            <a:r>
              <a:rPr lang="pt-BR" baseline="0" dirty="0"/>
              <a:t>Bem, aqui vale a pena lembrar o terceiro mandamento...</a:t>
            </a:r>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29</a:t>
            </a:fld>
            <a:endParaRPr lang="pt-BR"/>
          </a:p>
        </p:txBody>
      </p:sp>
    </p:spTree>
    <p:extLst>
      <p:ext uri="{BB962C8B-B14F-4D97-AF65-F5344CB8AC3E}">
        <p14:creationId xmlns:p14="http://schemas.microsoft.com/office/powerpoint/2010/main" val="27170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t>
            </a:r>
            <a:r>
              <a:rPr lang="pt-BR" sz="1200" b="0" i="0" kern="1200" dirty="0">
                <a:solidFill>
                  <a:schemeClr val="tx1"/>
                </a:solidFill>
                <a:effectLst/>
                <a:latin typeface="+mn-lt"/>
                <a:ea typeface="+mn-ea"/>
                <a:cs typeface="+mn-cs"/>
              </a:rPr>
              <a:t> O deputado federal e pastor Marco Feliciano (PSC-SP) criticou em seu perfil no </a:t>
            </a:r>
            <a:r>
              <a:rPr lang="pt-BR" sz="1200" b="0" i="0" kern="1200" dirty="0" err="1">
                <a:solidFill>
                  <a:schemeClr val="tx1"/>
                </a:solidFill>
                <a:effectLst/>
                <a:latin typeface="+mn-lt"/>
                <a:ea typeface="+mn-ea"/>
                <a:cs typeface="+mn-cs"/>
              </a:rPr>
              <a:t>Twitter</a:t>
            </a:r>
            <a:r>
              <a:rPr lang="pt-BR" sz="1200" b="0" i="0" kern="1200" dirty="0">
                <a:solidFill>
                  <a:schemeClr val="tx1"/>
                </a:solidFill>
                <a:effectLst/>
                <a:latin typeface="+mn-lt"/>
                <a:ea typeface="+mn-ea"/>
                <a:cs typeface="+mn-cs"/>
              </a:rPr>
              <a:t> um vídeo divulgado nesta segunda-feira (19) pelo grupo de humor Porta dos Fundos no </a:t>
            </a:r>
            <a:r>
              <a:rPr lang="pt-BR" sz="1200" b="0" i="0" kern="1200" dirty="0" err="1">
                <a:solidFill>
                  <a:schemeClr val="tx1"/>
                </a:solidFill>
                <a:effectLst/>
                <a:latin typeface="+mn-lt"/>
                <a:ea typeface="+mn-ea"/>
                <a:cs typeface="+mn-cs"/>
              </a:rPr>
              <a:t>YouTube</a:t>
            </a:r>
            <a:r>
              <a:rPr lang="pt-BR" sz="1200" b="0" i="0" kern="1200" dirty="0">
                <a:solidFill>
                  <a:schemeClr val="tx1"/>
                </a:solidFill>
                <a:effectLst/>
                <a:latin typeface="+mn-lt"/>
                <a:ea typeface="+mn-ea"/>
                <a:cs typeface="+mn-cs"/>
              </a:rPr>
              <a:t>. O vídeo mostra a reação de profissionais de uma clínica de ginecologia ao encontrar imagem igual à de Jesus Cristo na vagina de uma mulher.</a:t>
            </a:r>
          </a:p>
          <a:p>
            <a:endParaRPr lang="pt-BR" sz="1200" b="0" i="0" kern="1200" dirty="0">
              <a:solidFill>
                <a:schemeClr val="tx1"/>
              </a:solidFill>
              <a:effectLst/>
              <a:latin typeface="+mn-lt"/>
              <a:ea typeface="+mn-ea"/>
              <a:cs typeface="+mn-cs"/>
            </a:endParaRPr>
          </a:p>
          <a:p>
            <a:pPr fontAlgn="ctr"/>
            <a:r>
              <a:rPr lang="pt-BR" sz="1200" b="0" i="0" kern="1200" dirty="0">
                <a:solidFill>
                  <a:schemeClr val="tx1"/>
                </a:solidFill>
                <a:effectLst/>
                <a:latin typeface="+mn-lt"/>
                <a:ea typeface="+mn-ea"/>
                <a:cs typeface="+mn-cs"/>
              </a:rPr>
              <a:t>Bem</a:t>
            </a:r>
            <a:r>
              <a:rPr lang="pt-BR" sz="1200" b="0" i="0" kern="1200" baseline="0" dirty="0">
                <a:solidFill>
                  <a:schemeClr val="tx1"/>
                </a:solidFill>
                <a:effectLst/>
                <a:latin typeface="+mn-lt"/>
                <a:ea typeface="+mn-ea"/>
                <a:cs typeface="+mn-cs"/>
              </a:rPr>
              <a:t> o comentário levou o vídeo a </a:t>
            </a:r>
            <a:r>
              <a:rPr lang="pt-BR" sz="1200" b="0" i="0" kern="1200" dirty="0">
                <a:solidFill>
                  <a:schemeClr val="tx1"/>
                </a:solidFill>
                <a:effectLst/>
                <a:latin typeface="+mn-lt"/>
                <a:ea typeface="+mn-ea"/>
                <a:cs typeface="+mn-cs"/>
              </a:rPr>
              <a:t>7.715.544 (24.05.16 – 23h00). E 143.231 joias... </a:t>
            </a:r>
          </a:p>
          <a:p>
            <a:pPr fontAlgn="ctr"/>
            <a:endParaRPr lang="pt-BR" sz="1200" b="0" i="0" kern="1200" dirty="0">
              <a:solidFill>
                <a:schemeClr val="tx1"/>
              </a:solidFill>
              <a:effectLst/>
              <a:latin typeface="+mn-lt"/>
              <a:ea typeface="+mn-ea"/>
              <a:cs typeface="+mn-cs"/>
            </a:endParaRPr>
          </a:p>
          <a:p>
            <a:pPr fontAlgn="ctr"/>
            <a:r>
              <a:rPr lang="pt-BR" sz="1200" b="0" i="0" kern="1200" dirty="0">
                <a:solidFill>
                  <a:schemeClr val="tx1"/>
                </a:solidFill>
                <a:effectLst/>
                <a:latin typeface="+mn-lt"/>
                <a:ea typeface="+mn-ea"/>
                <a:cs typeface="+mn-cs"/>
              </a:rPr>
              <a:t>Isso aqui não é um desrespeito ao sagrado! Ou nada vê?!</a:t>
            </a:r>
          </a:p>
          <a:p>
            <a:endParaRPr lang="pt-BR" sz="1200" b="0" i="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31</a:t>
            </a:fld>
            <a:endParaRPr lang="pt-BR"/>
          </a:p>
        </p:txBody>
      </p:sp>
    </p:spTree>
    <p:extLst>
      <p:ext uri="{BB962C8B-B14F-4D97-AF65-F5344CB8AC3E}">
        <p14:creationId xmlns:p14="http://schemas.microsoft.com/office/powerpoint/2010/main" val="1788433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OUTRO</a:t>
            </a:r>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32</a:t>
            </a:fld>
            <a:endParaRPr lang="pt-BR"/>
          </a:p>
        </p:txBody>
      </p:sp>
    </p:spTree>
    <p:extLst>
      <p:ext uri="{BB962C8B-B14F-4D97-AF65-F5344CB8AC3E}">
        <p14:creationId xmlns:p14="http://schemas.microsoft.com/office/powerpoint/2010/main" val="2240204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OUTRO</a:t>
            </a:r>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33</a:t>
            </a:fld>
            <a:endParaRPr lang="pt-BR"/>
          </a:p>
        </p:txBody>
      </p:sp>
    </p:spTree>
    <p:extLst>
      <p:ext uri="{BB962C8B-B14F-4D97-AF65-F5344CB8AC3E}">
        <p14:creationId xmlns:p14="http://schemas.microsoft.com/office/powerpoint/2010/main" val="2925449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O </a:t>
            </a:r>
            <a:r>
              <a:rPr lang="pt-BR" sz="1200" b="1" i="0" kern="1200" dirty="0">
                <a:solidFill>
                  <a:schemeClr val="tx1"/>
                </a:solidFill>
                <a:effectLst/>
                <a:latin typeface="+mn-lt"/>
                <a:ea typeface="+mn-ea"/>
                <a:cs typeface="+mn-cs"/>
              </a:rPr>
              <a:t>Vale Sagrado dos </a:t>
            </a:r>
            <a:r>
              <a:rPr lang="pt-BR" sz="1200" b="1" i="0" u="none" strike="noStrike" kern="1200" dirty="0">
                <a:solidFill>
                  <a:schemeClr val="tx1"/>
                </a:solidFill>
                <a:effectLst/>
                <a:latin typeface="+mn-lt"/>
                <a:ea typeface="+mn-ea"/>
                <a:cs typeface="+mn-cs"/>
                <a:hlinkClick r:id="rId3" tooltip="Império Inca"/>
              </a:rPr>
              <a:t>Incas</a:t>
            </a:r>
            <a:r>
              <a:rPr lang="pt-BR" sz="1200" b="0" i="0" kern="1200" dirty="0">
                <a:solidFill>
                  <a:schemeClr val="tx1"/>
                </a:solidFill>
                <a:effectLst/>
                <a:latin typeface="+mn-lt"/>
                <a:ea typeface="+mn-ea"/>
                <a:cs typeface="+mn-cs"/>
              </a:rPr>
              <a:t>, nos </a:t>
            </a:r>
            <a:r>
              <a:rPr lang="pt-BR" sz="1200" b="0" i="0" u="none" strike="noStrike" kern="1200" dirty="0">
                <a:solidFill>
                  <a:schemeClr val="tx1"/>
                </a:solidFill>
                <a:effectLst/>
                <a:latin typeface="+mn-lt"/>
                <a:ea typeface="+mn-ea"/>
                <a:cs typeface="+mn-cs"/>
                <a:hlinkClick r:id="rId4" tooltip="Cordilheira dos Andes"/>
              </a:rPr>
              <a:t>Andes</a:t>
            </a:r>
            <a:r>
              <a:rPr lang="pt-BR" sz="1200" b="0" i="0" kern="1200" dirty="0">
                <a:solidFill>
                  <a:schemeClr val="tx1"/>
                </a:solidFill>
                <a:effectLst/>
                <a:latin typeface="+mn-lt"/>
                <a:ea typeface="+mn-ea"/>
                <a:cs typeface="+mn-cs"/>
              </a:rPr>
              <a:t> </a:t>
            </a:r>
            <a:r>
              <a:rPr lang="pt-BR" sz="1200" b="0" i="0" u="none" strike="noStrike" kern="1200" dirty="0">
                <a:solidFill>
                  <a:schemeClr val="tx1"/>
                </a:solidFill>
                <a:effectLst/>
                <a:latin typeface="+mn-lt"/>
                <a:ea typeface="+mn-ea"/>
                <a:cs typeface="+mn-cs"/>
                <a:hlinkClick r:id="rId5" tooltip="Peru"/>
              </a:rPr>
              <a:t>peruanos</a:t>
            </a:r>
            <a:r>
              <a:rPr lang="pt-BR" sz="1200" b="0" i="0" kern="1200" dirty="0">
                <a:solidFill>
                  <a:schemeClr val="tx1"/>
                </a:solidFill>
                <a:effectLst/>
                <a:latin typeface="+mn-lt"/>
                <a:ea typeface="+mn-ea"/>
                <a:cs typeface="+mn-cs"/>
              </a:rPr>
              <a:t>, está composto por numerosos rios que descem por pequenos vales; possui numerosos monumentos </a:t>
            </a:r>
            <a:r>
              <a:rPr lang="pt-BR" sz="1200" b="0" i="0" u="none" strike="noStrike" kern="1200" dirty="0">
                <a:solidFill>
                  <a:schemeClr val="tx1"/>
                </a:solidFill>
                <a:effectLst/>
                <a:latin typeface="+mn-lt"/>
                <a:ea typeface="+mn-ea"/>
                <a:cs typeface="+mn-cs"/>
                <a:hlinkClick r:id="rId6" tooltip="Arqueologia"/>
              </a:rPr>
              <a:t>arqueológicos</a:t>
            </a:r>
            <a:r>
              <a:rPr lang="pt-BR" sz="1200" b="0" i="0" kern="1200" dirty="0">
                <a:solidFill>
                  <a:schemeClr val="tx1"/>
                </a:solidFill>
                <a:effectLst/>
                <a:latin typeface="+mn-lt"/>
                <a:ea typeface="+mn-ea"/>
                <a:cs typeface="+mn-cs"/>
              </a:rPr>
              <a:t> e povoados indígenas.</a:t>
            </a:r>
          </a:p>
          <a:p>
            <a:endParaRPr lang="pt-BR" sz="1200" b="0" i="0" kern="1200" dirty="0">
              <a:solidFill>
                <a:schemeClr val="tx1"/>
              </a:solidFill>
              <a:effectLst/>
              <a:latin typeface="+mn-lt"/>
              <a:ea typeface="+mn-ea"/>
              <a:cs typeface="+mn-cs"/>
            </a:endParaRPr>
          </a:p>
          <a:p>
            <a:r>
              <a:rPr lang="pt-BR" sz="1200" b="0" i="0" kern="1200" dirty="0">
                <a:solidFill>
                  <a:schemeClr val="tx1"/>
                </a:solidFill>
                <a:effectLst/>
                <a:latin typeface="+mn-lt"/>
                <a:ea typeface="+mn-ea"/>
                <a:cs typeface="+mn-cs"/>
              </a:rPr>
              <a:t>Essa é um dos </a:t>
            </a:r>
            <a:r>
              <a:rPr lang="pt-BR" sz="1200" b="1" i="1" u="sng" kern="1200" dirty="0">
                <a:solidFill>
                  <a:schemeClr val="tx1"/>
                </a:solidFill>
                <a:effectLst/>
                <a:latin typeface="+mn-lt"/>
                <a:ea typeface="+mn-ea"/>
                <a:cs typeface="+mn-cs"/>
              </a:rPr>
              <a:t>lugares</a:t>
            </a:r>
            <a:r>
              <a:rPr lang="pt-BR" sz="1200" b="0" i="0" kern="1200" dirty="0">
                <a:solidFill>
                  <a:schemeClr val="tx1"/>
                </a:solidFill>
                <a:effectLst/>
                <a:latin typeface="+mn-lt"/>
                <a:ea typeface="+mn-ea"/>
                <a:cs typeface="+mn-cs"/>
              </a:rPr>
              <a:t> que aparece </a:t>
            </a:r>
            <a:r>
              <a:rPr lang="pt-BR" sz="1200" b="0" i="0" kern="1200" dirty="0" err="1">
                <a:solidFill>
                  <a:schemeClr val="tx1"/>
                </a:solidFill>
                <a:effectLst/>
                <a:latin typeface="+mn-lt"/>
                <a:ea typeface="+mn-ea"/>
                <a:cs typeface="+mn-cs"/>
              </a:rPr>
              <a:t>qdo</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vc</a:t>
            </a:r>
            <a:r>
              <a:rPr lang="pt-BR" sz="1200" b="0" i="0" kern="1200" dirty="0">
                <a:solidFill>
                  <a:schemeClr val="tx1"/>
                </a:solidFill>
                <a:effectLst/>
                <a:latin typeface="+mn-lt"/>
                <a:ea typeface="+mn-ea"/>
                <a:cs typeface="+mn-cs"/>
              </a:rPr>
              <a:t> digita</a:t>
            </a:r>
            <a:r>
              <a:rPr lang="pt-BR" sz="1200" b="0" i="0" kern="1200" baseline="0" dirty="0">
                <a:solidFill>
                  <a:schemeClr val="tx1"/>
                </a:solidFill>
                <a:effectLst/>
                <a:latin typeface="+mn-lt"/>
                <a:ea typeface="+mn-ea"/>
                <a:cs typeface="+mn-cs"/>
              </a:rPr>
              <a:t> sagrado no </a:t>
            </a:r>
            <a:r>
              <a:rPr lang="pt-BR" sz="1200" b="0" i="0" kern="1200" baseline="0" dirty="0" err="1">
                <a:solidFill>
                  <a:schemeClr val="tx1"/>
                </a:solidFill>
                <a:effectLst/>
                <a:latin typeface="+mn-lt"/>
                <a:ea typeface="+mn-ea"/>
                <a:cs typeface="+mn-cs"/>
              </a:rPr>
              <a:t>google</a:t>
            </a:r>
            <a:r>
              <a:rPr lang="pt-BR" sz="1200" b="0" i="0" kern="1200" baseline="0" dirty="0">
                <a:solidFill>
                  <a:schemeClr val="tx1"/>
                </a:solidFill>
                <a:effectLst/>
                <a:latin typeface="+mn-lt"/>
                <a:ea typeface="+mn-ea"/>
                <a:cs typeface="+mn-cs"/>
              </a:rPr>
              <a:t>...</a:t>
            </a:r>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3</a:t>
            </a:fld>
            <a:endParaRPr lang="pt-BR"/>
          </a:p>
        </p:txBody>
      </p:sp>
    </p:spTree>
    <p:extLst>
      <p:ext uri="{BB962C8B-B14F-4D97-AF65-F5344CB8AC3E}">
        <p14:creationId xmlns:p14="http://schemas.microsoft.com/office/powerpoint/2010/main" val="659143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...sem limites...</a:t>
            </a:r>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34</a:t>
            </a:fld>
            <a:endParaRPr lang="pt-BR"/>
          </a:p>
        </p:txBody>
      </p:sp>
    </p:spTree>
    <p:extLst>
      <p:ext uri="{BB962C8B-B14F-4D97-AF65-F5344CB8AC3E}">
        <p14:creationId xmlns:p14="http://schemas.microsoft.com/office/powerpoint/2010/main" val="5014599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fontAlgn="base"/>
            <a:r>
              <a:rPr lang="pt-BR" sz="1200" b="1" i="0" kern="1200" dirty="0">
                <a:solidFill>
                  <a:schemeClr val="tx1"/>
                </a:solidFill>
                <a:effectLst/>
                <a:latin typeface="+mn-lt"/>
                <a:ea typeface="+mn-ea"/>
                <a:cs typeface="+mn-cs"/>
              </a:rPr>
              <a:t>Mas Deus tem limites...</a:t>
            </a:r>
          </a:p>
          <a:p>
            <a:pPr fontAlgn="base"/>
            <a:endParaRPr lang="pt-BR" sz="1200" b="1" i="0" kern="1200" dirty="0">
              <a:solidFill>
                <a:schemeClr val="tx1"/>
              </a:solidFill>
              <a:effectLst/>
              <a:latin typeface="+mn-lt"/>
              <a:ea typeface="+mn-ea"/>
              <a:cs typeface="+mn-cs"/>
            </a:endParaRPr>
          </a:p>
          <a:p>
            <a:pPr fontAlgn="base"/>
            <a:r>
              <a:rPr lang="pt-BR" sz="1200" b="1" i="0" kern="1200" dirty="0">
                <a:solidFill>
                  <a:schemeClr val="tx1"/>
                </a:solidFill>
                <a:effectLst/>
                <a:latin typeface="+mn-lt"/>
                <a:ea typeface="+mn-ea"/>
                <a:cs typeface="+mn-cs"/>
              </a:rPr>
              <a:t>2 </a:t>
            </a:r>
            <a:r>
              <a:rPr lang="pt-BR" sz="1200" b="1" i="0" kern="1200" dirty="0" err="1">
                <a:solidFill>
                  <a:schemeClr val="tx1"/>
                </a:solidFill>
                <a:effectLst/>
                <a:latin typeface="+mn-lt"/>
                <a:ea typeface="+mn-ea"/>
                <a:cs typeface="+mn-cs"/>
              </a:rPr>
              <a:t>Sm</a:t>
            </a:r>
            <a:r>
              <a:rPr lang="pt-BR" sz="1200" b="1" i="0" kern="1200" dirty="0">
                <a:solidFill>
                  <a:schemeClr val="tx1"/>
                </a:solidFill>
                <a:effectLst/>
                <a:latin typeface="+mn-lt"/>
                <a:ea typeface="+mn-ea"/>
                <a:cs typeface="+mn-cs"/>
              </a:rPr>
              <a:t> 6.9 </a:t>
            </a:r>
            <a:r>
              <a:rPr lang="pt-BR" sz="1200" b="1" i="1" kern="1200" dirty="0">
                <a:solidFill>
                  <a:schemeClr val="tx1"/>
                </a:solidFill>
                <a:effectLst/>
                <a:latin typeface="+mn-lt"/>
                <a:ea typeface="+mn-ea"/>
                <a:cs typeface="+mn-cs"/>
              </a:rPr>
              <a:t>“E temeu Davi ao Senhor naquele dia; e disse: Como virá a mim a arca do Senhor?”</a:t>
            </a:r>
            <a:endParaRPr lang="pt-BR" sz="1200" b="0" i="0" kern="1200" dirty="0">
              <a:solidFill>
                <a:schemeClr val="tx1"/>
              </a:solidFill>
              <a:effectLst/>
              <a:latin typeface="+mn-lt"/>
              <a:ea typeface="+mn-ea"/>
              <a:cs typeface="+mn-cs"/>
            </a:endParaRPr>
          </a:p>
          <a:p>
            <a:pPr fontAlgn="base"/>
            <a:r>
              <a:rPr lang="pt-BR" sz="1200" b="0" i="0" kern="1200" dirty="0">
                <a:solidFill>
                  <a:schemeClr val="tx1"/>
                </a:solidFill>
                <a:effectLst/>
                <a:latin typeface="+mn-lt"/>
                <a:ea typeface="+mn-ea"/>
                <a:cs typeface="+mn-cs"/>
              </a:rPr>
              <a:t>elogiosos que pudermos atribuir ao rei Davi, é justo e merecido..., Davi também aprendeu muitas coisas pelo caminho mais difícil, pelo sofrimento e pelas experiências amargas e dolorosas. </a:t>
            </a:r>
          </a:p>
          <a:p>
            <a:pPr fontAlgn="base"/>
            <a:r>
              <a:rPr lang="pt-BR" sz="1200" b="0" i="0" kern="1200" dirty="0">
                <a:solidFill>
                  <a:schemeClr val="tx1"/>
                </a:solidFill>
                <a:effectLst/>
                <a:latin typeface="+mn-lt"/>
                <a:ea typeface="+mn-ea"/>
                <a:cs typeface="+mn-cs"/>
              </a:rPr>
              <a:t>Muitas dessas lições, que aprendemos na vida por esses caminhos, poderiam, claro, não serem tão dolorosas, se a </a:t>
            </a:r>
            <a:r>
              <a:rPr lang="pt-BR" sz="1200" b="0" i="0" kern="1200" dirty="0" err="1">
                <a:solidFill>
                  <a:schemeClr val="tx1"/>
                </a:solidFill>
                <a:effectLst/>
                <a:latin typeface="+mn-lt"/>
                <a:ea typeface="+mn-ea"/>
                <a:cs typeface="+mn-cs"/>
              </a:rPr>
              <a:t>obediencia</a:t>
            </a:r>
            <a:r>
              <a:rPr lang="pt-BR" sz="1200" b="0" i="0" kern="1200" dirty="0">
                <a:solidFill>
                  <a:schemeClr val="tx1"/>
                </a:solidFill>
                <a:effectLst/>
                <a:latin typeface="+mn-lt"/>
                <a:ea typeface="+mn-ea"/>
                <a:cs typeface="+mn-cs"/>
              </a:rPr>
              <a:t> e observação das instruções fossem levadas mais a sério e praticadas em tempo oportuno. </a:t>
            </a:r>
          </a:p>
          <a:p>
            <a:pPr fontAlgn="base"/>
            <a:endParaRPr lang="pt-BR" sz="1200" b="0" i="0" kern="1200" dirty="0">
              <a:solidFill>
                <a:schemeClr val="tx1"/>
              </a:solidFill>
              <a:effectLst/>
              <a:latin typeface="+mn-lt"/>
              <a:ea typeface="+mn-ea"/>
              <a:cs typeface="+mn-cs"/>
            </a:endParaRPr>
          </a:p>
          <a:p>
            <a:pPr fontAlgn="base"/>
            <a:r>
              <a:rPr lang="pt-BR" sz="1200" b="0" i="0" kern="1200" dirty="0">
                <a:solidFill>
                  <a:schemeClr val="tx1"/>
                </a:solidFill>
                <a:effectLst/>
                <a:latin typeface="+mn-lt"/>
                <a:ea typeface="+mn-ea"/>
                <a:cs typeface="+mn-cs"/>
              </a:rPr>
              <a:t>Um dos erros de Davi, nessa experiência de transportar a arca, foi não considerar as instruções...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transporte da Arca da Aliança, um objeto sagrado. A prescrição era que ela só poderia ser transportada por sacerdotes verdadeiros, carregada aos ombros, por quatro homens de cada vez, por meio de varais que foram confeccionados para este fim específico. Mas Davi, fez a sua própria interpretação e criou seu próprio modo de fazer o que Deus disse de modo diferente. Ele estava inovando, tornando o transporte mais “seguro, menos cansativo!” Ele achou que por ser o rei, por ser querido e amado por Deus, isso lhe credenciava a fazer regras novas, introduzir melhorias, “afinal, é para glória de Deus;” Ele estava doando um carro novinho em folha para a obra de Deus; isso não teria nenhuma importância, afinal, “a ordem dos tratores não altera o viaduto!” ou melhor, </a:t>
            </a:r>
          </a:p>
          <a:p>
            <a:pPr fontAlgn="base"/>
            <a:endParaRPr lang="pt-BR" sz="1200" b="0" i="0" kern="1200" dirty="0">
              <a:solidFill>
                <a:schemeClr val="tx1"/>
              </a:solidFill>
              <a:effectLst/>
              <a:latin typeface="+mn-lt"/>
              <a:ea typeface="+mn-ea"/>
              <a:cs typeface="+mn-cs"/>
            </a:endParaRPr>
          </a:p>
          <a:p>
            <a:pPr fontAlgn="base"/>
            <a:r>
              <a:rPr lang="pt-BR" sz="1200" b="0" i="0" kern="1200" dirty="0">
                <a:solidFill>
                  <a:schemeClr val="tx1"/>
                </a:solidFill>
                <a:effectLst/>
                <a:latin typeface="+mn-lt"/>
                <a:ea typeface="+mn-ea"/>
                <a:cs typeface="+mn-cs"/>
              </a:rPr>
              <a:t>a ordem dos fatores não altera o produto. Verdade? Não! Não é assim! Deus é infinitamente sábio e quando ele dá instruções, elas fazem sentido e devem ser seguidas à risca. A santidade, a justiça, a sabedoria de Deus, juntamente com sua soberania, não aceita emendas e ressalvas nas suas leis e instruções. Não se pode confundir a pessoa de Deus, conosco mesmo e nem com nossas frágeis estruturas que podem ser mudadas e alteradas a todo tempo. </a:t>
            </a:r>
          </a:p>
          <a:p>
            <a:pPr fontAlgn="base"/>
            <a:endParaRPr lang="pt-BR" sz="1200" b="0" i="0" kern="1200" dirty="0">
              <a:solidFill>
                <a:schemeClr val="tx1"/>
              </a:solidFill>
              <a:effectLst/>
              <a:latin typeface="+mn-lt"/>
              <a:ea typeface="+mn-ea"/>
              <a:cs typeface="+mn-cs"/>
            </a:endParaRPr>
          </a:p>
          <a:p>
            <a:pPr fontAlgn="base"/>
            <a:r>
              <a:rPr lang="pt-BR" sz="1200" b="0" i="0" kern="1200" dirty="0">
                <a:solidFill>
                  <a:schemeClr val="tx1"/>
                </a:solidFill>
                <a:effectLst/>
                <a:latin typeface="+mn-lt"/>
                <a:ea typeface="+mn-ea"/>
                <a:cs typeface="+mn-cs"/>
              </a:rPr>
              <a:t>O fato de Deus ser nosso Pai, permitir intimidade e comunhão, acesso imediato à sua presença, liberdade para apresentar nossas demandas e necessidades, </a:t>
            </a:r>
            <a:r>
              <a:rPr lang="pt-BR" sz="1200" b="1" i="0" kern="1200" dirty="0">
                <a:solidFill>
                  <a:schemeClr val="tx1"/>
                </a:solidFill>
                <a:effectLst/>
                <a:latin typeface="+mn-lt"/>
                <a:ea typeface="+mn-ea"/>
                <a:cs typeface="+mn-cs"/>
              </a:rPr>
              <a:t>não significa que ele permite irreverencia e independência</a:t>
            </a:r>
            <a:r>
              <a:rPr lang="pt-BR" sz="1200" b="0" i="0" kern="1200" dirty="0">
                <a:solidFill>
                  <a:schemeClr val="tx1"/>
                </a:solidFill>
                <a:effectLst/>
                <a:latin typeface="+mn-lt"/>
                <a:ea typeface="+mn-ea"/>
                <a:cs typeface="+mn-cs"/>
              </a:rPr>
              <a:t> para fazer suas coisas do jeito que a pessoa bem entender. </a:t>
            </a:r>
            <a:r>
              <a:rPr lang="pt-BR" sz="1200" b="1" i="0" kern="1200" dirty="0">
                <a:solidFill>
                  <a:schemeClr val="tx1"/>
                </a:solidFill>
                <a:effectLst/>
                <a:latin typeface="+mn-lt"/>
                <a:ea typeface="+mn-ea"/>
                <a:cs typeface="+mn-cs"/>
              </a:rPr>
              <a:t>Ele ainda é Deus, o Todo Poderoso! Ele ainda é o </a:t>
            </a:r>
            <a:r>
              <a:rPr lang="pt-BR" sz="1200" b="0" i="0" kern="1200" dirty="0">
                <a:solidFill>
                  <a:schemeClr val="tx1"/>
                </a:solidFill>
                <a:effectLst/>
                <a:latin typeface="+mn-lt"/>
                <a:ea typeface="+mn-ea"/>
                <a:cs typeface="+mn-cs"/>
              </a:rPr>
              <a:t>Soberano, sobre tudo e sobre todos. Porque Ele é bom, misericordioso, não significa que seja fraco, sem vontade e sem determinação. A Arca quase caiu no balanço do carro e no tropeçar dos bois que puxavam o carro</a:t>
            </a:r>
            <a:r>
              <a:rPr lang="pt-BR" sz="1200" b="1" i="0" kern="1200" dirty="0">
                <a:solidFill>
                  <a:schemeClr val="tx1"/>
                </a:solidFill>
                <a:effectLst/>
                <a:latin typeface="+mn-lt"/>
                <a:ea typeface="+mn-ea"/>
                <a:cs typeface="+mn-cs"/>
              </a:rPr>
              <a:t>, e o sacerdote </a:t>
            </a:r>
            <a:r>
              <a:rPr lang="pt-BR" sz="1200" b="1" i="0" kern="1200" dirty="0" err="1">
                <a:solidFill>
                  <a:schemeClr val="tx1"/>
                </a:solidFill>
                <a:effectLst/>
                <a:latin typeface="+mn-lt"/>
                <a:ea typeface="+mn-ea"/>
                <a:cs typeface="+mn-cs"/>
              </a:rPr>
              <a:t>Uzá</a:t>
            </a:r>
            <a:r>
              <a:rPr lang="pt-BR" sz="1200" b="1" i="0" kern="1200" dirty="0">
                <a:solidFill>
                  <a:schemeClr val="tx1"/>
                </a:solidFill>
                <a:effectLst/>
                <a:latin typeface="+mn-lt"/>
                <a:ea typeface="+mn-ea"/>
                <a:cs typeface="+mn-cs"/>
              </a:rPr>
              <a:t>, agindo instintivamente tentou segurá-la e evitar um acidente, mas pagou caro, com a própria vida! </a:t>
            </a:r>
            <a:r>
              <a:rPr lang="pt-BR" sz="1200" b="0" i="0" kern="1200" dirty="0">
                <a:solidFill>
                  <a:schemeClr val="tx1"/>
                </a:solidFill>
                <a:effectLst/>
                <a:latin typeface="+mn-lt"/>
                <a:ea typeface="+mn-ea"/>
                <a:cs typeface="+mn-cs"/>
              </a:rPr>
              <a:t>Uma festa, termina em tragédia! Davi, aprendeu ali, a temer a Deus! Ele viu que Deus precisa ser levado a sério e com santa reverencia. O sagrado é sagrado e deve ser tratado como tal. Você sabe o que é algo sagrado? Então, trate-o como tal.</a:t>
            </a:r>
          </a:p>
          <a:p>
            <a:endParaRPr lang="pt-BR" dirty="0"/>
          </a:p>
          <a:p>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36</a:t>
            </a:fld>
            <a:endParaRPr lang="pt-BR"/>
          </a:p>
        </p:txBody>
      </p:sp>
    </p:spTree>
    <p:extLst>
      <p:ext uri="{BB962C8B-B14F-4D97-AF65-F5344CB8AC3E}">
        <p14:creationId xmlns:p14="http://schemas.microsoft.com/office/powerpoint/2010/main" val="2151721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“Deus não se deixa escarnecer. Porque tudo o que o homem semear, isso também ceifará” (</a:t>
            </a:r>
            <a:r>
              <a:rPr lang="pt-BR" sz="1200" b="0" i="0" kern="1200" dirty="0" err="1">
                <a:solidFill>
                  <a:schemeClr val="tx1"/>
                </a:solidFill>
                <a:effectLst/>
                <a:latin typeface="+mn-lt"/>
                <a:ea typeface="+mn-ea"/>
                <a:cs typeface="+mn-cs"/>
              </a:rPr>
              <a:t>Gl</a:t>
            </a:r>
            <a:r>
              <a:rPr lang="pt-BR" sz="1200" b="0" i="0" kern="1200" dirty="0">
                <a:solidFill>
                  <a:schemeClr val="tx1"/>
                </a:solidFill>
                <a:effectLst/>
                <a:latin typeface="+mn-lt"/>
                <a:ea typeface="+mn-ea"/>
                <a:cs typeface="+mn-cs"/>
              </a:rPr>
              <a:t> 6.7.)</a:t>
            </a:r>
          </a:p>
          <a:p>
            <a:endParaRPr lang="pt-BR" dirty="0"/>
          </a:p>
          <a:p>
            <a:r>
              <a:rPr lang="pt-BR" sz="1200" b="0" i="0" kern="1200" dirty="0">
                <a:solidFill>
                  <a:schemeClr val="tx1"/>
                </a:solidFill>
                <a:effectLst/>
                <a:latin typeface="+mn-lt"/>
                <a:ea typeface="+mn-ea"/>
                <a:cs typeface="+mn-cs"/>
              </a:rPr>
              <a:t>Quando Ele advertiu o Seu povo ordenando “não tomarás o nome do SENHOR, teu Deus, em vão, porque o SENHOR não terá por inocente o que tomar o seu nome em vão” (</a:t>
            </a:r>
            <a:r>
              <a:rPr lang="pt-BR" sz="1200" b="0" i="0" kern="1200" dirty="0" err="1">
                <a:solidFill>
                  <a:schemeClr val="tx1"/>
                </a:solidFill>
                <a:effectLst/>
                <a:latin typeface="+mn-lt"/>
                <a:ea typeface="+mn-ea"/>
                <a:cs typeface="+mn-cs"/>
              </a:rPr>
              <a:t>Êx</a:t>
            </a:r>
            <a:r>
              <a:rPr lang="pt-BR" sz="1200" b="0" i="0" kern="1200" dirty="0">
                <a:solidFill>
                  <a:schemeClr val="tx1"/>
                </a:solidFill>
                <a:effectLst/>
                <a:latin typeface="+mn-lt"/>
                <a:ea typeface="+mn-ea"/>
                <a:cs typeface="+mn-cs"/>
              </a:rPr>
              <a:t> 20:) recebemos a ordem de não blasfemar, ou não brincar com o que procede de Deus.</a:t>
            </a:r>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37</a:t>
            </a:fld>
            <a:endParaRPr lang="pt-BR"/>
          </a:p>
        </p:txBody>
      </p:sp>
    </p:spTree>
    <p:extLst>
      <p:ext uri="{BB962C8B-B14F-4D97-AF65-F5344CB8AC3E}">
        <p14:creationId xmlns:p14="http://schemas.microsoft.com/office/powerpoint/2010/main" val="3963035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Esses são alguns dos </a:t>
            </a:r>
            <a:r>
              <a:rPr lang="pt-BR" b="1" u="sng" dirty="0"/>
              <a:t>símbolos</a:t>
            </a:r>
            <a:r>
              <a:rPr lang="pt-BR" dirty="0"/>
              <a:t> que aparecem...</a:t>
            </a:r>
          </a:p>
          <a:p>
            <a:endParaRPr lang="pt-BR" dirty="0"/>
          </a:p>
          <a:p>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4</a:t>
            </a:fld>
            <a:endParaRPr lang="pt-BR"/>
          </a:p>
        </p:txBody>
      </p:sp>
    </p:spTree>
    <p:extLst>
      <p:ext uri="{BB962C8B-B14F-4D97-AF65-F5344CB8AC3E}">
        <p14:creationId xmlns:p14="http://schemas.microsoft.com/office/powerpoint/2010/main" val="1523665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...As Pessoas que aparecem...</a:t>
            </a:r>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5</a:t>
            </a:fld>
            <a:endParaRPr lang="pt-BR"/>
          </a:p>
        </p:txBody>
      </p:sp>
    </p:spTree>
    <p:extLst>
      <p:ext uri="{BB962C8B-B14F-4D97-AF65-F5344CB8AC3E}">
        <p14:creationId xmlns:p14="http://schemas.microsoft.com/office/powerpoint/2010/main" val="1109782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Vamos conhecer as principais...</a:t>
            </a:r>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6</a:t>
            </a:fld>
            <a:endParaRPr lang="pt-BR"/>
          </a:p>
        </p:txBody>
      </p:sp>
    </p:spTree>
    <p:extLst>
      <p:ext uri="{BB962C8B-B14F-4D97-AF65-F5344CB8AC3E}">
        <p14:creationId xmlns:p14="http://schemas.microsoft.com/office/powerpoint/2010/main" val="1662852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i="0" kern="1200" dirty="0">
                <a:solidFill>
                  <a:schemeClr val="tx1"/>
                </a:solidFill>
                <a:effectLst/>
                <a:latin typeface="+mn-lt"/>
                <a:ea typeface="+mn-ea"/>
                <a:cs typeface="+mn-cs"/>
              </a:rPr>
              <a:t>Aqui eu separei</a:t>
            </a:r>
            <a:r>
              <a:rPr lang="pt-BR" sz="1200" b="1" i="0" kern="1200" baseline="0" dirty="0">
                <a:solidFill>
                  <a:schemeClr val="tx1"/>
                </a:solidFill>
                <a:effectLst/>
                <a:latin typeface="+mn-lt"/>
                <a:ea typeface="+mn-ea"/>
                <a:cs typeface="+mn-cs"/>
              </a:rPr>
              <a:t> o catolicismo e o cristianismo!</a:t>
            </a:r>
            <a:endParaRPr lang="pt-BR"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b="1" i="0" kern="1200" dirty="0">
                <a:solidFill>
                  <a:schemeClr val="tx1"/>
                </a:solidFill>
                <a:effectLst/>
                <a:latin typeface="+mn-lt"/>
                <a:ea typeface="+mn-ea"/>
                <a:cs typeface="+mn-cs"/>
              </a:rPr>
              <a:t>Wicca e </a:t>
            </a:r>
            <a:r>
              <a:rPr lang="pt-BR" sz="1200" b="1" i="0" kern="1200" dirty="0" err="1">
                <a:solidFill>
                  <a:schemeClr val="tx1"/>
                </a:solidFill>
                <a:effectLst/>
                <a:latin typeface="+mn-lt"/>
                <a:ea typeface="+mn-ea"/>
                <a:cs typeface="+mn-cs"/>
              </a:rPr>
              <a:t>Neopaganismo</a:t>
            </a:r>
            <a:r>
              <a:rPr lang="pt-BR" sz="1200" b="1" i="0" kern="1200" dirty="0">
                <a:solidFill>
                  <a:schemeClr val="tx1"/>
                </a:solidFill>
                <a:effectLst/>
                <a:latin typeface="+mn-lt"/>
                <a:ea typeface="+mn-ea"/>
                <a:cs typeface="+mn-cs"/>
              </a:rPr>
              <a:t> De 12 a 19 Milhões de Adeptos</a:t>
            </a: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b="1" i="0" kern="1200" dirty="0">
                <a:solidFill>
                  <a:schemeClr val="tx1"/>
                </a:solidFill>
                <a:effectLst/>
                <a:latin typeface="+mn-lt"/>
                <a:ea typeface="+mn-ea"/>
                <a:cs typeface="+mn-cs"/>
              </a:rPr>
              <a:t>Espiritismo – Cerca de 13 Milhões de Adeptos</a:t>
            </a: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b="1" i="0" kern="1200" dirty="0">
                <a:solidFill>
                  <a:schemeClr val="tx1"/>
                </a:solidFill>
                <a:effectLst/>
                <a:latin typeface="+mn-lt"/>
                <a:ea typeface="+mn-ea"/>
                <a:cs typeface="+mn-cs"/>
              </a:rPr>
              <a:t>Judaísmo – De 14 a 18 Milhões de Adeptos</a:t>
            </a: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b="1" i="0" kern="1200" dirty="0" err="1">
                <a:solidFill>
                  <a:schemeClr val="tx1"/>
                </a:solidFill>
                <a:effectLst/>
                <a:latin typeface="+mn-lt"/>
                <a:ea typeface="+mn-ea"/>
                <a:cs typeface="+mn-cs"/>
              </a:rPr>
              <a:t>Sikhismo</a:t>
            </a:r>
            <a:r>
              <a:rPr lang="pt-BR" sz="1200" b="1" i="0" kern="1200" dirty="0">
                <a:solidFill>
                  <a:schemeClr val="tx1"/>
                </a:solidFill>
                <a:effectLst/>
                <a:latin typeface="+mn-lt"/>
                <a:ea typeface="+mn-ea"/>
                <a:cs typeface="+mn-cs"/>
              </a:rPr>
              <a:t> – Xintoísmo</a:t>
            </a:r>
            <a:r>
              <a:rPr lang="pt-BR" sz="1200" b="1" i="0" kern="1200" baseline="0" dirty="0">
                <a:solidFill>
                  <a:schemeClr val="tx1"/>
                </a:solidFill>
                <a:effectLst/>
                <a:latin typeface="+mn-lt"/>
                <a:ea typeface="+mn-ea"/>
                <a:cs typeface="+mn-cs"/>
              </a:rPr>
              <a:t> – </a:t>
            </a:r>
            <a:r>
              <a:rPr lang="pt-BR" sz="1200" b="1" i="0" kern="1200" dirty="0">
                <a:solidFill>
                  <a:schemeClr val="tx1"/>
                </a:solidFill>
                <a:effectLst/>
                <a:latin typeface="+mn-lt"/>
                <a:ea typeface="+mn-ea"/>
                <a:cs typeface="+mn-cs"/>
              </a:rPr>
              <a:t>Budismo - Religião Tradicional Chinesa - </a:t>
            </a:r>
            <a:r>
              <a:rPr lang="pt-BR" sz="1200" b="0" i="0" kern="1200" dirty="0">
                <a:solidFill>
                  <a:schemeClr val="tx1"/>
                </a:solidFill>
                <a:effectLst/>
                <a:latin typeface="+mn-lt"/>
                <a:ea typeface="+mn-ea"/>
                <a:cs typeface="+mn-cs"/>
              </a:rPr>
              <a:t>Hinduísmo – Cerca de 900 Milhões de Adeptos </a:t>
            </a: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Catolicismo – 1.100 Bi</a:t>
            </a: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b="1" i="0" kern="1200" dirty="0">
                <a:solidFill>
                  <a:schemeClr val="tx1"/>
                </a:solidFill>
                <a:effectLst/>
                <a:latin typeface="+mn-lt"/>
                <a:ea typeface="+mn-ea"/>
                <a:cs typeface="+mn-cs"/>
              </a:rPr>
              <a:t>Islamismo – Cerca de 1,6 Bi</a:t>
            </a: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b="1" i="0" kern="1200" dirty="0">
                <a:solidFill>
                  <a:schemeClr val="tx1"/>
                </a:solidFill>
                <a:effectLst/>
                <a:latin typeface="+mn-lt"/>
                <a:ea typeface="+mn-ea"/>
                <a:cs typeface="+mn-cs"/>
              </a:rPr>
              <a:t>Cristianismo – Cerca de 2,2 Bi</a:t>
            </a: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br>
              <a:rPr lang="pt-BR" sz="1200" b="0" i="0" kern="1200" dirty="0">
                <a:solidFill>
                  <a:schemeClr val="tx1"/>
                </a:solidFill>
                <a:effectLst/>
                <a:latin typeface="+mn-lt"/>
                <a:ea typeface="+mn-ea"/>
                <a:cs typeface="+mn-cs"/>
              </a:rPr>
            </a:br>
            <a:br>
              <a:rPr lang="pt-BR" sz="1200" b="0" i="0" kern="1200" dirty="0">
                <a:solidFill>
                  <a:schemeClr val="tx1"/>
                </a:solidFill>
                <a:effectLst/>
                <a:latin typeface="+mn-lt"/>
                <a:ea typeface="+mn-ea"/>
                <a:cs typeface="+mn-cs"/>
              </a:rPr>
            </a:br>
            <a:endParaRPr lang="pt-BR"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Fonte: </a:t>
            </a:r>
            <a:r>
              <a:rPr lang="pt-BR" sz="1200" b="0" i="0" u="none" strike="noStrike" kern="1200" dirty="0">
                <a:solidFill>
                  <a:schemeClr val="tx1"/>
                </a:solidFill>
                <a:effectLst/>
                <a:latin typeface="+mn-lt"/>
                <a:ea typeface="+mn-ea"/>
                <a:cs typeface="+mn-cs"/>
              </a:rPr>
              <a:t>http://top10mais.org/top-10-maiores-religioes-do-mundo/#ixzz49bR8ST93</a:t>
            </a:r>
            <a:endParaRPr lang="pt-BR"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1" i="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7</a:t>
            </a:fld>
            <a:endParaRPr lang="pt-BR"/>
          </a:p>
        </p:txBody>
      </p:sp>
    </p:spTree>
    <p:extLst>
      <p:ext uri="{BB962C8B-B14F-4D97-AF65-F5344CB8AC3E}">
        <p14:creationId xmlns:p14="http://schemas.microsoft.com/office/powerpoint/2010/main" val="153338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Vamos começar pela ultima.</a:t>
            </a:r>
          </a:p>
          <a:p>
            <a:endParaRPr lang="pt-BR" dirty="0"/>
          </a:p>
          <a:p>
            <a:r>
              <a:rPr lang="pt-BR" dirty="0"/>
              <a:t>Símbolos</a:t>
            </a:r>
            <a:r>
              <a:rPr lang="pt-BR" baseline="0" dirty="0"/>
              <a:t> de qual Religião? INTERAÇÃO!</a:t>
            </a:r>
            <a:endParaRPr lang="pt-BR" dirty="0"/>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8</a:t>
            </a:fld>
            <a:endParaRPr lang="pt-BR"/>
          </a:p>
        </p:txBody>
      </p:sp>
    </p:spTree>
    <p:extLst>
      <p:ext uri="{BB962C8B-B14F-4D97-AF65-F5344CB8AC3E}">
        <p14:creationId xmlns:p14="http://schemas.microsoft.com/office/powerpoint/2010/main" val="808111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1.100.000.000 de membros...</a:t>
            </a:r>
          </a:p>
          <a:p>
            <a:r>
              <a:rPr lang="pt-BR" dirty="0"/>
              <a:t>Santuário</a:t>
            </a:r>
            <a:r>
              <a:rPr lang="pt-BR" baseline="0" dirty="0"/>
              <a:t> </a:t>
            </a:r>
            <a:r>
              <a:rPr lang="pt-BR" dirty="0"/>
              <a:t>de</a:t>
            </a:r>
            <a:r>
              <a:rPr lang="pt-BR" baseline="0" dirty="0"/>
              <a:t> </a:t>
            </a:r>
            <a:r>
              <a:rPr lang="pt-BR" dirty="0"/>
              <a:t>Fatima</a:t>
            </a:r>
            <a:r>
              <a:rPr lang="pt-BR" baseline="0" dirty="0"/>
              <a:t> P</a:t>
            </a:r>
            <a:r>
              <a:rPr lang="pt-BR" dirty="0"/>
              <a:t>ortugal</a:t>
            </a:r>
          </a:p>
        </p:txBody>
      </p:sp>
      <p:sp>
        <p:nvSpPr>
          <p:cNvPr id="4" name="Espaço Reservado para Número de Slide 3"/>
          <p:cNvSpPr>
            <a:spLocks noGrp="1"/>
          </p:cNvSpPr>
          <p:nvPr>
            <p:ph type="sldNum" sz="quarter" idx="10"/>
          </p:nvPr>
        </p:nvSpPr>
        <p:spPr/>
        <p:txBody>
          <a:bodyPr/>
          <a:lstStyle/>
          <a:p>
            <a:fld id="{AD2329B7-4606-4980-A530-8CA9A68D922E}" type="slidenum">
              <a:rPr lang="pt-BR" smtClean="0"/>
              <a:t>9</a:t>
            </a:fld>
            <a:endParaRPr lang="pt-BR"/>
          </a:p>
        </p:txBody>
      </p:sp>
    </p:spTree>
    <p:extLst>
      <p:ext uri="{BB962C8B-B14F-4D97-AF65-F5344CB8AC3E}">
        <p14:creationId xmlns:p14="http://schemas.microsoft.com/office/powerpoint/2010/main" val="166707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96513707-0C3C-4EAA-8E89-211DF0414DF5}" type="datetimeFigureOut">
              <a:rPr lang="pt-BR" smtClean="0"/>
              <a:t>12/01/2017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5124A44-700D-45C5-A208-016B95552E3B}" type="slidenum">
              <a:rPr lang="pt-BR" smtClean="0"/>
              <a:t>‹nº›</a:t>
            </a:fld>
            <a:endParaRPr lang="pt-BR"/>
          </a:p>
        </p:txBody>
      </p:sp>
    </p:spTree>
    <p:extLst>
      <p:ext uri="{BB962C8B-B14F-4D97-AF65-F5344CB8AC3E}">
        <p14:creationId xmlns:p14="http://schemas.microsoft.com/office/powerpoint/2010/main" val="187187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6513707-0C3C-4EAA-8E89-211DF0414DF5}" type="datetimeFigureOut">
              <a:rPr lang="pt-BR" smtClean="0"/>
              <a:t>12/01/2017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5124A44-700D-45C5-A208-016B95552E3B}" type="slidenum">
              <a:rPr lang="pt-BR" smtClean="0"/>
              <a:t>‹nº›</a:t>
            </a:fld>
            <a:endParaRPr lang="pt-BR"/>
          </a:p>
        </p:txBody>
      </p:sp>
    </p:spTree>
    <p:extLst>
      <p:ext uri="{BB962C8B-B14F-4D97-AF65-F5344CB8AC3E}">
        <p14:creationId xmlns:p14="http://schemas.microsoft.com/office/powerpoint/2010/main" val="3674629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6513707-0C3C-4EAA-8E89-211DF0414DF5}" type="datetimeFigureOut">
              <a:rPr lang="pt-BR" smtClean="0"/>
              <a:t>12/01/2017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5124A44-700D-45C5-A208-016B95552E3B}" type="slidenum">
              <a:rPr lang="pt-BR" smtClean="0"/>
              <a:t>‹nº›</a:t>
            </a:fld>
            <a:endParaRPr lang="pt-BR"/>
          </a:p>
        </p:txBody>
      </p:sp>
    </p:spTree>
    <p:extLst>
      <p:ext uri="{BB962C8B-B14F-4D97-AF65-F5344CB8AC3E}">
        <p14:creationId xmlns:p14="http://schemas.microsoft.com/office/powerpoint/2010/main" val="1468870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6513707-0C3C-4EAA-8E89-211DF0414DF5}" type="datetimeFigureOut">
              <a:rPr lang="pt-BR" smtClean="0"/>
              <a:t>12/01/2017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5124A44-700D-45C5-A208-016B95552E3B}" type="slidenum">
              <a:rPr lang="pt-BR" smtClean="0"/>
              <a:t>‹nº›</a:t>
            </a:fld>
            <a:endParaRPr lang="pt-BR"/>
          </a:p>
        </p:txBody>
      </p:sp>
    </p:spTree>
    <p:extLst>
      <p:ext uri="{BB962C8B-B14F-4D97-AF65-F5344CB8AC3E}">
        <p14:creationId xmlns:p14="http://schemas.microsoft.com/office/powerpoint/2010/main" val="1008125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96513707-0C3C-4EAA-8E89-211DF0414DF5}" type="datetimeFigureOut">
              <a:rPr lang="pt-BR" smtClean="0"/>
              <a:t>12/01/2017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5124A44-700D-45C5-A208-016B95552E3B}" type="slidenum">
              <a:rPr lang="pt-BR" smtClean="0"/>
              <a:t>‹nº›</a:t>
            </a:fld>
            <a:endParaRPr lang="pt-BR"/>
          </a:p>
        </p:txBody>
      </p:sp>
    </p:spTree>
    <p:extLst>
      <p:ext uri="{BB962C8B-B14F-4D97-AF65-F5344CB8AC3E}">
        <p14:creationId xmlns:p14="http://schemas.microsoft.com/office/powerpoint/2010/main" val="501341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96513707-0C3C-4EAA-8E89-211DF0414DF5}" type="datetimeFigureOut">
              <a:rPr lang="pt-BR" smtClean="0"/>
              <a:t>12/01/2017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5124A44-700D-45C5-A208-016B95552E3B}" type="slidenum">
              <a:rPr lang="pt-BR" smtClean="0"/>
              <a:t>‹nº›</a:t>
            </a:fld>
            <a:endParaRPr lang="pt-BR"/>
          </a:p>
        </p:txBody>
      </p:sp>
    </p:spTree>
    <p:extLst>
      <p:ext uri="{BB962C8B-B14F-4D97-AF65-F5344CB8AC3E}">
        <p14:creationId xmlns:p14="http://schemas.microsoft.com/office/powerpoint/2010/main" val="1509795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96513707-0C3C-4EAA-8E89-211DF0414DF5}" type="datetimeFigureOut">
              <a:rPr lang="pt-BR" smtClean="0"/>
              <a:t>12/01/2017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05124A44-700D-45C5-A208-016B95552E3B}" type="slidenum">
              <a:rPr lang="pt-BR" smtClean="0"/>
              <a:t>‹nº›</a:t>
            </a:fld>
            <a:endParaRPr lang="pt-BR"/>
          </a:p>
        </p:txBody>
      </p:sp>
    </p:spTree>
    <p:extLst>
      <p:ext uri="{BB962C8B-B14F-4D97-AF65-F5344CB8AC3E}">
        <p14:creationId xmlns:p14="http://schemas.microsoft.com/office/powerpoint/2010/main" val="4085776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96513707-0C3C-4EAA-8E89-211DF0414DF5}" type="datetimeFigureOut">
              <a:rPr lang="pt-BR" smtClean="0"/>
              <a:t>12/01/2017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05124A44-700D-45C5-A208-016B95552E3B}" type="slidenum">
              <a:rPr lang="pt-BR" smtClean="0"/>
              <a:t>‹nº›</a:t>
            </a:fld>
            <a:endParaRPr lang="pt-BR"/>
          </a:p>
        </p:txBody>
      </p:sp>
    </p:spTree>
    <p:extLst>
      <p:ext uri="{BB962C8B-B14F-4D97-AF65-F5344CB8AC3E}">
        <p14:creationId xmlns:p14="http://schemas.microsoft.com/office/powerpoint/2010/main" val="3357014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6513707-0C3C-4EAA-8E89-211DF0414DF5}" type="datetimeFigureOut">
              <a:rPr lang="pt-BR" smtClean="0"/>
              <a:t>12/01/2017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05124A44-700D-45C5-A208-016B95552E3B}" type="slidenum">
              <a:rPr lang="pt-BR" smtClean="0"/>
              <a:t>‹nº›</a:t>
            </a:fld>
            <a:endParaRPr lang="pt-BR"/>
          </a:p>
        </p:txBody>
      </p:sp>
    </p:spTree>
    <p:extLst>
      <p:ext uri="{BB962C8B-B14F-4D97-AF65-F5344CB8AC3E}">
        <p14:creationId xmlns:p14="http://schemas.microsoft.com/office/powerpoint/2010/main" val="3726026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96513707-0C3C-4EAA-8E89-211DF0414DF5}" type="datetimeFigureOut">
              <a:rPr lang="pt-BR" smtClean="0"/>
              <a:t>12/01/2017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5124A44-700D-45C5-A208-016B95552E3B}" type="slidenum">
              <a:rPr lang="pt-BR" smtClean="0"/>
              <a:t>‹nº›</a:t>
            </a:fld>
            <a:endParaRPr lang="pt-BR"/>
          </a:p>
        </p:txBody>
      </p:sp>
    </p:spTree>
    <p:extLst>
      <p:ext uri="{BB962C8B-B14F-4D97-AF65-F5344CB8AC3E}">
        <p14:creationId xmlns:p14="http://schemas.microsoft.com/office/powerpoint/2010/main" val="2975794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96513707-0C3C-4EAA-8E89-211DF0414DF5}" type="datetimeFigureOut">
              <a:rPr lang="pt-BR" smtClean="0"/>
              <a:t>12/01/2017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5124A44-700D-45C5-A208-016B95552E3B}" type="slidenum">
              <a:rPr lang="pt-BR" smtClean="0"/>
              <a:t>‹nº›</a:t>
            </a:fld>
            <a:endParaRPr lang="pt-BR"/>
          </a:p>
        </p:txBody>
      </p:sp>
    </p:spTree>
    <p:extLst>
      <p:ext uri="{BB962C8B-B14F-4D97-AF65-F5344CB8AC3E}">
        <p14:creationId xmlns:p14="http://schemas.microsoft.com/office/powerpoint/2010/main" val="4013223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513707-0C3C-4EAA-8E89-211DF0414DF5}" type="datetimeFigureOut">
              <a:rPr lang="pt-BR" smtClean="0"/>
              <a:t>12/01/2017</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24A44-700D-45C5-A208-016B95552E3B}" type="slidenum">
              <a:rPr lang="pt-BR" smtClean="0"/>
              <a:t>‹nº›</a:t>
            </a:fld>
            <a:endParaRPr lang="pt-BR"/>
          </a:p>
        </p:txBody>
      </p:sp>
    </p:spTree>
    <p:extLst>
      <p:ext uri="{BB962C8B-B14F-4D97-AF65-F5344CB8AC3E}">
        <p14:creationId xmlns:p14="http://schemas.microsoft.com/office/powerpoint/2010/main" val="560892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file:///D:\Dodo%202016\Capela\03-%20Sans&#227;o-%20RESPEITO\Temas%20Respeito.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S&#227;o%20Tiago%20de%20Compostela%20Espanh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Vaticano%20-%20Roma.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Vaticano-imagem.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file:///D:\Dodo%202016\Capela\Lan&#231;to%20PMDE\02-%20Respeito\Respeito%20pelo%20Sagrado\Papa-Francisco-To-no-Cosmos.jpg" TargetMode="External"/><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Alcorao.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A_packed_house_-_Flickr_-_Al_Jazeera_English.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https://pt.wikipedia.org/wiki/Al-Masjid_an-Nabawi" TargetMode="External"/><Relationship Id="rId4" Type="http://schemas.openxmlformats.org/officeDocument/2006/relationships/image" Target="file:///D:\Dodo%202016\Capela\Lan&#231;to%20PMDE\02-%20Respeito\Respeito%20pelo%20Sagrado\The_Enlightened_City.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Dome_of_the_Rock_3.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Allah.pn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Maom&#233;.jp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file:///D:\Dodo%202016\Capela\Lan&#231;to%20PMDE\02-%20Respeito\Respeito%20pelo%20Sagrado\A-Hist&#243;ria-de-Deus-.mp4" TargetMode="Externa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peixe.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file:///D:\Dodo%202016\Capela\Lan&#231;to%20PMDE\02-%20Respeito\Respeito%20pelo%20Sagrado\etiqueta-peixe-cristao-cristo.jpg" TargetMode="External"/><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cruz_vazia.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terrasanta-01.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Jaffa%20Gate.JPG"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video" Target="file:///D:\Dodo%202016\Capela\Lan&#231;to%20PMDE\02-%20Respeito\Respeito%20pelo%20Sagrado\Via-Dolorosa.mp4" TargetMode="External"/><Relationship Id="rId1" Type="http://schemas.microsoft.com/office/2007/relationships/media" Target="file:///D:\Dodo%202016\Capela\Lan&#231;to%20PMDE\02-%20Respeito\Respeito%20pelo%20Sagrado\Via-Dolorosa.mp4" TargetMode="External"/><Relationship Id="rId6" Type="http://schemas.openxmlformats.org/officeDocument/2006/relationships/image" Target="file:///D:\Dodo%202016\Capela\Lan&#231;to%20PMDE\02-%20Respeito\Respeito%20pelo%20Sagrado\Via%20dolorosa.jpg" TargetMode="External"/><Relationship Id="rId5" Type="http://schemas.openxmlformats.org/officeDocument/2006/relationships/image" Target="../media/image26.jpe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Via%20dolorosa%201.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file:///D:\Dodo%202016\Capela\Lan&#231;to%20PMDE\02-%20Respeito\Respeito%20pelo%20Sagrado\jesus.jpg" TargetMode="External"/><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Religiao-xx2.jpg.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Intimidade%20com%20Deus.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ruinas-valle-sagrado-cusco-peru3.jp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file:///D:\Dodo%202016\Capela\Lan&#231;to%20PMDE\02-%20Respeito\Respeito%20pelo%20Sagrado\mandamentos.jpg" TargetMode="External"/><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Oh%20meu%20Deus.jp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10%20mandamentos.jpg"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file:///D:\Dodo%202016\Capela\Lan&#231;to%20PMDE\02-%20Respeito\Respeito%20pelo%20Sagrado\10-MANDAMENTOS.mp4" TargetMode="External"/><Relationship Id="rId1" Type="http://schemas.openxmlformats.org/officeDocument/2006/relationships/video" Target="NULL" TargetMode="External"/><Relationship Id="rId6" Type="http://schemas.openxmlformats.org/officeDocument/2006/relationships/image" Target="../media/image35.png"/><Relationship Id="rId5" Type="http://schemas.openxmlformats.org/officeDocument/2006/relationships/image" Target="../media/image2.jpe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Jesus%20RH.jpg"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file:///D:\Dodo%202016\Capela\Lan&#231;to%20PMDE\02-%20Respeito\Respeito%20pelo%20Sagrado\SETOR-DE-RH-JESUS%20-%2010Youtube.com.mp4" TargetMode="External"/><Relationship Id="rId1" Type="http://schemas.openxmlformats.org/officeDocument/2006/relationships/video" Target="NULL" TargetMode="External"/><Relationship Id="rId5" Type="http://schemas.openxmlformats.org/officeDocument/2006/relationships/image" Target="../media/image37.png"/><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Davi%20e%20Uza.jp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orando.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file:///D:\Dodo%202016\Capela\Lan&#231;to%20PMDE\02-%20Respeito\Respeito%20pelo%20Sagrado\Fica-a-Dica-1024x768.jpg" TargetMode="External"/><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objetos-sagrados-47474700.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pessoas%20sagradas.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Religioes.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principais%20religioes%20no%20mundo.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Simbolo.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file:///D:\Dodo%202016\Capela\Lan&#231;to%20PMDE\02-%20Respeito\Respeito%20pelo%20Sagrado\santuario-de-facc81tima-portugal-manuka-oliveira-4.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10000" b="-10000"/>
          </a:stretch>
        </a:blipFill>
        <a:effectLst/>
      </p:bgPr>
    </p:bg>
    <p:spTree>
      <p:nvGrpSpPr>
        <p:cNvPr id="1" name=""/>
        <p:cNvGrpSpPr/>
        <p:nvPr/>
      </p:nvGrpSpPr>
      <p:grpSpPr>
        <a:xfrm>
          <a:off x="0" y="0"/>
          <a:ext cx="0" cy="0"/>
          <a:chOff x="0" y="0"/>
          <a:chExt cx="0" cy="0"/>
        </a:xfrm>
      </p:grpSpPr>
      <p:sp>
        <p:nvSpPr>
          <p:cNvPr id="5" name="Retângulo 4"/>
          <p:cNvSpPr/>
          <p:nvPr/>
        </p:nvSpPr>
        <p:spPr>
          <a:xfrm>
            <a:off x="4298924" y="4888146"/>
            <a:ext cx="7255423" cy="1326804"/>
          </a:xfrm>
          <a:prstGeom prst="rect">
            <a:avLst/>
          </a:prstGeom>
        </p:spPr>
        <p:txBody>
          <a:bodyPr wrap="square" lIns="64291" tIns="32146" rIns="64291" bIns="32146">
            <a:spAutoFit/>
          </a:bodyPr>
          <a:lstStyle/>
          <a:p>
            <a:pPr algn="r">
              <a:defRPr/>
            </a:pPr>
            <a:r>
              <a:rPr lang="pt-BR" sz="54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Berlin Sans FB Demi" pitchFamily="34" charset="0"/>
              </a:rPr>
              <a:t>Respeito Pelo Sagrado!</a:t>
            </a:r>
          </a:p>
          <a:p>
            <a:pPr algn="r">
              <a:defRPr/>
            </a:pPr>
            <a:r>
              <a:rPr lang="pt-BR" sz="2800" b="1" dirty="0">
                <a:ln w="18415" cmpd="sng">
                  <a:solidFill>
                    <a:srgbClr val="FFFFFF"/>
                  </a:solidFill>
                  <a:prstDash val="solid"/>
                </a:ln>
                <a:effectLst>
                  <a:glow rad="228600">
                    <a:srgbClr val="CC0000"/>
                  </a:glow>
                  <a:outerShdw blurRad="63500" dir="3600000" algn="tl" rotWithShape="0">
                    <a:srgbClr val="000000">
                      <a:alpha val="70000"/>
                    </a:srgbClr>
                  </a:outerShdw>
                </a:effectLst>
                <a:latin typeface="Berlin Sans FB Demi" pitchFamily="34" charset="0"/>
              </a:rPr>
              <a:t>Pr. </a:t>
            </a:r>
            <a:r>
              <a:rPr lang="pt-BR" sz="2800" dirty="0">
                <a:ln w="18415" cmpd="sng">
                  <a:solidFill>
                    <a:srgbClr val="FFFFFF"/>
                  </a:solidFill>
                  <a:prstDash val="solid"/>
                </a:ln>
                <a:effectLst>
                  <a:glow rad="228600">
                    <a:srgbClr val="CC0000"/>
                  </a:glow>
                  <a:outerShdw blurRad="63500" dir="3600000" algn="tl" rotWithShape="0">
                    <a:srgbClr val="000000">
                      <a:alpha val="70000"/>
                    </a:srgbClr>
                  </a:outerShdw>
                </a:effectLst>
                <a:latin typeface="Berlin Sans FB Demi" pitchFamily="34" charset="0"/>
              </a:rPr>
              <a:t>Donizete</a:t>
            </a:r>
            <a:r>
              <a:rPr lang="pt-BR" sz="2800" b="1" dirty="0">
                <a:ln w="18415" cmpd="sng">
                  <a:solidFill>
                    <a:srgbClr val="FFFFFF"/>
                  </a:solidFill>
                  <a:prstDash val="solid"/>
                </a:ln>
                <a:effectLst>
                  <a:glow rad="228600">
                    <a:srgbClr val="CC0000"/>
                  </a:glow>
                  <a:outerShdw blurRad="63500" dir="3600000" algn="tl" rotWithShape="0">
                    <a:srgbClr val="000000">
                      <a:alpha val="70000"/>
                    </a:srgbClr>
                  </a:outerShdw>
                </a:effectLst>
                <a:latin typeface="Berlin Sans FB Demi" pitchFamily="34" charset="0"/>
              </a:rPr>
              <a:t> Nobre</a:t>
            </a:r>
          </a:p>
        </p:txBody>
      </p:sp>
      <p:sp>
        <p:nvSpPr>
          <p:cNvPr id="6"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Tree>
    <p:extLst>
      <p:ext uri="{BB962C8B-B14F-4D97-AF65-F5344CB8AC3E}">
        <p14:creationId xmlns:p14="http://schemas.microsoft.com/office/powerpoint/2010/main" val="738104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39000" b="-39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Tree>
    <p:extLst>
      <p:ext uri="{BB962C8B-B14F-4D97-AF65-F5344CB8AC3E}">
        <p14:creationId xmlns:p14="http://schemas.microsoft.com/office/powerpoint/2010/main" val="1773780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Tree>
    <p:extLst>
      <p:ext uri="{BB962C8B-B14F-4D97-AF65-F5344CB8AC3E}">
        <p14:creationId xmlns:p14="http://schemas.microsoft.com/office/powerpoint/2010/main" val="3024671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9000" b="-9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Tree>
    <p:extLst>
      <p:ext uri="{BB962C8B-B14F-4D97-AF65-F5344CB8AC3E}">
        <p14:creationId xmlns:p14="http://schemas.microsoft.com/office/powerpoint/2010/main" val="1876112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r:link="rId3">
            <a:lum/>
          </a:blip>
          <a:srcRect/>
          <a:stretch>
            <a:fillRect l="-6000" r="-6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
        <p:nvSpPr>
          <p:cNvPr id="2" name="Retângulo 1"/>
          <p:cNvSpPr/>
          <p:nvPr/>
        </p:nvSpPr>
        <p:spPr>
          <a:xfrm>
            <a:off x="6462790" y="725723"/>
            <a:ext cx="5416868" cy="646331"/>
          </a:xfrm>
          <a:prstGeom prst="rect">
            <a:avLst/>
          </a:prstGeom>
        </p:spPr>
        <p:txBody>
          <a:bodyPr wrap="none">
            <a:spAutoFit/>
          </a:bodyPr>
          <a:lstStyle/>
          <a:p>
            <a:r>
              <a:rPr lang="pt-BR" sz="36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Principal Representante</a:t>
            </a:r>
            <a:endParaRPr lang="pt-BR" sz="3600" dirty="0"/>
          </a:p>
        </p:txBody>
      </p:sp>
    </p:spTree>
    <p:extLst>
      <p:ext uri="{BB962C8B-B14F-4D97-AF65-F5344CB8AC3E}">
        <p14:creationId xmlns:p14="http://schemas.microsoft.com/office/powerpoint/2010/main" val="2276237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17000" b="-17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
        <p:nvSpPr>
          <p:cNvPr id="4" name="Retângulo 3"/>
          <p:cNvSpPr/>
          <p:nvPr/>
        </p:nvSpPr>
        <p:spPr>
          <a:xfrm>
            <a:off x="637726" y="784544"/>
            <a:ext cx="2443298" cy="830997"/>
          </a:xfrm>
          <a:prstGeom prst="rect">
            <a:avLst/>
          </a:prstGeom>
        </p:spPr>
        <p:txBody>
          <a:bodyPr wrap="none">
            <a:spAutoFit/>
          </a:bodyPr>
          <a:lstStyle/>
          <a:p>
            <a:r>
              <a:rPr lang="pt-BR" sz="48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Símbolo</a:t>
            </a:r>
          </a:p>
        </p:txBody>
      </p:sp>
    </p:spTree>
    <p:extLst>
      <p:ext uri="{BB962C8B-B14F-4D97-AF65-F5344CB8AC3E}">
        <p14:creationId xmlns:p14="http://schemas.microsoft.com/office/powerpoint/2010/main" val="2936968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17000" b="-17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Tree>
    <p:extLst>
      <p:ext uri="{BB962C8B-B14F-4D97-AF65-F5344CB8AC3E}">
        <p14:creationId xmlns:p14="http://schemas.microsoft.com/office/powerpoint/2010/main" val="957574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17000" b="-17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
        <p:nvSpPr>
          <p:cNvPr id="2" name="Retângulo 1"/>
          <p:cNvSpPr/>
          <p:nvPr/>
        </p:nvSpPr>
        <p:spPr>
          <a:xfrm>
            <a:off x="1042742" y="324671"/>
            <a:ext cx="7170553" cy="646331"/>
          </a:xfrm>
          <a:prstGeom prst="rect">
            <a:avLst/>
          </a:prstGeom>
        </p:spPr>
        <p:txBody>
          <a:bodyPr wrap="none">
            <a:spAutoFit/>
          </a:bodyPr>
          <a:lstStyle/>
          <a:p>
            <a:r>
              <a:rPr lang="pt-BR" sz="36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Mesquita </a:t>
            </a:r>
            <a:r>
              <a:rPr lang="pt-BR" sz="36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hlinkClick r:id="rId5" tooltip="Al-Masjid an-Nabawi"/>
              </a:rPr>
              <a:t>Al-</a:t>
            </a:r>
            <a:r>
              <a:rPr lang="pt-BR" sz="3600" b="1" dirty="0" err="1">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hlinkClick r:id="rId5" tooltip="Al-Masjid an-Nabawi"/>
              </a:rPr>
              <a:t>Masjid</a:t>
            </a:r>
            <a:r>
              <a:rPr lang="pt-BR" sz="36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hlinkClick r:id="rId5" tooltip="Al-Masjid an-Nabawi"/>
              </a:rPr>
              <a:t> </a:t>
            </a:r>
            <a:r>
              <a:rPr lang="pt-BR" sz="3600" b="1" dirty="0" err="1">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hlinkClick r:id="rId5" tooltip="Al-Masjid an-Nabawi"/>
              </a:rPr>
              <a:t>an-Nabawi</a:t>
            </a:r>
            <a:endParaRPr lang="pt-BR" sz="36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endParaRPr>
          </a:p>
        </p:txBody>
      </p:sp>
    </p:spTree>
    <p:extLst>
      <p:ext uri="{BB962C8B-B14F-4D97-AF65-F5344CB8AC3E}">
        <p14:creationId xmlns:p14="http://schemas.microsoft.com/office/powerpoint/2010/main" val="47941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17000" b="-17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
        <p:nvSpPr>
          <p:cNvPr id="2" name="Retângulo 1"/>
          <p:cNvSpPr/>
          <p:nvPr/>
        </p:nvSpPr>
        <p:spPr>
          <a:xfrm>
            <a:off x="753979" y="866761"/>
            <a:ext cx="3805850" cy="646331"/>
          </a:xfrm>
          <a:prstGeom prst="rect">
            <a:avLst/>
          </a:prstGeom>
        </p:spPr>
        <p:txBody>
          <a:bodyPr wrap="none">
            <a:spAutoFit/>
          </a:bodyPr>
          <a:lstStyle/>
          <a:p>
            <a:r>
              <a:rPr lang="pt-BR" sz="36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Cúpula da Rocha</a:t>
            </a:r>
          </a:p>
        </p:txBody>
      </p:sp>
    </p:spTree>
    <p:extLst>
      <p:ext uri="{BB962C8B-B14F-4D97-AF65-F5344CB8AC3E}">
        <p14:creationId xmlns:p14="http://schemas.microsoft.com/office/powerpoint/2010/main" val="341167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r:link="rId4"/>
          <a:stretch>
            <a:fillRect/>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
        <p:nvSpPr>
          <p:cNvPr id="4" name="Retângulo 3"/>
          <p:cNvSpPr/>
          <p:nvPr/>
        </p:nvSpPr>
        <p:spPr>
          <a:xfrm>
            <a:off x="382833" y="180292"/>
            <a:ext cx="5416868" cy="646331"/>
          </a:xfrm>
          <a:prstGeom prst="rect">
            <a:avLst/>
          </a:prstGeom>
        </p:spPr>
        <p:txBody>
          <a:bodyPr wrap="none">
            <a:spAutoFit/>
          </a:bodyPr>
          <a:lstStyle/>
          <a:p>
            <a:r>
              <a:rPr lang="pt-BR" sz="36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Principal Representante</a:t>
            </a:r>
            <a:endParaRPr lang="pt-BR" sz="3600" dirty="0"/>
          </a:p>
        </p:txBody>
      </p:sp>
    </p:spTree>
    <p:extLst>
      <p:ext uri="{BB962C8B-B14F-4D97-AF65-F5344CB8AC3E}">
        <p14:creationId xmlns:p14="http://schemas.microsoft.com/office/powerpoint/2010/main" val="2314505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r:link="rId4"/>
          <a:stretch>
            <a:fillRect/>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
        <p:nvSpPr>
          <p:cNvPr id="2" name="Retângulo 1"/>
          <p:cNvSpPr/>
          <p:nvPr/>
        </p:nvSpPr>
        <p:spPr>
          <a:xfrm>
            <a:off x="617804" y="469050"/>
            <a:ext cx="1707519" cy="646331"/>
          </a:xfrm>
          <a:prstGeom prst="rect">
            <a:avLst/>
          </a:prstGeom>
        </p:spPr>
        <p:txBody>
          <a:bodyPr wrap="none">
            <a:spAutoFit/>
          </a:bodyPr>
          <a:lstStyle/>
          <a:p>
            <a:r>
              <a:rPr lang="pt-BR" sz="36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Maomé</a:t>
            </a:r>
          </a:p>
        </p:txBody>
      </p:sp>
    </p:spTree>
    <p:extLst>
      <p:ext uri="{BB962C8B-B14F-4D97-AF65-F5344CB8AC3E}">
        <p14:creationId xmlns:p14="http://schemas.microsoft.com/office/powerpoint/2010/main" val="75904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pic>
        <p:nvPicPr>
          <p:cNvPr id="2" name="A-História-de-Deus-">
            <a:hlinkClick r:id="" action="ppaction://media"/>
          </p:cNvPr>
          <p:cNvPicPr>
            <a:picLocks noChangeAspect="1"/>
          </p:cNvPicPr>
          <p:nvPr>
            <a:videoFile r:link="rId1"/>
            <p:extLst>
              <p:ext uri="{DAA4B4D4-6D71-4841-9C94-3DE7FCFB9230}">
                <p14:media xmlns:p14="http://schemas.microsoft.com/office/powerpoint/2010/main" r:link="rId2">
                  <p14:trim st="2288" end="3616.4555"/>
                  <p14:fade in="1250" out="750"/>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91494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17000" b="-17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
        <p:nvSpPr>
          <p:cNvPr id="4" name="Retângulo 3"/>
          <p:cNvSpPr/>
          <p:nvPr/>
        </p:nvSpPr>
        <p:spPr>
          <a:xfrm>
            <a:off x="637726" y="784544"/>
            <a:ext cx="2443298" cy="830997"/>
          </a:xfrm>
          <a:prstGeom prst="rect">
            <a:avLst/>
          </a:prstGeom>
        </p:spPr>
        <p:txBody>
          <a:bodyPr wrap="none">
            <a:spAutoFit/>
          </a:bodyPr>
          <a:lstStyle/>
          <a:p>
            <a:r>
              <a:rPr lang="pt-BR" sz="48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Símbolo</a:t>
            </a:r>
          </a:p>
        </p:txBody>
      </p:sp>
    </p:spTree>
    <p:extLst>
      <p:ext uri="{BB962C8B-B14F-4D97-AF65-F5344CB8AC3E}">
        <p14:creationId xmlns:p14="http://schemas.microsoft.com/office/powerpoint/2010/main" val="920064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r:link="rId3">
            <a:lum/>
          </a:blip>
          <a:srcRect/>
          <a:stretch>
            <a:fillRect/>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Tree>
    <p:extLst>
      <p:ext uri="{BB962C8B-B14F-4D97-AF65-F5344CB8AC3E}">
        <p14:creationId xmlns:p14="http://schemas.microsoft.com/office/powerpoint/2010/main" val="561598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17000" b="-17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Tree>
    <p:extLst>
      <p:ext uri="{BB962C8B-B14F-4D97-AF65-F5344CB8AC3E}">
        <p14:creationId xmlns:p14="http://schemas.microsoft.com/office/powerpoint/2010/main" val="1497023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Tree>
    <p:extLst>
      <p:ext uri="{BB962C8B-B14F-4D97-AF65-F5344CB8AC3E}">
        <p14:creationId xmlns:p14="http://schemas.microsoft.com/office/powerpoint/2010/main" val="2181748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17000" b="-17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
        <p:nvSpPr>
          <p:cNvPr id="4" name="Retângulo 3"/>
          <p:cNvSpPr/>
          <p:nvPr/>
        </p:nvSpPr>
        <p:spPr>
          <a:xfrm>
            <a:off x="9100827" y="1466334"/>
            <a:ext cx="1696298" cy="584775"/>
          </a:xfrm>
          <a:prstGeom prst="rect">
            <a:avLst/>
          </a:prstGeom>
        </p:spPr>
        <p:txBody>
          <a:bodyPr wrap="none">
            <a:spAutoFit/>
          </a:bodyPr>
          <a:lstStyle/>
          <a:p>
            <a:r>
              <a:rPr lang="pt-BR" sz="32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Lugares</a:t>
            </a:r>
            <a:endParaRPr lang="pt-BR" sz="3200" dirty="0"/>
          </a:p>
        </p:txBody>
      </p:sp>
    </p:spTree>
    <p:extLst>
      <p:ext uri="{BB962C8B-B14F-4D97-AF65-F5344CB8AC3E}">
        <p14:creationId xmlns:p14="http://schemas.microsoft.com/office/powerpoint/2010/main" val="4245809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r:link="rId6">
            <a:lum/>
          </a:blip>
          <a:srcRect/>
          <a:stretch>
            <a:fillRect t="-9000" b="-9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pic>
        <p:nvPicPr>
          <p:cNvPr id="2" name="Via-Dolorosa">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7"/>
          <a:stretch>
            <a:fillRect/>
          </a:stretch>
        </p:blipFill>
        <p:spPr>
          <a:xfrm>
            <a:off x="6785811" y="1700464"/>
            <a:ext cx="1106905" cy="622634"/>
          </a:xfrm>
          <a:prstGeom prst="rect">
            <a:avLst/>
          </a:prstGeom>
        </p:spPr>
      </p:pic>
    </p:spTree>
    <p:extLst>
      <p:ext uri="{BB962C8B-B14F-4D97-AF65-F5344CB8AC3E}">
        <p14:creationId xmlns:p14="http://schemas.microsoft.com/office/powerpoint/2010/main" val="394297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17000" b="-17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Tree>
    <p:extLst>
      <p:ext uri="{BB962C8B-B14F-4D97-AF65-F5344CB8AC3E}">
        <p14:creationId xmlns:p14="http://schemas.microsoft.com/office/powerpoint/2010/main" val="3561913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r:link="rId3">
            <a:lum/>
          </a:blip>
          <a:srcRect/>
          <a:stretch>
            <a:fillRect t="-49000" b="-49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
        <p:nvSpPr>
          <p:cNvPr id="4" name="Retângulo 3"/>
          <p:cNvSpPr/>
          <p:nvPr/>
        </p:nvSpPr>
        <p:spPr>
          <a:xfrm>
            <a:off x="142200" y="253331"/>
            <a:ext cx="4251485" cy="523220"/>
          </a:xfrm>
          <a:prstGeom prst="rect">
            <a:avLst/>
          </a:prstGeom>
        </p:spPr>
        <p:txBody>
          <a:bodyPr wrap="none">
            <a:spAutoFit/>
          </a:bodyPr>
          <a:lstStyle/>
          <a:p>
            <a:r>
              <a:rPr lang="pt-BR" sz="28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Principal Representante</a:t>
            </a:r>
            <a:endParaRPr lang="pt-BR" sz="2800" dirty="0"/>
          </a:p>
        </p:txBody>
      </p:sp>
    </p:spTree>
    <p:extLst>
      <p:ext uri="{BB962C8B-B14F-4D97-AF65-F5344CB8AC3E}">
        <p14:creationId xmlns:p14="http://schemas.microsoft.com/office/powerpoint/2010/main" val="3700628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r:link="rId4"/>
          <a:stretch>
            <a:fillRect/>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
        <p:nvSpPr>
          <p:cNvPr id="2" name="Elipse 1"/>
          <p:cNvSpPr/>
          <p:nvPr/>
        </p:nvSpPr>
        <p:spPr>
          <a:xfrm>
            <a:off x="10058401" y="866274"/>
            <a:ext cx="1716505" cy="101065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p:cNvSpPr/>
          <p:nvPr/>
        </p:nvSpPr>
        <p:spPr>
          <a:xfrm>
            <a:off x="646637" y="573886"/>
            <a:ext cx="2157963" cy="584775"/>
          </a:xfrm>
          <a:prstGeom prst="rect">
            <a:avLst/>
          </a:prstGeom>
        </p:spPr>
        <p:txBody>
          <a:bodyPr wrap="none">
            <a:spAutoFit/>
          </a:bodyPr>
          <a:lstStyle/>
          <a:p>
            <a:r>
              <a:rPr lang="pt-BR" sz="32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Envolvidos</a:t>
            </a:r>
            <a:endParaRPr lang="pt-BR" sz="3200" dirty="0"/>
          </a:p>
        </p:txBody>
      </p:sp>
    </p:spTree>
    <p:extLst>
      <p:ext uri="{BB962C8B-B14F-4D97-AF65-F5344CB8AC3E}">
        <p14:creationId xmlns:p14="http://schemas.microsoft.com/office/powerpoint/2010/main" val="1909873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17000" b="-17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Tree>
    <p:extLst>
      <p:ext uri="{BB962C8B-B14F-4D97-AF65-F5344CB8AC3E}">
        <p14:creationId xmlns:p14="http://schemas.microsoft.com/office/powerpoint/2010/main" val="2951638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17000" b="-17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Tree>
    <p:extLst>
      <p:ext uri="{BB962C8B-B14F-4D97-AF65-F5344CB8AC3E}">
        <p14:creationId xmlns:p14="http://schemas.microsoft.com/office/powerpoint/2010/main" val="1079859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r:link="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19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Tree>
    <p:extLst>
      <p:ext uri="{BB962C8B-B14F-4D97-AF65-F5344CB8AC3E}">
        <p14:creationId xmlns:p14="http://schemas.microsoft.com/office/powerpoint/2010/main" val="3323741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Tree>
    <p:extLst>
      <p:ext uri="{BB962C8B-B14F-4D97-AF65-F5344CB8AC3E}">
        <p14:creationId xmlns:p14="http://schemas.microsoft.com/office/powerpoint/2010/main" val="1389812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pic>
        <p:nvPicPr>
          <p:cNvPr id="2" name="10-MANDAMENTOS">
            <a:hlinkClick r:id="" action="ppaction://media"/>
          </p:cNvPr>
          <p:cNvPicPr>
            <a:picLocks noChangeAspect="1"/>
          </p:cNvPicPr>
          <p:nvPr>
            <a:videoFile r:link="rId1"/>
            <p:extLst>
              <p:ext uri="{DAA4B4D4-6D71-4841-9C94-3DE7FCFB9230}">
                <p14:media xmlns:p14="http://schemas.microsoft.com/office/powerpoint/2010/main" r:link="rId2">
                  <p14:trim end="231431.6666"/>
                </p14:media>
              </p:ext>
            </p:extLst>
          </p:nvPr>
        </p:nvPicPr>
        <p:blipFill>
          <a:blip r:embed="rId6"/>
          <a:stretch>
            <a:fillRect/>
          </a:stretch>
        </p:blipFill>
        <p:spPr>
          <a:xfrm>
            <a:off x="0" y="16042"/>
            <a:ext cx="12192000" cy="6858000"/>
          </a:xfrm>
          <a:prstGeom prst="rect">
            <a:avLst/>
          </a:prstGeom>
        </p:spPr>
      </p:pic>
    </p:spTree>
    <p:extLst>
      <p:ext uri="{BB962C8B-B14F-4D97-AF65-F5344CB8AC3E}">
        <p14:creationId xmlns:p14="http://schemas.microsoft.com/office/powerpoint/2010/main" val="145739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17000" b="-17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Tree>
    <p:extLst>
      <p:ext uri="{BB962C8B-B14F-4D97-AF65-F5344CB8AC3E}">
        <p14:creationId xmlns:p14="http://schemas.microsoft.com/office/powerpoint/2010/main" val="2929834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pic>
        <p:nvPicPr>
          <p:cNvPr id="2" name="SETOR-DE-RH-JESUS - 10Youtube.com">
            <a:hlinkClick r:id="" action="ppaction://media"/>
          </p:cNvPr>
          <p:cNvPicPr>
            <a:picLocks noChangeAspect="1"/>
          </p:cNvPicPr>
          <p:nvPr>
            <a:videoFile r:link="rId1"/>
            <p:extLst>
              <p:ext uri="{DAA4B4D4-6D71-4841-9C94-3DE7FCFB9230}">
                <p14:media xmlns:p14="http://schemas.microsoft.com/office/powerpoint/2010/main" r:link="rId2">
                  <p14:trim end="134770.3333"/>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8886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78000" b="-78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Tree>
    <p:extLst>
      <p:ext uri="{BB962C8B-B14F-4D97-AF65-F5344CB8AC3E}">
        <p14:creationId xmlns:p14="http://schemas.microsoft.com/office/powerpoint/2010/main" val="3663293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17000" b="-17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
        <p:nvSpPr>
          <p:cNvPr id="2" name="Retângulo 1"/>
          <p:cNvSpPr/>
          <p:nvPr/>
        </p:nvSpPr>
        <p:spPr>
          <a:xfrm>
            <a:off x="152400" y="311835"/>
            <a:ext cx="11887200" cy="954107"/>
          </a:xfrm>
          <a:prstGeom prst="rect">
            <a:avLst/>
          </a:prstGeom>
        </p:spPr>
        <p:txBody>
          <a:bodyPr wrap="square">
            <a:spAutoFit/>
          </a:bodyPr>
          <a:lstStyle/>
          <a:p>
            <a:pPr>
              <a:defRPr/>
            </a:pPr>
            <a:r>
              <a:rPr lang="pt-BR" sz="2400" dirty="0"/>
              <a:t>“</a:t>
            </a:r>
            <a:r>
              <a:rPr lang="pt-BR" sz="28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Deus não se deixa escarnecer. Porque tudo o que o homem semear, isso também ceifará” (</a:t>
            </a:r>
            <a:r>
              <a:rPr lang="pt-BR" sz="2800" b="1" dirty="0" err="1">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Gl</a:t>
            </a:r>
            <a:r>
              <a:rPr lang="pt-BR" sz="28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 6.7.)</a:t>
            </a:r>
          </a:p>
        </p:txBody>
      </p:sp>
      <p:sp>
        <p:nvSpPr>
          <p:cNvPr id="4" name="Retângulo 3"/>
          <p:cNvSpPr/>
          <p:nvPr/>
        </p:nvSpPr>
        <p:spPr>
          <a:xfrm>
            <a:off x="1039415" y="5334061"/>
            <a:ext cx="10793339" cy="523220"/>
          </a:xfrm>
          <a:prstGeom prst="rect">
            <a:avLst/>
          </a:prstGeom>
        </p:spPr>
        <p:txBody>
          <a:bodyPr wrap="none">
            <a:spAutoFit/>
          </a:bodyPr>
          <a:lstStyle/>
          <a:p>
            <a:r>
              <a:rPr lang="pt-BR" sz="28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“Em verdade, Eu, </a:t>
            </a:r>
            <a:r>
              <a:rPr lang="pt-BR" sz="2800" b="1" dirty="0" err="1">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Yahweh</a:t>
            </a:r>
            <a:r>
              <a:rPr lang="pt-BR" sz="28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 o SENHOR, não mudo... Mal.3:6</a:t>
            </a:r>
          </a:p>
        </p:txBody>
      </p:sp>
    </p:spTree>
    <p:extLst>
      <p:ext uri="{BB962C8B-B14F-4D97-AF65-F5344CB8AC3E}">
        <p14:creationId xmlns:p14="http://schemas.microsoft.com/office/powerpoint/2010/main" val="352347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r:link="rId3">
            <a:lum/>
          </a:blip>
          <a:srcRect/>
          <a:stretch>
            <a:fillRect t="-17000" b="-17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Tree>
    <p:extLst>
      <p:ext uri="{BB962C8B-B14F-4D97-AF65-F5344CB8AC3E}">
        <p14:creationId xmlns:p14="http://schemas.microsoft.com/office/powerpoint/2010/main" val="1741779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15000" b="-15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Tree>
    <p:extLst>
      <p:ext uri="{BB962C8B-B14F-4D97-AF65-F5344CB8AC3E}">
        <p14:creationId xmlns:p14="http://schemas.microsoft.com/office/powerpoint/2010/main" val="4164630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9000" b="-9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Tree>
    <p:extLst>
      <p:ext uri="{BB962C8B-B14F-4D97-AF65-F5344CB8AC3E}">
        <p14:creationId xmlns:p14="http://schemas.microsoft.com/office/powerpoint/2010/main" val="1939379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
        <p:nvSpPr>
          <p:cNvPr id="4" name="Retângulo 3"/>
          <p:cNvSpPr/>
          <p:nvPr/>
        </p:nvSpPr>
        <p:spPr>
          <a:xfrm rot="21120229">
            <a:off x="10126481" y="5430153"/>
            <a:ext cx="1585077" cy="923330"/>
          </a:xfrm>
          <a:prstGeom prst="rect">
            <a:avLst/>
          </a:prstGeom>
        </p:spPr>
        <p:txBody>
          <a:bodyPr wrap="square">
            <a:spAutoFit/>
          </a:bodyPr>
          <a:lstStyle/>
          <a:p>
            <a:r>
              <a:rPr lang="pt-BR" sz="54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Re</a:t>
            </a:r>
          </a:p>
        </p:txBody>
      </p:sp>
      <p:sp>
        <p:nvSpPr>
          <p:cNvPr id="6" name="Retângulo 5"/>
          <p:cNvSpPr/>
          <p:nvPr/>
        </p:nvSpPr>
        <p:spPr>
          <a:xfrm rot="21120229">
            <a:off x="1037878" y="5656282"/>
            <a:ext cx="1417187" cy="923330"/>
          </a:xfrm>
          <a:prstGeom prst="rect">
            <a:avLst/>
          </a:prstGeom>
        </p:spPr>
        <p:txBody>
          <a:bodyPr wrap="square">
            <a:spAutoFit/>
          </a:bodyPr>
          <a:lstStyle/>
          <a:p>
            <a:r>
              <a:rPr lang="pt-BR" sz="5400" b="1" dirty="0" err="1">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ões</a:t>
            </a:r>
            <a:endParaRPr lang="pt-BR" sz="54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endParaRPr>
          </a:p>
        </p:txBody>
      </p:sp>
      <p:sp>
        <p:nvSpPr>
          <p:cNvPr id="7" name="Retângulo 6"/>
          <p:cNvSpPr/>
          <p:nvPr/>
        </p:nvSpPr>
        <p:spPr>
          <a:xfrm rot="21120229">
            <a:off x="240066" y="598452"/>
            <a:ext cx="1709758" cy="923330"/>
          </a:xfrm>
          <a:prstGeom prst="rect">
            <a:avLst/>
          </a:prstGeom>
        </p:spPr>
        <p:txBody>
          <a:bodyPr wrap="square">
            <a:spAutoFit/>
          </a:bodyPr>
          <a:lstStyle/>
          <a:p>
            <a:r>
              <a:rPr lang="pt-BR" sz="5400" b="1" dirty="0" err="1">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gi</a:t>
            </a:r>
            <a:endParaRPr lang="pt-BR" sz="54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endParaRPr>
          </a:p>
        </p:txBody>
      </p:sp>
      <p:sp>
        <p:nvSpPr>
          <p:cNvPr id="8" name="Retângulo 7"/>
          <p:cNvSpPr/>
          <p:nvPr/>
        </p:nvSpPr>
        <p:spPr>
          <a:xfrm rot="21120229">
            <a:off x="8745907" y="310559"/>
            <a:ext cx="1025770" cy="923330"/>
          </a:xfrm>
          <a:prstGeom prst="rect">
            <a:avLst/>
          </a:prstGeom>
        </p:spPr>
        <p:txBody>
          <a:bodyPr wrap="square">
            <a:spAutoFit/>
          </a:bodyPr>
          <a:lstStyle/>
          <a:p>
            <a:r>
              <a:rPr lang="pt-BR" sz="54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li</a:t>
            </a:r>
          </a:p>
        </p:txBody>
      </p:sp>
    </p:spTree>
    <p:extLst>
      <p:ext uri="{BB962C8B-B14F-4D97-AF65-F5344CB8AC3E}">
        <p14:creationId xmlns:p14="http://schemas.microsoft.com/office/powerpoint/2010/main" val="406280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91667E-6 2.22222E-6 L -0.57851 -0.35834 " pathEditMode="relative" rAng="0" ptsTypes="AA">
                                      <p:cBhvr>
                                        <p:cTn id="6" dur="3000" fill="hold"/>
                                        <p:tgtEl>
                                          <p:spTgt spid="4"/>
                                        </p:tgtEl>
                                        <p:attrNameLst>
                                          <p:attrName>ppt_x</p:attrName>
                                          <p:attrName>ppt_y</p:attrName>
                                        </p:attrNameLst>
                                      </p:cBhvr>
                                      <p:rCtr x="-28932" y="-17917"/>
                                    </p:animMotion>
                                  </p:childTnLst>
                                </p:cTn>
                              </p:par>
                              <p:par>
                                <p:cTn id="7" presetID="64" presetClass="path" presetSubtype="0" accel="50000" decel="50000" fill="hold" grpId="0" nodeType="withEffect">
                                  <p:stCondLst>
                                    <p:cond delay="0"/>
                                  </p:stCondLst>
                                  <p:childTnLst>
                                    <p:animMotion origin="layout" path="M -0.00104 -0.00602 L 0.33646 -0.43102 " pathEditMode="relative" rAng="0" ptsTypes="AA">
                                      <p:cBhvr>
                                        <p:cTn id="8" dur="3000" fill="hold"/>
                                        <p:tgtEl>
                                          <p:spTgt spid="6"/>
                                        </p:tgtEl>
                                        <p:attrNameLst>
                                          <p:attrName>ppt_x</p:attrName>
                                          <p:attrName>ppt_y</p:attrName>
                                        </p:attrNameLst>
                                      </p:cBhvr>
                                      <p:rCtr x="16875" y="-21250"/>
                                    </p:animMotion>
                                  </p:childTnLst>
                                </p:cTn>
                              </p:par>
                              <p:par>
                                <p:cTn id="9" presetID="56" presetClass="path" presetSubtype="0" accel="50000" decel="50000" fill="hold" grpId="0" nodeType="withEffect">
                                  <p:stCondLst>
                                    <p:cond delay="0"/>
                                  </p:stCondLst>
                                  <p:childTnLst>
                                    <p:animMotion origin="layout" path="M 5E-6 0.07708 L -0.3875 0.38194 " pathEditMode="relative" rAng="0" ptsTypes="AA">
                                      <p:cBhvr>
                                        <p:cTn id="10" dur="3000" fill="hold"/>
                                        <p:tgtEl>
                                          <p:spTgt spid="8"/>
                                        </p:tgtEl>
                                        <p:attrNameLst>
                                          <p:attrName>ppt_x</p:attrName>
                                          <p:attrName>ppt_y</p:attrName>
                                        </p:attrNameLst>
                                      </p:cBhvr>
                                      <p:rCtr x="-19375" y="15231"/>
                                    </p:animMotion>
                                  </p:childTnLst>
                                </p:cTn>
                              </p:par>
                              <p:par>
                                <p:cTn id="11" presetID="49" presetClass="path" presetSubtype="0" accel="50000" decel="50000" fill="hold" grpId="0" nodeType="withEffect">
                                  <p:stCondLst>
                                    <p:cond delay="0"/>
                                  </p:stCondLst>
                                  <p:childTnLst>
                                    <p:animMotion origin="layout" path="M -3.54167E-6 3.7037E-7 L 0.35092 0.31759 " pathEditMode="relative" rAng="0" ptsTypes="AA">
                                      <p:cBhvr>
                                        <p:cTn id="12" dur="3000" fill="hold"/>
                                        <p:tgtEl>
                                          <p:spTgt spid="7"/>
                                        </p:tgtEl>
                                        <p:attrNameLst>
                                          <p:attrName>ppt_x</p:attrName>
                                          <p:attrName>ppt_y</p:attrName>
                                        </p:attrNameLst>
                                      </p:cBhvr>
                                      <p:rCtr x="17539" y="15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
        <p:nvSpPr>
          <p:cNvPr id="2" name="Retângulo 1"/>
          <p:cNvSpPr/>
          <p:nvPr/>
        </p:nvSpPr>
        <p:spPr>
          <a:xfrm>
            <a:off x="6379090" y="3244334"/>
            <a:ext cx="8213558" cy="2246769"/>
          </a:xfrm>
          <a:prstGeom prst="rect">
            <a:avLst/>
          </a:prstGeom>
        </p:spPr>
        <p:txBody>
          <a:bodyPr wrap="square">
            <a:spAutoFit/>
          </a:bodyPr>
          <a:lstStyle/>
          <a:p>
            <a:pPr>
              <a:defRPr/>
            </a:pPr>
            <a:r>
              <a:rPr lang="pt-BR" sz="28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 Catolicismo – 1.100 Bi</a:t>
            </a:r>
          </a:p>
          <a:p>
            <a:pPr>
              <a:defRPr/>
            </a:pPr>
            <a:endParaRPr lang="pt-BR" sz="28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endParaRPr>
          </a:p>
          <a:p>
            <a:pPr>
              <a:defRPr/>
            </a:pPr>
            <a:r>
              <a:rPr lang="pt-BR" sz="28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Islamismo – Cerca de 1,6 Bi</a:t>
            </a:r>
          </a:p>
          <a:p>
            <a:pPr>
              <a:defRPr/>
            </a:pPr>
            <a:endParaRPr lang="pt-BR" sz="28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endParaRPr>
          </a:p>
          <a:p>
            <a:pPr>
              <a:defRPr/>
            </a:pPr>
            <a:r>
              <a:rPr lang="pt-BR" sz="28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 Cristianismo – Cerca de 2,2 Bi</a:t>
            </a:r>
          </a:p>
        </p:txBody>
      </p:sp>
      <p:sp>
        <p:nvSpPr>
          <p:cNvPr id="5" name="Retângulo 4"/>
          <p:cNvSpPr/>
          <p:nvPr/>
        </p:nvSpPr>
        <p:spPr>
          <a:xfrm>
            <a:off x="5812908" y="3280339"/>
            <a:ext cx="692818" cy="461665"/>
          </a:xfrm>
          <a:prstGeom prst="rect">
            <a:avLst/>
          </a:prstGeom>
        </p:spPr>
        <p:txBody>
          <a:bodyPr wrap="none">
            <a:spAutoFit/>
          </a:bodyPr>
          <a:lstStyle/>
          <a:p>
            <a:r>
              <a:rPr lang="pt-BR" sz="24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3° </a:t>
            </a:r>
            <a:endParaRPr lang="pt-BR" sz="2400" dirty="0"/>
          </a:p>
        </p:txBody>
      </p:sp>
      <p:sp>
        <p:nvSpPr>
          <p:cNvPr id="6" name="Retângulo 5"/>
          <p:cNvSpPr/>
          <p:nvPr/>
        </p:nvSpPr>
        <p:spPr>
          <a:xfrm>
            <a:off x="5898787" y="4130406"/>
            <a:ext cx="692818" cy="461665"/>
          </a:xfrm>
          <a:prstGeom prst="rect">
            <a:avLst/>
          </a:prstGeom>
        </p:spPr>
        <p:txBody>
          <a:bodyPr wrap="none">
            <a:spAutoFit/>
          </a:bodyPr>
          <a:lstStyle/>
          <a:p>
            <a:r>
              <a:rPr lang="pt-BR" sz="24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2° </a:t>
            </a:r>
            <a:endParaRPr lang="pt-BR" sz="2400" dirty="0"/>
          </a:p>
        </p:txBody>
      </p:sp>
      <p:sp>
        <p:nvSpPr>
          <p:cNvPr id="7" name="Retângulo 6"/>
          <p:cNvSpPr/>
          <p:nvPr/>
        </p:nvSpPr>
        <p:spPr>
          <a:xfrm>
            <a:off x="5930390" y="4960421"/>
            <a:ext cx="692818" cy="461665"/>
          </a:xfrm>
          <a:prstGeom prst="rect">
            <a:avLst/>
          </a:prstGeom>
        </p:spPr>
        <p:txBody>
          <a:bodyPr wrap="none">
            <a:spAutoFit/>
          </a:bodyPr>
          <a:lstStyle/>
          <a:p>
            <a:r>
              <a:rPr lang="pt-BR" sz="24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1° </a:t>
            </a:r>
            <a:endParaRPr lang="pt-BR" sz="2400" dirty="0"/>
          </a:p>
        </p:txBody>
      </p:sp>
    </p:spTree>
    <p:extLst>
      <p:ext uri="{BB962C8B-B14F-4D97-AF65-F5344CB8AC3E}">
        <p14:creationId xmlns:p14="http://schemas.microsoft.com/office/powerpoint/2010/main" val="342680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r:link="rId4"/>
          <a:stretch>
            <a:fillRect/>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
        <p:nvSpPr>
          <p:cNvPr id="2" name="Retângulo 1"/>
          <p:cNvSpPr/>
          <p:nvPr/>
        </p:nvSpPr>
        <p:spPr>
          <a:xfrm>
            <a:off x="1616294" y="1313934"/>
            <a:ext cx="2443298" cy="830997"/>
          </a:xfrm>
          <a:prstGeom prst="rect">
            <a:avLst/>
          </a:prstGeom>
        </p:spPr>
        <p:txBody>
          <a:bodyPr wrap="none">
            <a:spAutoFit/>
          </a:bodyPr>
          <a:lstStyle/>
          <a:p>
            <a:r>
              <a:rPr lang="pt-BR" sz="48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Símbolo</a:t>
            </a:r>
          </a:p>
        </p:txBody>
      </p:sp>
    </p:spTree>
    <p:extLst>
      <p:ext uri="{BB962C8B-B14F-4D97-AF65-F5344CB8AC3E}">
        <p14:creationId xmlns:p14="http://schemas.microsoft.com/office/powerpoint/2010/main" val="3455044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17000" b="-17000"/>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2700"/>
            <a:ext cx="12192000" cy="6858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pt-BR"/>
          </a:p>
        </p:txBody>
      </p:sp>
      <p:sp>
        <p:nvSpPr>
          <p:cNvPr id="2" name="Retângulo 1"/>
          <p:cNvSpPr/>
          <p:nvPr/>
        </p:nvSpPr>
        <p:spPr>
          <a:xfrm>
            <a:off x="9100827" y="1466334"/>
            <a:ext cx="1696298" cy="584775"/>
          </a:xfrm>
          <a:prstGeom prst="rect">
            <a:avLst/>
          </a:prstGeom>
        </p:spPr>
        <p:txBody>
          <a:bodyPr wrap="none">
            <a:spAutoFit/>
          </a:bodyPr>
          <a:lstStyle/>
          <a:p>
            <a:r>
              <a:rPr lang="pt-BR" sz="3200" b="1" dirty="0">
                <a:ln w="18415" cmpd="sng">
                  <a:solidFill>
                    <a:srgbClr val="FFFFFF"/>
                  </a:solidFill>
                  <a:prstDash val="solid"/>
                </a:ln>
                <a:solidFill>
                  <a:schemeClr val="bg1"/>
                </a:solidFill>
                <a:effectLst>
                  <a:glow rad="228600">
                    <a:srgbClr val="CC0000"/>
                  </a:glow>
                  <a:outerShdw blurRad="63500" dir="3600000" algn="tl" rotWithShape="0">
                    <a:srgbClr val="000000">
                      <a:alpha val="70000"/>
                    </a:srgbClr>
                  </a:outerShdw>
                </a:effectLst>
                <a:latin typeface="Comic Sans MS" panose="030F0702030302020204" pitchFamily="66" charset="0"/>
              </a:rPr>
              <a:t>Lugares</a:t>
            </a:r>
            <a:endParaRPr lang="pt-BR" sz="3200" dirty="0"/>
          </a:p>
        </p:txBody>
      </p:sp>
    </p:spTree>
    <p:extLst>
      <p:ext uri="{BB962C8B-B14F-4D97-AF65-F5344CB8AC3E}">
        <p14:creationId xmlns:p14="http://schemas.microsoft.com/office/powerpoint/2010/main" val="4199282893"/>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1338</TotalTime>
  <Words>729</Words>
  <Application>Microsoft Office PowerPoint</Application>
  <PresentationFormat>Widescreen</PresentationFormat>
  <Paragraphs>145</Paragraphs>
  <Slides>38</Slides>
  <Notes>32</Notes>
  <HiddenSlides>0</HiddenSlides>
  <MMClips>4</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38</vt:i4>
      </vt:variant>
    </vt:vector>
  </HeadingPairs>
  <TitlesOfParts>
    <vt:vector size="44" baseType="lpstr">
      <vt:lpstr>Arial</vt:lpstr>
      <vt:lpstr>Berlin Sans FB Demi</vt:lpstr>
      <vt:lpstr>Calibri</vt:lpstr>
      <vt:lpstr>Calibri Light</vt:lpstr>
      <vt:lpstr>Comic Sans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PE-CAPELAS 2017</dc:subject>
  <dc:creator>Pr. MARCELO AUGUSTO DE CARVALHO; Doni</dc:creator>
  <cp:keywords>www.4tons.com</cp:keywords>
  <dc:description>COMÉRCIO PROIBIDO. USO PESSOAL</dc:description>
  <cp:lastModifiedBy>APV - Marcelo Augusto de Carvalho</cp:lastModifiedBy>
  <cp:revision>95</cp:revision>
  <dcterms:created xsi:type="dcterms:W3CDTF">2016-04-25T15:23:43Z</dcterms:created>
  <dcterms:modified xsi:type="dcterms:W3CDTF">2017-01-12T11:31:46Z</dcterms:modified>
  <cp:category>PASTOR DE ESCOLA</cp:category>
</cp:coreProperties>
</file>