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7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8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9052"/>
  </p:normalViewPr>
  <p:slideViewPr>
    <p:cSldViewPr snapToGrid="0" snapToObjects="1" showGuides="1">
      <p:cViewPr varScale="1">
        <p:scale>
          <a:sx n="50" d="100"/>
          <a:sy n="50" d="100"/>
        </p:scale>
        <p:origin x="126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0878E-92B7-A644-B9C3-A7BD47DF5335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7390E-98F5-0B42-BE95-75F5E22EBF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7123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b="1" dirty="0"/>
              <a:t>www.pastordeescola.com.br</a:t>
            </a:r>
          </a:p>
          <a:p>
            <a:pPr algn="ctr"/>
            <a:r>
              <a:rPr lang="pt-BR" b="1" dirty="0"/>
              <a:t>Pr. </a:t>
            </a:r>
            <a:r>
              <a:rPr lang="pt-BR" b="1"/>
              <a:t>Marcelo Augusto de Carvalho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7390E-98F5-0B42-BE95-75F5E22EBF18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0440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Espere respostas, deixe-os participarem. A imagem já sugere algo...</a:t>
            </a:r>
          </a:p>
          <a:p>
            <a:endParaRPr lang="pt-BR" dirty="0"/>
          </a:p>
          <a:p>
            <a:r>
              <a:rPr lang="pt-BR" dirty="0"/>
              <a:t>Mas o principal erro nesta fase</a:t>
            </a:r>
            <a:r>
              <a:rPr lang="pt-BR" baseline="0" dirty="0"/>
              <a:t> é centrar o seu mundo no namoro. </a:t>
            </a:r>
          </a:p>
          <a:p>
            <a:r>
              <a:rPr lang="pt-BR" baseline="0" dirty="0"/>
              <a:t>Se você começar a fazer isso, está pedindo pra levar um fora.</a:t>
            </a:r>
          </a:p>
          <a:p>
            <a:endParaRPr lang="pt-BR" baseline="0" dirty="0"/>
          </a:p>
          <a:p>
            <a:r>
              <a:rPr lang="pt-BR" baseline="0" dirty="0"/>
              <a:t>Não é só elas que fazem isso não, tem muito namorado que começa bem, mas acaba não pensando em mais nada na vida.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7390E-98F5-0B42-BE95-75F5E22EBF1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7211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Existem </a:t>
            </a:r>
            <a:r>
              <a:rPr lang="pt-BR" b="1" dirty="0"/>
              <a:t>quatro</a:t>
            </a:r>
            <a:r>
              <a:rPr lang="pt-BR" dirty="0"/>
              <a:t> tipos de relações. Se o melhor modelo (ganha-ganha) não for o seu, é melhor consertar ou terminar a relação.</a:t>
            </a:r>
          </a:p>
          <a:p>
            <a:r>
              <a:rPr lang="pt-BR" dirty="0"/>
              <a:t>Veja os exemplos a</a:t>
            </a:r>
            <a:r>
              <a:rPr lang="pt-BR" baseline="0" dirty="0"/>
              <a:t> seguir: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7390E-98F5-0B42-BE95-75F5E22EBF1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650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Outra maneira de descobrir o momento de cair fora é procurar pelas</a:t>
            </a:r>
            <a:r>
              <a:rPr lang="pt-BR" baseline="0" dirty="0"/>
              <a:t> bandeiras vermelhas:</a:t>
            </a:r>
          </a:p>
          <a:p>
            <a:endParaRPr lang="pt-BR" baseline="0" dirty="0"/>
          </a:p>
          <a:p>
            <a:r>
              <a:rPr lang="pt-BR" baseline="0" dirty="0"/>
              <a:t>Ultimato: ”Você me ama ou não? Decida até amanhã senão vou embora...” ”Durma comigo ou vou arranjar outra...” ”Se você não mudar isso eu vou te deixar...”</a:t>
            </a:r>
          </a:p>
          <a:p>
            <a:r>
              <a:rPr lang="pt-BR" baseline="0" dirty="0"/>
              <a:t>Complexo de redentor: Quando você tem vontade de mudar a outra pessoa ou salvá-la de si mesma. Mas a pessoa, nunca muda...</a:t>
            </a:r>
          </a:p>
          <a:p>
            <a:r>
              <a:rPr lang="pt-BR" baseline="0" dirty="0"/>
              <a:t>Mentiras: Se existem mentiras, o relacionamento é uma ilusão. Se ligue nessa bandeira!</a:t>
            </a:r>
          </a:p>
          <a:p>
            <a:r>
              <a:rPr lang="pt-BR" baseline="0" dirty="0"/>
              <a:t>Nunca mais... Se um dia você ouvir isso, é melhor enxergar essa enorme bandeira. Na verdade, a pessoa está com você por insegurança.</a:t>
            </a:r>
          </a:p>
          <a:p>
            <a:r>
              <a:rPr lang="pt-BR" baseline="0" dirty="0"/>
              <a:t>Violência: O nível de imaturidade pode ser tão alto sob esse tipo de ameaça, que de fato não vale mais a pena. É claro que pode-se buscar ajuda profissional para o outro, mas ninguém é obrigado a permanecer assim.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7390E-98F5-0B42-BE95-75F5E22EBF1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221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Como ser seguro num mundo que só pensa ”naquilo”?</a:t>
            </a:r>
          </a:p>
          <a:p>
            <a:r>
              <a:rPr lang="pt-BR" dirty="0"/>
              <a:t>Não vamos entrar a fundo no assunto, porque os detalhes são cada vez mais assustadores.</a:t>
            </a:r>
          </a:p>
          <a:p>
            <a:endParaRPr lang="pt-BR" dirty="0"/>
          </a:p>
          <a:p>
            <a:r>
              <a:rPr lang="pt-BR" dirty="0"/>
              <a:t>Mas,</a:t>
            </a:r>
            <a:r>
              <a:rPr lang="pt-BR" baseline="0" dirty="0"/>
              <a:t> quer conhecer a única ”segurança” 100% perfeita pra não se dar mal na hora H?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7390E-98F5-0B42-BE95-75F5E22EBF1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7911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7390E-98F5-0B42-BE95-75F5E22EBF18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5939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Não deve haver pressa na hora de se envolver. O amor verdadeiro sabe esperar para evoluir cada vez mais...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7390E-98F5-0B42-BE95-75F5E22EBF18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8786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Há sempre duas estradas para se escolher. Espero que você escolha a via expressa e namore com inteligência, dando à intimidade matrimonial o devido respeito</a:t>
            </a:r>
            <a:r>
              <a:rPr lang="pt-BR" baseline="0" dirty="0"/>
              <a:t> e aguardando o amor verdadeiro.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7390E-98F5-0B42-BE95-75F5E22EBF1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5004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Deus nos dê força para esperar este amor!!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7390E-98F5-0B42-BE95-75F5E22EBF18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2049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 fundo,</a:t>
            </a:r>
            <a:r>
              <a:rPr lang="pt-BR" baseline="0" dirty="0"/>
              <a:t> somos todos românticos. E esse aspecto da vida é um dos mais importantes, porque afeta outras pessoas.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7390E-98F5-0B42-BE95-75F5E22EBF18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3327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Que tal descobrir onde nos encontramos no</a:t>
            </a:r>
            <a:r>
              <a:rPr lang="pt-BR" baseline="0" dirty="0"/>
              <a:t> assunto relacionamento? Vamos somar os pontos de cada item deste </a:t>
            </a:r>
            <a:r>
              <a:rPr lang="pt-BR" baseline="0" dirty="0" err="1"/>
              <a:t>checklist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7390E-98F5-0B42-BE95-75F5E22EBF1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19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Calcule</a:t>
            </a:r>
            <a:r>
              <a:rPr lang="pt-BR" baseline="0" dirty="0"/>
              <a:t> sua pontuação para ver como está se saindo!</a:t>
            </a:r>
          </a:p>
          <a:p>
            <a:r>
              <a:rPr lang="pt-BR" baseline="0" dirty="0"/>
              <a:t>Mas onde quer que esteja sua pontuação, vamos tentar entender qual é o melhor caminho, o caminho do namoro inteligente!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7390E-98F5-0B42-BE95-75F5E22EBF18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437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Vamos entender a diferença entre o namoro INTELIGENTE e o namoro IMPRUDENTE</a:t>
            </a:r>
          </a:p>
          <a:p>
            <a:endParaRPr lang="pt-BR" dirty="0"/>
          </a:p>
          <a:p>
            <a:r>
              <a:rPr lang="pt-BR" dirty="0"/>
              <a:t>O NAMORO INTELIGENTE é assim,</a:t>
            </a:r>
            <a:r>
              <a:rPr lang="pt-BR" baseline="0" dirty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7390E-98F5-0B42-BE95-75F5E22EBF1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283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Veja</a:t>
            </a:r>
            <a:r>
              <a:rPr lang="pt-BR" baseline="0" dirty="0"/>
              <a:t> então as dicas para não entrar num barco furado!</a:t>
            </a:r>
          </a:p>
          <a:p>
            <a:endParaRPr lang="pt-BR" baseline="0" dirty="0"/>
          </a:p>
          <a:p>
            <a:r>
              <a:rPr lang="pt-BR" baseline="0" dirty="0"/>
              <a:t>O que se deve esperar de um namoro?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7390E-98F5-0B42-BE95-75F5E22EBF1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3631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que devo esperar de um namoro?</a:t>
            </a:r>
          </a:p>
          <a:p>
            <a:r>
              <a:rPr lang="pt-BR" dirty="0"/>
              <a:t>MUITO DRAMA </a:t>
            </a:r>
            <a:r>
              <a:rPr lang="mr-IN" dirty="0"/>
              <a:t>–</a:t>
            </a:r>
            <a:r>
              <a:rPr lang="pt-BR" dirty="0"/>
              <a:t> Namorar é complicado</a:t>
            </a:r>
            <a:r>
              <a:rPr lang="pt-BR" baseline="0" dirty="0"/>
              <a:t> e mexe com as emoções. Veja os namoros por aí, como começam e terminam, as pessoas se apaixonam e desapaixonam quase no mesmo dia.</a:t>
            </a:r>
          </a:p>
          <a:p>
            <a:endParaRPr lang="pt-BR" baseline="0" dirty="0"/>
          </a:p>
          <a:p>
            <a:r>
              <a:rPr lang="pt-BR" baseline="0" dirty="0"/>
              <a:t>Fala sério. Você também é indeciso, cheio de manhas, imprevisível, e isso é ”normal”, mas espere um namoro assim também.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7390E-98F5-0B42-BE95-75F5E22EBF1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997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Tá bom. Na real, a primeira coisa que a gente repara é o visual. Não tem como evitar. Se não houver atração aí, o resto nem adianta...</a:t>
            </a:r>
          </a:p>
          <a:p>
            <a:r>
              <a:rPr lang="pt-BR" dirty="0"/>
              <a:t>Mas é bom saber de antemão que aspectos a pessoa deve possuir e não deve ter de jeito nenhum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7390E-98F5-0B42-BE95-75F5E22EBF18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804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Uma agência de namoro fez uma pesquisa sobre os principais atributos que os solteiros buscavam. Veja o resultado</a:t>
            </a:r>
          </a:p>
          <a:p>
            <a:endParaRPr lang="pt-BR" dirty="0"/>
          </a:p>
          <a:p>
            <a:r>
              <a:rPr lang="pt-BR" dirty="0"/>
              <a:t>É interessante</a:t>
            </a:r>
            <a:r>
              <a:rPr lang="pt-BR" baseline="0" dirty="0"/>
              <a:t> notar que os itens todos, estão sob o seu controle </a:t>
            </a:r>
            <a:r>
              <a:rPr lang="mr-IN" baseline="0" dirty="0"/>
              <a:t>–</a:t>
            </a:r>
            <a:r>
              <a:rPr lang="pt-BR" baseline="0" dirty="0"/>
              <a:t> com </a:t>
            </a:r>
            <a:r>
              <a:rPr lang="pt-BR" baseline="0" dirty="0" err="1"/>
              <a:t>excessão</a:t>
            </a:r>
            <a:r>
              <a:rPr lang="pt-BR" baseline="0" dirty="0"/>
              <a:t> talvez do carrão.</a:t>
            </a:r>
          </a:p>
          <a:p>
            <a:endParaRPr lang="pt-BR" baseline="0" dirty="0"/>
          </a:p>
          <a:p>
            <a:r>
              <a:rPr lang="pt-BR" baseline="0" dirty="0"/>
              <a:t>A verdade é que esse ”cara” não existe. Se existir, já está casado. Por isso, precisamos procurar aquilo que se encaixe conosco.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7390E-98F5-0B42-BE95-75F5E22EBF1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54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8747-5D50-474C-84CD-44B6239C5C23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9E84-9160-C140-BF46-6618923C29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128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8747-5D50-474C-84CD-44B6239C5C23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9E84-9160-C140-BF46-6618923C29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217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8747-5D50-474C-84CD-44B6239C5C23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9E84-9160-C140-BF46-6618923C29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449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8747-5D50-474C-84CD-44B6239C5C23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9E84-9160-C140-BF46-6618923C29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800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8747-5D50-474C-84CD-44B6239C5C23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9E84-9160-C140-BF46-6618923C29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8906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8747-5D50-474C-84CD-44B6239C5C23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9E84-9160-C140-BF46-6618923C29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843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8747-5D50-474C-84CD-44B6239C5C23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9E84-9160-C140-BF46-6618923C29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3488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8747-5D50-474C-84CD-44B6239C5C23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9E84-9160-C140-BF46-6618923C29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3924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8747-5D50-474C-84CD-44B6239C5C23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9E84-9160-C140-BF46-6618923C29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080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8747-5D50-474C-84CD-44B6239C5C23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9E84-9160-C140-BF46-6618923C29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6358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8747-5D50-474C-84CD-44B6239C5C23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9E84-9160-C140-BF46-6618923C29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660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88747-5D50-474C-84CD-44B6239C5C23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A9E84-9160-C140-BF46-6618923C29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942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ibliaonline.com.br/nvi/1co/13/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50833">
                        <a14:foregroundMark x1="33854" y1="16651" x2="33854" y2="16651"/>
                        <a14:foregroundMark x1="16094" y1="15541" x2="16094" y2="15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2565"/>
          <a:stretch/>
        </p:blipFill>
        <p:spPr>
          <a:xfrm>
            <a:off x="5639" y="0"/>
            <a:ext cx="5777941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486400" y="2640330"/>
            <a:ext cx="6583680" cy="224676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4400" dirty="0">
                <a:solidFill>
                  <a:srgbClr val="FFFF00"/>
                </a:solidFill>
                <a:latin typeface="Arial Black" charset="0"/>
                <a:ea typeface="Arial Black" charset="0"/>
                <a:cs typeface="Arial Black" charset="0"/>
              </a:rPr>
              <a:t>NAMORO E SEXO</a:t>
            </a:r>
          </a:p>
          <a:p>
            <a:pPr algn="r"/>
            <a:r>
              <a:rPr lang="pt-BR" sz="2400" dirty="0">
                <a:solidFill>
                  <a:srgbClr val="FFFF00"/>
                </a:solidFill>
                <a:latin typeface="Arial Black" charset="0"/>
                <a:ea typeface="Arial Black" charset="0"/>
                <a:cs typeface="Arial Black" charset="0"/>
              </a:rPr>
              <a:t>(Precisamos mesmo falar sobre isso?)</a:t>
            </a:r>
          </a:p>
          <a:p>
            <a:pPr algn="r"/>
            <a:endParaRPr lang="pt-BR" sz="2400" dirty="0">
              <a:solidFill>
                <a:srgbClr val="FFFF00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 algn="r"/>
            <a:r>
              <a:rPr lang="pt-BR" sz="2400" dirty="0">
                <a:solidFill>
                  <a:srgbClr val="FFFF00"/>
                </a:solidFill>
                <a:latin typeface="Arial Black" charset="0"/>
                <a:ea typeface="Arial Black" charset="0"/>
                <a:cs typeface="Arial Black" charset="0"/>
              </a:rPr>
              <a:t>Pr. </a:t>
            </a:r>
            <a:r>
              <a:rPr lang="pt-BR" sz="2400" dirty="0" err="1">
                <a:solidFill>
                  <a:srgbClr val="FFFF00"/>
                </a:solidFill>
                <a:latin typeface="Arial Black" charset="0"/>
                <a:ea typeface="Arial Black" charset="0"/>
                <a:cs typeface="Arial Black" charset="0"/>
              </a:rPr>
              <a:t>Acílio</a:t>
            </a:r>
            <a:r>
              <a:rPr lang="pt-BR" sz="2400" dirty="0">
                <a:solidFill>
                  <a:srgbClr val="FFFF00"/>
                </a:solidFill>
                <a:latin typeface="Arial Black" charset="0"/>
                <a:ea typeface="Arial Black" charset="0"/>
                <a:cs typeface="Arial Black" charset="0"/>
              </a:rPr>
              <a:t> Garcia</a:t>
            </a:r>
          </a:p>
          <a:p>
            <a:pPr algn="r"/>
            <a:r>
              <a:rPr lang="pt-BR" sz="2400" dirty="0">
                <a:solidFill>
                  <a:srgbClr val="FFFF00"/>
                </a:solidFill>
                <a:latin typeface="Arial Black" charset="0"/>
                <a:ea typeface="Arial Black" charset="0"/>
                <a:cs typeface="Arial Black" charset="0"/>
              </a:rPr>
              <a:t>Pastoral Estudantil - APV</a:t>
            </a:r>
            <a:endParaRPr lang="pt-BR" sz="2800" dirty="0">
              <a:solidFill>
                <a:srgbClr val="FFFF0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857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1701" y="1334315"/>
            <a:ext cx="1708597" cy="552368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864049" y="-25758"/>
            <a:ext cx="8463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OS DEZ MAIORES ATRATIVOS</a:t>
            </a:r>
            <a:endParaRPr lang="pt-B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Balão de Linha 1 4"/>
          <p:cNvSpPr/>
          <p:nvPr/>
        </p:nvSpPr>
        <p:spPr>
          <a:xfrm>
            <a:off x="7182116" y="1141132"/>
            <a:ext cx="2876284" cy="533122"/>
          </a:xfrm>
          <a:prstGeom prst="borderCallout1">
            <a:avLst>
              <a:gd name="adj1" fmla="val 18750"/>
              <a:gd name="adj2" fmla="val 174"/>
              <a:gd name="adj3" fmla="val 78680"/>
              <a:gd name="adj4" fmla="val -253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/>
              <a:t>CABELOS BONITOS</a:t>
            </a:r>
          </a:p>
        </p:txBody>
      </p:sp>
      <p:sp>
        <p:nvSpPr>
          <p:cNvPr id="6" name="Balão de Linha 1 5"/>
          <p:cNvSpPr/>
          <p:nvPr/>
        </p:nvSpPr>
        <p:spPr>
          <a:xfrm>
            <a:off x="7607119" y="1823712"/>
            <a:ext cx="2876284" cy="533122"/>
          </a:xfrm>
          <a:prstGeom prst="borderCallout1">
            <a:avLst>
              <a:gd name="adj1" fmla="val 18750"/>
              <a:gd name="adj2" fmla="val 174"/>
              <a:gd name="adj3" fmla="val 76264"/>
              <a:gd name="adj4" fmla="val -356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/>
              <a:t>BONS MODOS</a:t>
            </a:r>
          </a:p>
        </p:txBody>
      </p:sp>
      <p:sp>
        <p:nvSpPr>
          <p:cNvPr id="7" name="Balão de Linha 1 6"/>
          <p:cNvSpPr/>
          <p:nvPr/>
        </p:nvSpPr>
        <p:spPr>
          <a:xfrm>
            <a:off x="7980607" y="2699476"/>
            <a:ext cx="2876284" cy="533122"/>
          </a:xfrm>
          <a:prstGeom prst="borderCallout1">
            <a:avLst>
              <a:gd name="adj1" fmla="val 18750"/>
              <a:gd name="adj2" fmla="val 174"/>
              <a:gd name="adj3" fmla="val -1040"/>
              <a:gd name="adj4" fmla="val -38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/>
              <a:t>CHEIROSO</a:t>
            </a:r>
            <a:endParaRPr lang="pt-BR" sz="2000" b="1" dirty="0"/>
          </a:p>
        </p:txBody>
      </p:sp>
      <p:sp>
        <p:nvSpPr>
          <p:cNvPr id="8" name="Balão de Linha 1 7"/>
          <p:cNvSpPr/>
          <p:nvPr/>
        </p:nvSpPr>
        <p:spPr>
          <a:xfrm>
            <a:off x="7980607" y="3742665"/>
            <a:ext cx="2876284" cy="533122"/>
          </a:xfrm>
          <a:prstGeom prst="borderCallout1">
            <a:avLst>
              <a:gd name="adj1" fmla="val 18750"/>
              <a:gd name="adj2" fmla="val 174"/>
              <a:gd name="adj3" fmla="val -42108"/>
              <a:gd name="adj4" fmla="val -437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/>
              <a:t>NENHUMA CARÊNCIA</a:t>
            </a:r>
            <a:endParaRPr lang="pt-BR" sz="2000" b="1" dirty="0"/>
          </a:p>
        </p:txBody>
      </p:sp>
      <p:sp>
        <p:nvSpPr>
          <p:cNvPr id="9" name="Balão de Linha 1 8"/>
          <p:cNvSpPr/>
          <p:nvPr/>
        </p:nvSpPr>
        <p:spPr>
          <a:xfrm>
            <a:off x="7980607" y="4695702"/>
            <a:ext cx="2876284" cy="533122"/>
          </a:xfrm>
          <a:prstGeom prst="borderCallout1">
            <a:avLst>
              <a:gd name="adj1" fmla="val 18750"/>
              <a:gd name="adj2" fmla="val 174"/>
              <a:gd name="adj3" fmla="val 90758"/>
              <a:gd name="adj4" fmla="val -508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/>
              <a:t>CRIATIVIDADE</a:t>
            </a:r>
            <a:endParaRPr lang="pt-BR" sz="2000" b="1" dirty="0"/>
          </a:p>
        </p:txBody>
      </p:sp>
      <p:sp>
        <p:nvSpPr>
          <p:cNvPr id="10" name="Balão de Linha 1 9"/>
          <p:cNvSpPr/>
          <p:nvPr/>
        </p:nvSpPr>
        <p:spPr>
          <a:xfrm>
            <a:off x="2558601" y="883555"/>
            <a:ext cx="2876284" cy="533122"/>
          </a:xfrm>
          <a:prstGeom prst="borderCallout1">
            <a:avLst>
              <a:gd name="adj1" fmla="val 69481"/>
              <a:gd name="adj2" fmla="val 99129"/>
              <a:gd name="adj3" fmla="val 170478"/>
              <a:gd name="adj4" fmla="val 1125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/>
              <a:t>ESTILO</a:t>
            </a:r>
            <a:endParaRPr lang="pt-BR" sz="2000" b="1" dirty="0"/>
          </a:p>
        </p:txBody>
      </p:sp>
      <p:sp>
        <p:nvSpPr>
          <p:cNvPr id="11" name="Balão de Linha 1 10"/>
          <p:cNvSpPr/>
          <p:nvPr/>
        </p:nvSpPr>
        <p:spPr>
          <a:xfrm>
            <a:off x="1864049" y="1823712"/>
            <a:ext cx="2876284" cy="533122"/>
          </a:xfrm>
          <a:prstGeom prst="borderCallout1">
            <a:avLst>
              <a:gd name="adj1" fmla="val 69481"/>
              <a:gd name="adj2" fmla="val 99129"/>
              <a:gd name="adj3" fmla="val 76264"/>
              <a:gd name="adj4" fmla="val 1251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/>
              <a:t>CARRÃO DO ANO</a:t>
            </a:r>
            <a:endParaRPr lang="pt-BR" sz="2000" b="1" dirty="0"/>
          </a:p>
        </p:txBody>
      </p:sp>
      <p:sp>
        <p:nvSpPr>
          <p:cNvPr id="12" name="Balão de Linha 1 11"/>
          <p:cNvSpPr/>
          <p:nvPr/>
        </p:nvSpPr>
        <p:spPr>
          <a:xfrm>
            <a:off x="1708596" y="2890790"/>
            <a:ext cx="2876284" cy="533122"/>
          </a:xfrm>
          <a:prstGeom prst="borderCallout1">
            <a:avLst>
              <a:gd name="adj1" fmla="val 69481"/>
              <a:gd name="adj2" fmla="val 99129"/>
              <a:gd name="adj3" fmla="val -15535"/>
              <a:gd name="adj4" fmla="val 1251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/>
              <a:t>BOM EMPREGO</a:t>
            </a:r>
            <a:endParaRPr lang="pt-BR" sz="2000" b="1" dirty="0"/>
          </a:p>
        </p:txBody>
      </p:sp>
      <p:sp>
        <p:nvSpPr>
          <p:cNvPr id="13" name="Balão de Linha 1 12"/>
          <p:cNvSpPr/>
          <p:nvPr/>
        </p:nvSpPr>
        <p:spPr>
          <a:xfrm>
            <a:off x="1579807" y="3869584"/>
            <a:ext cx="2876284" cy="533122"/>
          </a:xfrm>
          <a:prstGeom prst="borderCallout1">
            <a:avLst>
              <a:gd name="adj1" fmla="val 69481"/>
              <a:gd name="adj2" fmla="val 99129"/>
              <a:gd name="adj3" fmla="val -39693"/>
              <a:gd name="adj4" fmla="val 1313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/>
              <a:t>CONFIANÇA</a:t>
            </a:r>
            <a:endParaRPr lang="pt-BR" sz="2000" b="1" dirty="0"/>
          </a:p>
        </p:txBody>
      </p:sp>
      <p:sp>
        <p:nvSpPr>
          <p:cNvPr id="14" name="Balão de Linha 1 13"/>
          <p:cNvSpPr/>
          <p:nvPr/>
        </p:nvSpPr>
        <p:spPr>
          <a:xfrm>
            <a:off x="1579807" y="5150569"/>
            <a:ext cx="2889163" cy="593408"/>
          </a:xfrm>
          <a:prstGeom prst="borderCallout1">
            <a:avLst>
              <a:gd name="adj1" fmla="val 69481"/>
              <a:gd name="adj2" fmla="val 99129"/>
              <a:gd name="adj3" fmla="val 209894"/>
              <a:gd name="adj4" fmla="val 1420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/>
              <a:t>CORPO BONITO E SAUDÁVEL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938690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545465" y="5525037"/>
            <a:ext cx="9144000" cy="1323439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Qual o maior erro cometido nos namoros da adolescência?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514" y="98608"/>
            <a:ext cx="6682254" cy="499498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48350"/>
            <a:ext cx="5410200" cy="405765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476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561" y="-287192"/>
            <a:ext cx="8524878" cy="743238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28688" y="542925"/>
            <a:ext cx="10701337" cy="830997"/>
          </a:xfrm>
          <a:prstGeom prst="rect">
            <a:avLst/>
          </a:prstGeom>
          <a:solidFill>
            <a:srgbClr val="000000">
              <a:alpha val="5098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</a:rPr>
              <a:t>Como saber que é a hora de terminar?</a:t>
            </a:r>
          </a:p>
        </p:txBody>
      </p:sp>
    </p:spTree>
    <p:extLst>
      <p:ext uri="{BB962C8B-B14F-4D97-AF65-F5344CB8AC3E}">
        <p14:creationId xmlns:p14="http://schemas.microsoft.com/office/powerpoint/2010/main" val="1612490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0" b="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52400" y="202674"/>
            <a:ext cx="11887200" cy="2800767"/>
          </a:xfrm>
          <a:prstGeom prst="rect">
            <a:avLst/>
          </a:prstGeom>
          <a:solidFill>
            <a:srgbClr val="000000">
              <a:alpha val="50196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FFFF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GANHA-GANHA: O relacionamento é bom para os dois. Aproveite!</a:t>
            </a:r>
          </a:p>
          <a:p>
            <a:r>
              <a:rPr lang="pt-BR" sz="3600" dirty="0">
                <a:solidFill>
                  <a:schemeClr val="bg1"/>
                </a:solidFill>
              </a:rPr>
              <a:t>Ex.: Marcos e Sônia estão namorando, mas também possuem outros amigos com quem saem. Quando estão juntos, eles se divertem muito. O relacionamento se baseia na amizade. Cada qual traz à tona o melhor aspecto do outro.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52400" y="3148963"/>
            <a:ext cx="11887200" cy="3693319"/>
          </a:xfrm>
          <a:prstGeom prst="rect">
            <a:avLst/>
          </a:prstGeom>
          <a:solidFill>
            <a:srgbClr val="000000">
              <a:alpha val="50196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FFFF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GANHA-PERDE: O relacionamento é bom pra você, mas ruim para o outro. Conserte isso ou caia fora.</a:t>
            </a:r>
          </a:p>
          <a:p>
            <a:r>
              <a:rPr lang="pt-BR" sz="3400" dirty="0">
                <a:solidFill>
                  <a:schemeClr val="bg1"/>
                </a:solidFill>
              </a:rPr>
              <a:t>Ex.: </a:t>
            </a:r>
            <a:r>
              <a:rPr lang="pt-BR" sz="3400" dirty="0" err="1">
                <a:solidFill>
                  <a:schemeClr val="bg1"/>
                </a:solidFill>
              </a:rPr>
              <a:t>Jasmine</a:t>
            </a:r>
            <a:r>
              <a:rPr lang="pt-BR" sz="3400" dirty="0">
                <a:solidFill>
                  <a:schemeClr val="bg1"/>
                </a:solidFill>
              </a:rPr>
              <a:t> tira muita vantagem social do namorado, Carlos. Ele é popular e todos amigos dela comentam isso. Sua expectativa é que Carlos se dedique inteiramente a ela e a telefone o dia todo. Carlos, se sente totalmente controlado por ela, não quer se sentir amarrado.</a:t>
            </a:r>
          </a:p>
        </p:txBody>
      </p:sp>
    </p:spTree>
    <p:extLst>
      <p:ext uri="{BB962C8B-B14F-4D97-AF65-F5344CB8AC3E}">
        <p14:creationId xmlns:p14="http://schemas.microsoft.com/office/powerpoint/2010/main" val="2038969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0" b="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52400" y="202674"/>
            <a:ext cx="11887200" cy="3293209"/>
          </a:xfrm>
          <a:prstGeom prst="rect">
            <a:avLst/>
          </a:prstGeom>
          <a:solidFill>
            <a:srgbClr val="000000">
              <a:alpha val="50196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FFFF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PERDE-GANHA: O relacionamento é ruim pra você, mas bom para o outro. Conserte isso ou caia fora!</a:t>
            </a:r>
          </a:p>
          <a:p>
            <a:r>
              <a:rPr lang="pt-BR" sz="3600" dirty="0">
                <a:solidFill>
                  <a:schemeClr val="bg1"/>
                </a:solidFill>
              </a:rPr>
              <a:t>Ex.: Nos três últimos anos, Laura tem namorado </a:t>
            </a:r>
            <a:r>
              <a:rPr lang="pt-BR" sz="3600" dirty="0" err="1">
                <a:solidFill>
                  <a:schemeClr val="bg1"/>
                </a:solidFill>
              </a:rPr>
              <a:t>Quinton</a:t>
            </a:r>
            <a:r>
              <a:rPr lang="pt-BR" sz="3600" dirty="0">
                <a:solidFill>
                  <a:schemeClr val="bg1"/>
                </a:solidFill>
              </a:rPr>
              <a:t>. No começo ele era gentil, mas agora está bem violento e tenta controlá-la. </a:t>
            </a:r>
            <a:r>
              <a:rPr lang="pt-BR" sz="3600" dirty="0" err="1">
                <a:solidFill>
                  <a:schemeClr val="bg1"/>
                </a:solidFill>
              </a:rPr>
              <a:t>Quinton</a:t>
            </a:r>
            <a:r>
              <a:rPr lang="pt-BR" sz="3600" dirty="0">
                <a:solidFill>
                  <a:schemeClr val="bg1"/>
                </a:solidFill>
              </a:rPr>
              <a:t> quer uma namorada toda sua. Laura se sente trancada e não sabe como sair da relação.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52400" y="3698557"/>
            <a:ext cx="11887200" cy="3200876"/>
          </a:xfrm>
          <a:prstGeom prst="rect">
            <a:avLst/>
          </a:prstGeom>
          <a:solidFill>
            <a:srgbClr val="000000">
              <a:alpha val="50196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FFFF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PERDE-PERDE: O relacionamento é ruim para os dois. Caia fora já!</a:t>
            </a:r>
          </a:p>
          <a:p>
            <a:r>
              <a:rPr lang="pt-BR" sz="3400" dirty="0">
                <a:solidFill>
                  <a:schemeClr val="bg1"/>
                </a:solidFill>
              </a:rPr>
              <a:t>Ex.: Jackson e Evelyn são totalmente centrados um no outro. Eles brigam o tempo todo e se acusam de trair e flertar. Desfazem o namoro toda hora, mas continuam a voltar juntos porque criaram uma dependência. Com frequência se veem falando a mesma coisa ”Eu te amo” e ”você é um saco”.</a:t>
            </a:r>
          </a:p>
        </p:txBody>
      </p:sp>
    </p:spTree>
    <p:extLst>
      <p:ext uri="{BB962C8B-B14F-4D97-AF65-F5344CB8AC3E}">
        <p14:creationId xmlns:p14="http://schemas.microsoft.com/office/powerpoint/2010/main" val="1181390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75" y="300037"/>
            <a:ext cx="1014413" cy="101441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75" y="2921793"/>
            <a:ext cx="1014413" cy="101441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75" y="5593556"/>
            <a:ext cx="1014413" cy="101441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74" y="1614487"/>
            <a:ext cx="1014413" cy="101441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74" y="4329112"/>
            <a:ext cx="1014413" cy="101441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aixaDeTexto 9"/>
          <p:cNvSpPr txBox="1"/>
          <p:nvPr/>
        </p:nvSpPr>
        <p:spPr>
          <a:xfrm>
            <a:off x="1614488" y="220741"/>
            <a:ext cx="9472612" cy="110799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Ultimatos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614488" y="1314450"/>
            <a:ext cx="9472612" cy="110799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Complexo </a:t>
            </a:r>
            <a:r>
              <a:rPr lang="pt-BR" sz="660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 redentor</a:t>
            </a:r>
            <a:endParaRPr lang="pt-BR" sz="66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614488" y="2628900"/>
            <a:ext cx="9472612" cy="110799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660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Mentiras</a:t>
            </a:r>
            <a:endParaRPr lang="pt-BR" sz="66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614488" y="3965496"/>
            <a:ext cx="10506073" cy="1492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rmAutofit fontScale="92500" lnSpcReduction="20000"/>
          </a:bodyPr>
          <a:lstStyle/>
          <a:p>
            <a:r>
              <a:rPr lang="pt-BR" sz="60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”Você nunca mais vai encontrar alguém que o ame”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614487" y="5429250"/>
            <a:ext cx="10315575" cy="1492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rmAutofit fontScale="92500" lnSpcReduction="20000"/>
          </a:bodyPr>
          <a:lstStyle/>
          <a:p>
            <a:r>
              <a:rPr lang="pt-BR" sz="60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”Se me deixar, vou praticar violência contra mim”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9384566" y="474702"/>
            <a:ext cx="2239923" cy="2239923"/>
            <a:chOff x="9384566" y="474702"/>
            <a:chExt cx="2239923" cy="2239923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84566" y="474702"/>
              <a:ext cx="2239923" cy="2239923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CaixaDeTexto 15"/>
            <p:cNvSpPr txBox="1"/>
            <p:nvPr/>
          </p:nvSpPr>
          <p:spPr>
            <a:xfrm rot="18768170">
              <a:off x="9722481" y="729465"/>
              <a:ext cx="1584088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5400" b="1">
                  <a:solidFill>
                    <a:schemeClr val="bg1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TÔ </a:t>
              </a:r>
            </a:p>
            <a:p>
              <a:pPr algn="ctr"/>
              <a:r>
                <a:rPr lang="pt-BR" sz="5400" b="1" dirty="0">
                  <a:solidFill>
                    <a:schemeClr val="bg1"/>
                  </a:solidFill>
                  <a:latin typeface="Abadi MT Condensed Extra Bold" charset="0"/>
                  <a:ea typeface="Abadi MT Condensed Extra Bold" charset="0"/>
                  <a:cs typeface="Abadi MT Condensed Extra Bold" charset="0"/>
                </a:rPr>
                <a:t>FORA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78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640" y="0"/>
            <a:ext cx="8036719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 rot="20796714">
            <a:off x="1289387" y="619009"/>
            <a:ext cx="21027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SÓ</a:t>
            </a:r>
          </a:p>
        </p:txBody>
      </p:sp>
      <p:sp>
        <p:nvSpPr>
          <p:cNvPr id="7" name="CaixaDeTexto 6"/>
          <p:cNvSpPr txBox="1"/>
          <p:nvPr/>
        </p:nvSpPr>
        <p:spPr>
          <a:xfrm rot="1429179">
            <a:off x="8215314" y="897792"/>
            <a:ext cx="35718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PENSA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015206" y="4203793"/>
            <a:ext cx="45144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NAQUILO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0010707" y="5019401"/>
            <a:ext cx="68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4543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85737" y="1536174"/>
            <a:ext cx="44719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Doenças</a:t>
            </a:r>
          </a:p>
          <a:p>
            <a:r>
              <a:rPr lang="pt-BR" sz="48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Gravidez</a:t>
            </a:r>
          </a:p>
          <a:p>
            <a:r>
              <a:rPr lang="pt-BR" sz="48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Arrependimentos</a:t>
            </a:r>
          </a:p>
          <a:p>
            <a:r>
              <a:rPr lang="pt-BR" sz="48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Vergonha</a:t>
            </a:r>
          </a:p>
          <a:p>
            <a:r>
              <a:rPr lang="pt-BR" sz="48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Desilusões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900864" y="1536174"/>
            <a:ext cx="49148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8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Culpa</a:t>
            </a:r>
          </a:p>
          <a:p>
            <a:pPr algn="r"/>
            <a:r>
              <a:rPr lang="pt-BR" sz="48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Depressão</a:t>
            </a:r>
          </a:p>
          <a:p>
            <a:pPr algn="r"/>
            <a:r>
              <a:rPr lang="pt-BR" sz="48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Riscos</a:t>
            </a:r>
          </a:p>
          <a:p>
            <a:pPr algn="r"/>
            <a:r>
              <a:rPr lang="pt-BR" sz="48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Baixa </a:t>
            </a:r>
            <a:r>
              <a:rPr lang="pt-BR" sz="4800" dirty="0" err="1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auto-estima</a:t>
            </a:r>
            <a:endParaRPr lang="pt-BR" sz="48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algn="r"/>
            <a:r>
              <a:rPr lang="pt-BR" sz="48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Danos emocionais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-285750" y="2644170"/>
            <a:ext cx="12477750" cy="193899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FFFF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ÚNICA PREOTEÇÃO 100% SEGURA:</a:t>
            </a:r>
          </a:p>
          <a:p>
            <a:pPr algn="ctr"/>
            <a:r>
              <a:rPr lang="pt-BR" sz="6000" dirty="0">
                <a:solidFill>
                  <a:srgbClr val="FFFF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ABSTINÊNCIA</a:t>
            </a:r>
          </a:p>
        </p:txBody>
      </p:sp>
    </p:spTree>
    <p:extLst>
      <p:ext uri="{BB962C8B-B14F-4D97-AF65-F5344CB8AC3E}">
        <p14:creationId xmlns:p14="http://schemas.microsoft.com/office/powerpoint/2010/main" val="31313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481137" y="5411450"/>
            <a:ext cx="9229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dirty="0">
                <a:solidFill>
                  <a:srgbClr val="FFFF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O AMOR ESPERA...</a:t>
            </a:r>
          </a:p>
        </p:txBody>
      </p:sp>
    </p:spTree>
    <p:extLst>
      <p:ext uri="{BB962C8B-B14F-4D97-AF65-F5344CB8AC3E}">
        <p14:creationId xmlns:p14="http://schemas.microsoft.com/office/powerpoint/2010/main" val="1560321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1144250" y="1114423"/>
            <a:ext cx="400050" cy="60864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6800850" y="1114424"/>
            <a:ext cx="400050" cy="60864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5086350" y="1114424"/>
            <a:ext cx="400050" cy="60864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742950" y="1114425"/>
            <a:ext cx="400050" cy="60864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Arredondado 2"/>
          <p:cNvSpPr/>
          <p:nvPr/>
        </p:nvSpPr>
        <p:spPr>
          <a:xfrm>
            <a:off x="130399" y="1338195"/>
            <a:ext cx="5851301" cy="5112913"/>
          </a:xfrm>
          <a:prstGeom prst="roundRect">
            <a:avLst/>
          </a:prstGeom>
          <a:solidFill>
            <a:srgbClr val="007900"/>
          </a:solidFill>
          <a:ln w="6985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Arredondado 3"/>
          <p:cNvSpPr/>
          <p:nvPr/>
        </p:nvSpPr>
        <p:spPr>
          <a:xfrm>
            <a:off x="6096000" y="1381057"/>
            <a:ext cx="5851301" cy="5112913"/>
          </a:xfrm>
          <a:prstGeom prst="roundRect">
            <a:avLst/>
          </a:prstGeom>
          <a:solidFill>
            <a:srgbClr val="007900"/>
          </a:solidFill>
          <a:ln w="6985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143000" y="199287"/>
            <a:ext cx="10001250" cy="923330"/>
          </a:xfrm>
          <a:prstGeom prst="rect">
            <a:avLst/>
          </a:prstGeom>
          <a:solidFill>
            <a:srgbClr val="007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NAMORO E SEXO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408904" y="2985282"/>
            <a:ext cx="1468191" cy="2949262"/>
            <a:chOff x="2799009" y="2999570"/>
            <a:chExt cx="1468191" cy="2949262"/>
          </a:xfrm>
        </p:grpSpPr>
        <p:sp>
          <p:nvSpPr>
            <p:cNvPr id="11" name="Retângulo Arredondado 10"/>
            <p:cNvSpPr/>
            <p:nvPr/>
          </p:nvSpPr>
          <p:spPr>
            <a:xfrm>
              <a:off x="2799009" y="2999570"/>
              <a:ext cx="1468191" cy="2949262"/>
            </a:xfrm>
            <a:prstGeom prst="roundRect">
              <a:avLst/>
            </a:prstGeom>
            <a:solidFill>
              <a:schemeClr val="bg1"/>
            </a:solidFill>
            <a:ln w="508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Seta para Cima 9"/>
            <p:cNvSpPr/>
            <p:nvPr/>
          </p:nvSpPr>
          <p:spPr>
            <a:xfrm>
              <a:off x="3014864" y="3388351"/>
              <a:ext cx="982820" cy="2150772"/>
            </a:xfrm>
            <a:prstGeom prst="up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Grupo 12"/>
          <p:cNvGrpSpPr/>
          <p:nvPr/>
        </p:nvGrpSpPr>
        <p:grpSpPr>
          <a:xfrm rot="10800000">
            <a:off x="6466804" y="2985282"/>
            <a:ext cx="1468191" cy="2949262"/>
            <a:chOff x="2799009" y="2999570"/>
            <a:chExt cx="1468191" cy="2949262"/>
          </a:xfrm>
        </p:grpSpPr>
        <p:sp>
          <p:nvSpPr>
            <p:cNvPr id="14" name="Retângulo Arredondado 13"/>
            <p:cNvSpPr/>
            <p:nvPr/>
          </p:nvSpPr>
          <p:spPr>
            <a:xfrm>
              <a:off x="2799009" y="2999570"/>
              <a:ext cx="1468191" cy="2949262"/>
            </a:xfrm>
            <a:prstGeom prst="roundRect">
              <a:avLst/>
            </a:prstGeom>
            <a:solidFill>
              <a:schemeClr val="bg1"/>
            </a:solidFill>
            <a:ln w="508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Seta para Cima 14"/>
            <p:cNvSpPr/>
            <p:nvPr/>
          </p:nvSpPr>
          <p:spPr>
            <a:xfrm>
              <a:off x="3014864" y="3388351"/>
              <a:ext cx="982820" cy="2150772"/>
            </a:xfrm>
            <a:prstGeom prst="up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6" name="CaixaDeTexto 15"/>
          <p:cNvSpPr txBox="1"/>
          <p:nvPr/>
        </p:nvSpPr>
        <p:spPr>
          <a:xfrm>
            <a:off x="274145" y="2073466"/>
            <a:ext cx="17377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VIA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EXPRESSA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125446" y="2073465"/>
            <a:ext cx="2154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VIA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ACIDENTADA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2041298" y="1661375"/>
            <a:ext cx="34451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pt-BR" sz="3200" b="1" dirty="0">
                <a:solidFill>
                  <a:schemeClr val="bg1"/>
                </a:solidFill>
              </a:rPr>
              <a:t>Namore com Inteligência</a:t>
            </a:r>
          </a:p>
          <a:p>
            <a:pPr marL="285750" indent="-285750">
              <a:buFont typeface="Arial" charset="0"/>
              <a:buChar char="•"/>
            </a:pPr>
            <a:r>
              <a:rPr lang="pt-BR" sz="3200" b="1" dirty="0">
                <a:solidFill>
                  <a:schemeClr val="bg1"/>
                </a:solidFill>
              </a:rPr>
              <a:t>Trate o sexo como algo importante e sagrado</a:t>
            </a:r>
          </a:p>
          <a:p>
            <a:pPr marL="285750" indent="-285750">
              <a:buFont typeface="Arial" charset="0"/>
              <a:buChar char="•"/>
            </a:pPr>
            <a:r>
              <a:rPr lang="pt-BR" sz="3200" b="1" dirty="0">
                <a:solidFill>
                  <a:schemeClr val="bg1"/>
                </a:solidFill>
              </a:rPr>
              <a:t>Espere o verdadeiro amor e compromisso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8253074" y="1827318"/>
            <a:ext cx="344510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pt-BR" sz="3200" b="1" dirty="0">
                <a:solidFill>
                  <a:schemeClr val="bg1"/>
                </a:solidFill>
              </a:rPr>
              <a:t>Namore de modo inconsequente</a:t>
            </a:r>
          </a:p>
          <a:p>
            <a:pPr marL="285750" indent="-285750">
              <a:buFont typeface="Arial" charset="0"/>
              <a:buChar char="•"/>
            </a:pPr>
            <a:r>
              <a:rPr lang="pt-BR" sz="3200" b="1" dirty="0">
                <a:solidFill>
                  <a:schemeClr val="bg1"/>
                </a:solidFill>
              </a:rPr>
              <a:t>Trate o sexo como brincadeira</a:t>
            </a:r>
          </a:p>
          <a:p>
            <a:pPr marL="285750" indent="-285750">
              <a:buFont typeface="Arial" charset="0"/>
              <a:buChar char="•"/>
            </a:pPr>
            <a:r>
              <a:rPr lang="pt-BR" sz="3200" b="1" dirty="0">
                <a:solidFill>
                  <a:schemeClr val="bg1"/>
                </a:solidFill>
              </a:rPr>
              <a:t>Se envolva fisicamente ao máximo, sem pensar no futuro</a:t>
            </a:r>
          </a:p>
        </p:txBody>
      </p:sp>
    </p:spTree>
    <p:extLst>
      <p:ext uri="{BB962C8B-B14F-4D97-AF65-F5344CB8AC3E}">
        <p14:creationId xmlns:p14="http://schemas.microsoft.com/office/powerpoint/2010/main" val="1398233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706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957"/>
                    </a14:imgEffect>
                    <a14:imgEffect>
                      <a14:saturation sat="1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907"/>
          <a:stretch/>
        </p:blipFill>
        <p:spPr>
          <a:xfrm>
            <a:off x="0" y="0"/>
            <a:ext cx="4637199" cy="4295104"/>
          </a:xfrm>
          <a:prstGeom prst="rect">
            <a:avLst/>
          </a:prstGeom>
          <a:effectLst>
            <a:softEdge rad="495300"/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132" y="0"/>
            <a:ext cx="6053070" cy="50105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3390363"/>
            <a:ext cx="12312202" cy="32316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pt-BR" sz="4800" dirty="0">
                <a:latin typeface="Curlz MT" charset="0"/>
                <a:ea typeface="Curlz MT" charset="0"/>
                <a:cs typeface="Curlz MT" charset="0"/>
              </a:rPr>
              <a:t>Portanto, </a:t>
            </a:r>
            <a:r>
              <a:rPr lang="pt-BR" sz="4800" u="sng" dirty="0">
                <a:latin typeface="Curlz MT" charset="0"/>
                <a:ea typeface="Curlz MT" charset="0"/>
                <a:cs typeface="Curlz MT" charset="0"/>
              </a:rPr>
              <a:t>escolha com critério</a:t>
            </a:r>
            <a:r>
              <a:rPr lang="pt-BR" sz="4800" dirty="0">
                <a:latin typeface="Curlz MT" charset="0"/>
                <a:ea typeface="Curlz MT" charset="0"/>
                <a:cs typeface="Curlz MT" charset="0"/>
              </a:rPr>
              <a:t>.</a:t>
            </a:r>
          </a:p>
          <a:p>
            <a:r>
              <a:rPr lang="pt-BR" sz="4800" dirty="0">
                <a:latin typeface="Curlz MT" charset="0"/>
                <a:ea typeface="Curlz MT" charset="0"/>
                <a:cs typeface="Curlz MT" charset="0"/>
              </a:rPr>
              <a:t>Seja </a:t>
            </a:r>
            <a:r>
              <a:rPr lang="pt-BR" sz="4800" u="sng" dirty="0">
                <a:latin typeface="Curlz MT" charset="0"/>
                <a:ea typeface="Curlz MT" charset="0"/>
                <a:cs typeface="Curlz MT" charset="0"/>
              </a:rPr>
              <a:t>cuidadoso com seus beijos</a:t>
            </a:r>
            <a:r>
              <a:rPr lang="pt-BR" sz="4800" dirty="0">
                <a:latin typeface="Curlz MT" charset="0"/>
                <a:ea typeface="Curlz MT" charset="0"/>
                <a:cs typeface="Curlz MT" charset="0"/>
              </a:rPr>
              <a:t>.</a:t>
            </a:r>
          </a:p>
          <a:p>
            <a:r>
              <a:rPr lang="pt-BR" sz="4800" dirty="0">
                <a:latin typeface="Curlz MT" charset="0"/>
                <a:ea typeface="Curlz MT" charset="0"/>
                <a:cs typeface="Curlz MT" charset="0"/>
              </a:rPr>
              <a:t>E lembre-se de que, </a:t>
            </a:r>
          </a:p>
          <a:p>
            <a:r>
              <a:rPr lang="pt-BR" sz="4800" dirty="0">
                <a:latin typeface="Curlz MT" charset="0"/>
                <a:ea typeface="Curlz MT" charset="0"/>
                <a:cs typeface="Curlz MT" charset="0"/>
              </a:rPr>
              <a:t>Decididamente, </a:t>
            </a:r>
            <a:r>
              <a:rPr lang="pt-BR" sz="4800" b="1" dirty="0">
                <a:latin typeface="Curlz MT" charset="0"/>
                <a:ea typeface="Curlz MT" charset="0"/>
                <a:cs typeface="Curlz MT" charset="0"/>
              </a:rPr>
              <a:t>vale a pena </a:t>
            </a:r>
            <a:r>
              <a:rPr lang="pt-BR" sz="6000" b="1" dirty="0">
                <a:latin typeface="Curlz MT" charset="0"/>
                <a:ea typeface="Curlz MT" charset="0"/>
                <a:cs typeface="Curlz MT" charset="0"/>
              </a:rPr>
              <a:t>esperar </a:t>
            </a:r>
            <a:r>
              <a:rPr lang="pt-BR" sz="4800" b="1" dirty="0">
                <a:latin typeface="Curlz MT" charset="0"/>
                <a:ea typeface="Curlz MT" charset="0"/>
                <a:cs typeface="Curlz MT" charset="0"/>
              </a:rPr>
              <a:t>pelo amor</a:t>
            </a:r>
            <a:r>
              <a:rPr lang="pt-BR" sz="4800" dirty="0">
                <a:latin typeface="Curlz MT" charset="0"/>
                <a:ea typeface="Curlz MT" charset="0"/>
                <a:cs typeface="Curlz MT" charset="0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198263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53284" y="5063423"/>
            <a:ext cx="116854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O amor...tudo </a:t>
            </a:r>
            <a:r>
              <a:rPr lang="pt-BR" sz="48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crê, tudo espera, tudo suporta.</a:t>
            </a:r>
            <a:br>
              <a:rPr lang="pt-BR" sz="48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pt-BR" sz="48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  <a:hlinkClick r:id="rId4"/>
              </a:rPr>
              <a:t>1 Coríntios 13:7</a:t>
            </a:r>
            <a:endParaRPr lang="pt-BR" sz="48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398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8000" y="0"/>
              <a:ext cx="5334000" cy="6858000"/>
            </a:xfrm>
            <a:prstGeom prst="rect">
              <a:avLst/>
            </a:prstGeom>
          </p:spPr>
        </p:pic>
      </p:grpSp>
      <p:sp>
        <p:nvSpPr>
          <p:cNvPr id="5" name="CaixaDeTexto 4"/>
          <p:cNvSpPr txBox="1"/>
          <p:nvPr/>
        </p:nvSpPr>
        <p:spPr>
          <a:xfrm>
            <a:off x="354330" y="434340"/>
            <a:ext cx="7292340" cy="6001643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pt-BR" sz="32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Escolho com cuidado as pessoas com quem saio, e não saio com qualquer um.</a:t>
            </a:r>
          </a:p>
          <a:p>
            <a:pPr marL="514350" indent="-514350">
              <a:buAutoNum type="arabicPeriod"/>
            </a:pPr>
            <a:r>
              <a:rPr lang="pt-BR" sz="32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Decido antecipadamente o que vou e o que não vou fazer num encontro.</a:t>
            </a:r>
          </a:p>
          <a:p>
            <a:pPr marL="514350" indent="-514350">
              <a:buAutoNum type="arabicPeriod"/>
            </a:pPr>
            <a:r>
              <a:rPr lang="pt-BR" sz="32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Minhas relações com o sexo oposto se baseiam em amizade genuína, não só no aspecto físico.</a:t>
            </a:r>
          </a:p>
          <a:p>
            <a:pPr marL="514350" indent="-514350">
              <a:buAutoNum type="arabicPeriod"/>
            </a:pPr>
            <a:r>
              <a:rPr lang="pt-BR" sz="32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Sinto-me à vontade em relação às decisões que estou tomando sobre namoro e sexo.</a:t>
            </a:r>
          </a:p>
          <a:p>
            <a:pPr marL="514350" indent="-514350">
              <a:buAutoNum type="arabicPeriod"/>
            </a:pPr>
            <a:r>
              <a:rPr lang="pt-BR" sz="32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Meus relacionamentos amorosos são saudáveis.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8275320" y="434340"/>
            <a:ext cx="3429000" cy="6023610"/>
          </a:xfrm>
          <a:prstGeom prst="rect">
            <a:avLst/>
          </a:prstGeom>
          <a:solidFill>
            <a:srgbClr val="000000">
              <a:alpha val="4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8275320" y="434340"/>
            <a:ext cx="3417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lain"/>
            </a:pPr>
            <a:r>
              <a:rPr lang="pt-BR" sz="36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2    3    </a:t>
            </a:r>
            <a:r>
              <a:rPr lang="pt-BR" sz="360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4    5</a:t>
            </a:r>
            <a:endParaRPr lang="pt-BR" sz="36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286750" y="1497330"/>
            <a:ext cx="3417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lain"/>
            </a:pPr>
            <a:r>
              <a:rPr lang="pt-BR" sz="36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2    3    </a:t>
            </a:r>
            <a:r>
              <a:rPr lang="pt-BR" sz="360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4    5</a:t>
            </a:r>
            <a:endParaRPr lang="pt-BR" sz="36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275320" y="2434590"/>
            <a:ext cx="3417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lain"/>
            </a:pPr>
            <a:r>
              <a:rPr lang="pt-BR" sz="36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2    3    </a:t>
            </a:r>
            <a:r>
              <a:rPr lang="pt-BR" sz="360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4    5</a:t>
            </a:r>
            <a:endParaRPr lang="pt-BR" sz="36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286750" y="3737610"/>
            <a:ext cx="3417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lain"/>
            </a:pPr>
            <a:r>
              <a:rPr lang="pt-BR" sz="36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2    3    </a:t>
            </a:r>
            <a:r>
              <a:rPr lang="pt-BR" sz="360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4    5</a:t>
            </a:r>
            <a:endParaRPr lang="pt-BR" sz="36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8286750" y="5349240"/>
            <a:ext cx="3417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lain"/>
            </a:pPr>
            <a:r>
              <a:rPr lang="pt-BR" sz="36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2    3    </a:t>
            </a:r>
            <a:r>
              <a:rPr lang="pt-BR" sz="360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4    5</a:t>
            </a:r>
            <a:endParaRPr lang="pt-BR" sz="36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66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8000" y="0"/>
              <a:ext cx="5334000" cy="6858000"/>
            </a:xfrm>
            <a:prstGeom prst="rect">
              <a:avLst/>
            </a:prstGeom>
          </p:spPr>
        </p:pic>
      </p:grpSp>
      <p:sp>
        <p:nvSpPr>
          <p:cNvPr id="5" name="CaixaDeTexto 4"/>
          <p:cNvSpPr txBox="1"/>
          <p:nvPr/>
        </p:nvSpPr>
        <p:spPr>
          <a:xfrm>
            <a:off x="354330" y="902970"/>
            <a:ext cx="7292340" cy="5016758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pt-BR" sz="32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Tenho boa quantidade de informação sobre </a:t>
            </a:r>
            <a:r>
              <a:rPr lang="pt-BR" sz="3200" dirty="0" err="1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DSTs</a:t>
            </a:r>
            <a:endParaRPr lang="pt-BR" sz="32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marL="514350" indent="-514350">
              <a:buAutoNum type="arabicPeriod" startAt="6"/>
            </a:pPr>
            <a:r>
              <a:rPr lang="pt-BR" sz="32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Minha vida não gira em torno de namorado(a)</a:t>
            </a:r>
          </a:p>
          <a:p>
            <a:pPr marL="514350" indent="-514350">
              <a:buAutoNum type="arabicPeriod" startAt="6"/>
            </a:pPr>
            <a:r>
              <a:rPr lang="pt-BR" sz="32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Tenho coragem de dizer não ao que não devo fazer</a:t>
            </a:r>
          </a:p>
          <a:p>
            <a:pPr marL="514350" indent="-514350">
              <a:buAutoNum type="arabicPeriod" startAt="6"/>
            </a:pPr>
            <a:r>
              <a:rPr lang="pt-BR" sz="32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Trato meu corpo com respeito</a:t>
            </a:r>
          </a:p>
          <a:p>
            <a:pPr marL="514350" indent="-514350">
              <a:buAutoNum type="arabicPeriod" startAt="6"/>
            </a:pPr>
            <a:r>
              <a:rPr lang="pt-BR" sz="32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Estou à espera de uma relação de longo prazo e de compromisso, antes de começar a me envolver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8275320" y="902970"/>
            <a:ext cx="3429000" cy="5016758"/>
          </a:xfrm>
          <a:prstGeom prst="rect">
            <a:avLst/>
          </a:prstGeom>
          <a:solidFill>
            <a:srgbClr val="000000">
              <a:alpha val="4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8275320" y="902970"/>
            <a:ext cx="3417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lain"/>
            </a:pPr>
            <a:r>
              <a:rPr lang="pt-BR" sz="36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2    3    </a:t>
            </a:r>
            <a:r>
              <a:rPr lang="pt-BR" sz="360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4    5</a:t>
            </a:r>
            <a:endParaRPr lang="pt-BR" sz="36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286750" y="1885950"/>
            <a:ext cx="3417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lain"/>
            </a:pPr>
            <a:r>
              <a:rPr lang="pt-BR" sz="36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2    3    </a:t>
            </a:r>
            <a:r>
              <a:rPr lang="pt-BR" sz="360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4    5</a:t>
            </a:r>
            <a:endParaRPr lang="pt-BR" sz="36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275320" y="2765018"/>
            <a:ext cx="3417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lain"/>
            </a:pPr>
            <a:r>
              <a:rPr lang="pt-BR" sz="36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2    3    </a:t>
            </a:r>
            <a:r>
              <a:rPr lang="pt-BR" sz="360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4    5</a:t>
            </a:r>
            <a:endParaRPr lang="pt-BR" sz="36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275320" y="3747998"/>
            <a:ext cx="3417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lain"/>
            </a:pPr>
            <a:r>
              <a:rPr lang="pt-BR" sz="36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2    3    </a:t>
            </a:r>
            <a:r>
              <a:rPr lang="pt-BR" sz="360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4    5</a:t>
            </a:r>
            <a:endParaRPr lang="pt-BR" sz="36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8286750" y="4627066"/>
            <a:ext cx="3417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lain"/>
            </a:pPr>
            <a:r>
              <a:rPr lang="pt-BR" sz="36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2    3    </a:t>
            </a:r>
            <a:r>
              <a:rPr lang="pt-BR" sz="360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4    5</a:t>
            </a:r>
            <a:endParaRPr lang="pt-BR" sz="36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94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3" name="Seta para Cima 2"/>
          <p:cNvSpPr/>
          <p:nvPr/>
        </p:nvSpPr>
        <p:spPr>
          <a:xfrm>
            <a:off x="697230" y="194310"/>
            <a:ext cx="2023110" cy="1828800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40 a 50</a:t>
            </a:r>
          </a:p>
        </p:txBody>
      </p:sp>
      <p:sp>
        <p:nvSpPr>
          <p:cNvPr id="4" name="Seta para Cima 3"/>
          <p:cNvSpPr/>
          <p:nvPr/>
        </p:nvSpPr>
        <p:spPr>
          <a:xfrm rot="5400000">
            <a:off x="645795" y="2514600"/>
            <a:ext cx="2023110" cy="18288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Cima 4"/>
          <p:cNvSpPr/>
          <p:nvPr/>
        </p:nvSpPr>
        <p:spPr>
          <a:xfrm rot="10800000">
            <a:off x="648652" y="4834890"/>
            <a:ext cx="2023110" cy="18288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742950" y="3075057"/>
            <a:ext cx="202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30 a 39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65845" y="4969997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10 a 29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243263" y="557213"/>
            <a:ext cx="8786812" cy="132343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Você vai bem! Continue assim!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209924" y="2301940"/>
            <a:ext cx="8820151" cy="193899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Você está com um pé na estrada e outro fora. Volte para o asfalto!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209924" y="4662220"/>
            <a:ext cx="8820151" cy="193899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Você está longe do caminho. Preste muita atenção para encontrá-lo</a:t>
            </a:r>
          </a:p>
        </p:txBody>
      </p:sp>
    </p:spTree>
    <p:extLst>
      <p:ext uri="{BB962C8B-B14F-4D97-AF65-F5344CB8AC3E}">
        <p14:creationId xmlns:p14="http://schemas.microsoft.com/office/powerpoint/2010/main" val="1160077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88" y="0"/>
            <a:ext cx="10380424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05788" y="4357689"/>
            <a:ext cx="10380424" cy="2308324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NAMORO INTELIGENTE</a:t>
            </a:r>
          </a:p>
          <a:p>
            <a:r>
              <a:rPr lang="pt-BR" sz="3600" b="1" dirty="0">
                <a:solidFill>
                  <a:schemeClr val="bg1"/>
                </a:solidFill>
              </a:rPr>
              <a:t>Ter sucesso no namoro; selecionar quem você namora; ficar junto e se divertir; continuar estável durante o namoro...</a:t>
            </a:r>
          </a:p>
        </p:txBody>
      </p:sp>
    </p:spTree>
    <p:extLst>
      <p:ext uri="{BB962C8B-B14F-4D97-AF65-F5344CB8AC3E}">
        <p14:creationId xmlns:p14="http://schemas.microsoft.com/office/powerpoint/2010/main" val="423150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3687901"/>
            <a:ext cx="12192000" cy="3170099"/>
          </a:xfrm>
          <a:prstGeom prst="rect">
            <a:avLst/>
          </a:prstGeom>
          <a:solidFill>
            <a:srgbClr val="000000">
              <a:alpha val="4902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NAMORO IMPRUDENTE</a:t>
            </a:r>
          </a:p>
          <a:p>
            <a:r>
              <a:rPr lang="pt-BR" sz="4000" dirty="0">
                <a:solidFill>
                  <a:schemeClr val="bg1"/>
                </a:solidFill>
              </a:rPr>
              <a:t>Namorar qualquer coisa que respira; mundo gira em torno do namoro; ficar com coração partido toda hora; fazer o que todos parecem estar fazendo; leva pra longe de Deus</a:t>
            </a:r>
          </a:p>
        </p:txBody>
      </p:sp>
    </p:spTree>
    <p:extLst>
      <p:ext uri="{BB962C8B-B14F-4D97-AF65-F5344CB8AC3E}">
        <p14:creationId xmlns:p14="http://schemas.microsoft.com/office/powerpoint/2010/main" val="1565694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070" y="0"/>
            <a:ext cx="10309860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923925" y="200026"/>
            <a:ext cx="5172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>
                <a:solidFill>
                  <a:srgbClr val="FFFF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MUITO DRAMA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41070" y="2000430"/>
            <a:ext cx="103098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Inconsistência</a:t>
            </a:r>
          </a:p>
          <a:p>
            <a:r>
              <a:rPr lang="pt-BR" sz="60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Exigências demais</a:t>
            </a:r>
          </a:p>
          <a:p>
            <a:pPr algn="r"/>
            <a:r>
              <a:rPr lang="pt-BR" sz="6000" b="1" dirty="0" err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Indecião</a:t>
            </a:r>
            <a:endParaRPr lang="pt-BR" sz="6000" b="1" dirty="0"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pt-BR" sz="60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Crises de identidade</a:t>
            </a:r>
          </a:p>
          <a:p>
            <a:pPr algn="r"/>
            <a:r>
              <a:rPr lang="pt-BR" sz="60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Micos</a:t>
            </a:r>
          </a:p>
        </p:txBody>
      </p:sp>
    </p:spTree>
    <p:extLst>
      <p:ext uri="{BB962C8B-B14F-4D97-AF65-F5344CB8AC3E}">
        <p14:creationId xmlns:p14="http://schemas.microsoft.com/office/powerpoint/2010/main" val="151564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5" y="0"/>
            <a:ext cx="981075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829577" y="296214"/>
            <a:ext cx="6171798" cy="707886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FFFF00"/>
                </a:solidFill>
              </a:rPr>
              <a:t>Com quem devo namorar?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476" y="3739881"/>
            <a:ext cx="2963572" cy="296357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811" y="2459865"/>
            <a:ext cx="2745042" cy="401713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7686" y="3428999"/>
            <a:ext cx="2087464" cy="3274453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190625" y="1862732"/>
            <a:ext cx="6331375" cy="4154984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</a:rPr>
              <a:t>Seja agradável</a:t>
            </a:r>
          </a:p>
          <a:p>
            <a:r>
              <a:rPr lang="pt-BR" sz="4400" dirty="0">
                <a:solidFill>
                  <a:schemeClr val="bg1"/>
                </a:solidFill>
              </a:rPr>
              <a:t>Engraçada(o)</a:t>
            </a:r>
          </a:p>
          <a:p>
            <a:r>
              <a:rPr lang="pt-BR" sz="4400" dirty="0">
                <a:solidFill>
                  <a:schemeClr val="bg1"/>
                </a:solidFill>
              </a:rPr>
              <a:t>Aprovada pelos seus pais</a:t>
            </a:r>
          </a:p>
          <a:p>
            <a:r>
              <a:rPr lang="pt-BR" sz="4400" dirty="0">
                <a:solidFill>
                  <a:schemeClr val="bg1"/>
                </a:solidFill>
              </a:rPr>
              <a:t>Te incentiva a ser melhor</a:t>
            </a:r>
          </a:p>
          <a:p>
            <a:r>
              <a:rPr lang="pt-BR" sz="4400" dirty="0">
                <a:solidFill>
                  <a:schemeClr val="bg1"/>
                </a:solidFill>
              </a:rPr>
              <a:t>Carinhosa(o)</a:t>
            </a:r>
          </a:p>
          <a:p>
            <a:r>
              <a:rPr lang="pt-BR" sz="4400" dirty="0">
                <a:solidFill>
                  <a:schemeClr val="bg1"/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829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1476</Words>
  <Application>Microsoft Office PowerPoint</Application>
  <PresentationFormat>Widescreen</PresentationFormat>
  <Paragraphs>171</Paragraphs>
  <Slides>21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1" baseType="lpstr">
      <vt:lpstr>Abadi MT Condensed Extra Bold</vt:lpstr>
      <vt:lpstr>Arial</vt:lpstr>
      <vt:lpstr>Arial Black</vt:lpstr>
      <vt:lpstr>Arial Rounded MT Bold</vt:lpstr>
      <vt:lpstr>Calibri</vt:lpstr>
      <vt:lpstr>Calibri Light</vt:lpstr>
      <vt:lpstr>Chalkduster</vt:lpstr>
      <vt:lpstr>Curlz MT</vt:lpstr>
      <vt:lpstr>Mangal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PE-CAPELAS 2018</dc:subject>
  <dc:creator>Pr. MARCELO AUGUSTO DE CARVALHO; APV - Acilio Garcia Alves</dc:creator>
  <cp:keywords>www.pastordeescola.com.br</cp:keywords>
  <dc:description>COMÉRCIO PROIBIDO. USO PESSOAL</dc:description>
  <cp:lastModifiedBy>Pr. Marcelo Carvalho</cp:lastModifiedBy>
  <cp:revision>158</cp:revision>
  <dcterms:created xsi:type="dcterms:W3CDTF">2018-01-07T18:24:00Z</dcterms:created>
  <dcterms:modified xsi:type="dcterms:W3CDTF">2018-02-19T20:04:45Z</dcterms:modified>
</cp:coreProperties>
</file>