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57" r:id="rId4"/>
    <p:sldId id="267" r:id="rId5"/>
    <p:sldId id="268" r:id="rId6"/>
    <p:sldId id="269" r:id="rId7"/>
    <p:sldId id="271" r:id="rId8"/>
    <p:sldId id="270" r:id="rId9"/>
    <p:sldId id="273" r:id="rId10"/>
    <p:sldId id="258" r:id="rId11"/>
    <p:sldId id="275" r:id="rId12"/>
    <p:sldId id="259" r:id="rId13"/>
    <p:sldId id="260" r:id="rId14"/>
    <p:sldId id="261" r:id="rId15"/>
    <p:sldId id="274" r:id="rId16"/>
    <p:sldId id="262" r:id="rId17"/>
    <p:sldId id="263" r:id="rId18"/>
    <p:sldId id="264"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1" autoAdjust="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95371-2B1F-496B-B76C-44F54FD6064C}" type="datetimeFigureOut">
              <a:rPr lang="pt-BR" smtClean="0"/>
              <a:t>14/02/2018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17609-1EFC-48FA-A3C4-25CF122D434E}" type="slidenum">
              <a:rPr lang="pt-BR" smtClean="0"/>
              <a:t>‹nº›</a:t>
            </a:fld>
            <a:endParaRPr lang="pt-BR"/>
          </a:p>
        </p:txBody>
      </p:sp>
    </p:spTree>
    <p:extLst>
      <p:ext uri="{BB962C8B-B14F-4D97-AF65-F5344CB8AC3E}">
        <p14:creationId xmlns:p14="http://schemas.microsoft.com/office/powerpoint/2010/main" val="229770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a:t>
            </a:fld>
            <a:endParaRPr lang="pt-BR"/>
          </a:p>
        </p:txBody>
      </p:sp>
    </p:spTree>
    <p:extLst>
      <p:ext uri="{BB962C8B-B14F-4D97-AF65-F5344CB8AC3E}">
        <p14:creationId xmlns:p14="http://schemas.microsoft.com/office/powerpoint/2010/main" val="278679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era uma Sinagoga? Basicamente uma Igreja/Escola. Nela havia a leitura do texto sagrado, músicas de louvor (Salmos).... Um Rabino explicava o texto. Em uma comunidade havia o Rabino local. A Sinagoga como escola tinha 2 fases e uma 3 fase fora dela.</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12</a:t>
            </a:fld>
            <a:endParaRPr lang="pt-BR"/>
          </a:p>
        </p:txBody>
      </p:sp>
    </p:spTree>
    <p:extLst>
      <p:ext uri="{BB962C8B-B14F-4D97-AF65-F5344CB8AC3E}">
        <p14:creationId xmlns:p14="http://schemas.microsoft.com/office/powerpoint/2010/main" val="149601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Rabino local ou itinerante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13</a:t>
            </a:fld>
            <a:endParaRPr lang="pt-BR"/>
          </a:p>
        </p:txBody>
      </p:sp>
    </p:spTree>
    <p:extLst>
      <p:ext uri="{BB962C8B-B14F-4D97-AF65-F5344CB8AC3E}">
        <p14:creationId xmlns:p14="http://schemas.microsoft.com/office/powerpoint/2010/main" val="419312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Primeira Fase – </a:t>
            </a:r>
            <a:r>
              <a:rPr lang="pt-BR" dirty="0" err="1"/>
              <a:t>Beit</a:t>
            </a:r>
            <a:r>
              <a:rPr lang="pt-BR" dirty="0"/>
              <a:t> </a:t>
            </a:r>
            <a:r>
              <a:rPr lang="pt-BR" dirty="0" err="1"/>
              <a:t>Sefer</a:t>
            </a:r>
            <a:r>
              <a:rPr lang="pt-BR" dirty="0"/>
              <a:t> – Casa do Livro – 6 aos 10 anos = Pentateuco. O aluno aprendia o pentateuco inteiro. Ele deveria saber de cor.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14</a:t>
            </a:fld>
            <a:endParaRPr lang="pt-BR"/>
          </a:p>
        </p:txBody>
      </p:sp>
    </p:spTree>
    <p:extLst>
      <p:ext uri="{BB962C8B-B14F-4D97-AF65-F5344CB8AC3E}">
        <p14:creationId xmlns:p14="http://schemas.microsoft.com/office/powerpoint/2010/main" val="397445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Aprendia o ofício do pai durante essa fase. Para passar de fase era necessário fazer uma prova muito rígida. Só os exímios alunos passavam e continuavam os estudos.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15</a:t>
            </a:fld>
            <a:endParaRPr lang="pt-BR"/>
          </a:p>
        </p:txBody>
      </p:sp>
    </p:spTree>
    <p:extLst>
      <p:ext uri="{BB962C8B-B14F-4D97-AF65-F5344CB8AC3E}">
        <p14:creationId xmlns:p14="http://schemas.microsoft.com/office/powerpoint/2010/main" val="90418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Beit</a:t>
            </a:r>
            <a:r>
              <a:rPr lang="pt-BR" dirty="0"/>
              <a:t> Talmude – 10 aos 15 = Antigo Testamento. O resto do Antigo testamento era estudado e decorado.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16</a:t>
            </a:fld>
            <a:endParaRPr lang="pt-BR"/>
          </a:p>
        </p:txBody>
      </p:sp>
    </p:spTree>
    <p:extLst>
      <p:ext uri="{BB962C8B-B14F-4D97-AF65-F5344CB8AC3E}">
        <p14:creationId xmlns:p14="http://schemas.microsoft.com/office/powerpoint/2010/main" val="240738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Beit</a:t>
            </a:r>
            <a:r>
              <a:rPr lang="pt-BR" dirty="0"/>
              <a:t> </a:t>
            </a:r>
            <a:r>
              <a:rPr lang="pt-BR" dirty="0" err="1"/>
              <a:t>Midrash</a:t>
            </a:r>
            <a:r>
              <a:rPr lang="pt-BR" dirty="0"/>
              <a:t> – 15 aos 30 – TALMIDIM – discípulo de um rabino – Jugo e Gema (maneira especifica de interpretar o texto que cada Rabino tinha) </a:t>
            </a:r>
          </a:p>
          <a:p>
            <a:r>
              <a:rPr lang="pt-BR" dirty="0"/>
              <a:t>Nesta fase um Rabino itinerante iria fazer mais um prova e escolheria seus discípulos. A expectativa do Rabino era que seus escolhidos pudessem reproduzir cada ação e interpretação, que eles fossem uma cópia fiel dos seus ensinos e de sua vida.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17</a:t>
            </a:fld>
            <a:endParaRPr lang="pt-BR"/>
          </a:p>
        </p:txBody>
      </p:sp>
    </p:spTree>
    <p:extLst>
      <p:ext uri="{BB962C8B-B14F-4D97-AF65-F5344CB8AC3E}">
        <p14:creationId xmlns:p14="http://schemas.microsoft.com/office/powerpoint/2010/main" val="120240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João 1:19-23 Quem é </a:t>
            </a:r>
            <a:r>
              <a:rPr lang="pt-BR" dirty="0" err="1"/>
              <a:t>vc</a:t>
            </a:r>
            <a:r>
              <a:rPr lang="pt-BR" dirty="0"/>
              <a:t>? João responde a pergunto com um texto bíblico de Isaías, ou seja a identidade dele </a:t>
            </a:r>
            <a:r>
              <a:rPr lang="pt-BR"/>
              <a:t>era definida pela palavra. </a:t>
            </a:r>
            <a:endParaRPr lang="pt-BR" dirty="0"/>
          </a:p>
          <a:p>
            <a:r>
              <a:rPr lang="pt-BR" dirty="0"/>
              <a:t>João Batista define sua vida de acordo com a palavra de Deus. Temos o privilegio e a responsabilidade de estudar, internalizar e viver segundo a Palavra de Deus. </a:t>
            </a:r>
          </a:p>
          <a:p>
            <a:endParaRPr lang="pt-BR" dirty="0"/>
          </a:p>
          <a:p>
            <a:r>
              <a:rPr lang="pt-BR" dirty="0"/>
              <a:t>EU SOU O QUE A PALAVRA ME DIZ.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18</a:t>
            </a:fld>
            <a:endParaRPr lang="pt-BR"/>
          </a:p>
        </p:txBody>
      </p:sp>
    </p:spTree>
    <p:extLst>
      <p:ext uri="{BB962C8B-B14F-4D97-AF65-F5344CB8AC3E}">
        <p14:creationId xmlns:p14="http://schemas.microsoft.com/office/powerpoint/2010/main" val="112885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Deuteronomio</a:t>
            </a:r>
            <a:r>
              <a:rPr lang="pt-BR" dirty="0"/>
              <a:t> 6:4-9 </a:t>
            </a:r>
          </a:p>
          <a:p>
            <a:r>
              <a:rPr lang="pt-BR" dirty="0" err="1"/>
              <a:t>Shema</a:t>
            </a:r>
            <a:r>
              <a:rPr lang="pt-BR" dirty="0"/>
              <a:t> Israel </a:t>
            </a:r>
          </a:p>
          <a:p>
            <a:endParaRPr lang="pt-BR" dirty="0"/>
          </a:p>
          <a:p>
            <a:r>
              <a:rPr lang="pt-BR" dirty="0"/>
              <a:t>Se tornou o principal texto educacional de Israel.</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3</a:t>
            </a:fld>
            <a:endParaRPr lang="pt-BR"/>
          </a:p>
        </p:txBody>
      </p:sp>
    </p:spTree>
    <p:extLst>
      <p:ext uri="{BB962C8B-B14F-4D97-AF65-F5344CB8AC3E}">
        <p14:creationId xmlns:p14="http://schemas.microsoft.com/office/powerpoint/2010/main" val="388537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 termo </a:t>
            </a:r>
            <a:r>
              <a:rPr lang="pt-BR" sz="1200" b="0" i="0" kern="1200" dirty="0" err="1">
                <a:solidFill>
                  <a:schemeClr val="tx1"/>
                </a:solidFill>
                <a:effectLst/>
                <a:latin typeface="+mn-lt"/>
                <a:ea typeface="+mn-ea"/>
                <a:cs typeface="+mn-cs"/>
              </a:rPr>
              <a:t>Tefilin</a:t>
            </a:r>
            <a:r>
              <a:rPr lang="pt-BR" sz="1200" b="0" i="0" kern="1200" dirty="0">
                <a:solidFill>
                  <a:schemeClr val="tx1"/>
                </a:solidFill>
                <a:effectLst/>
                <a:latin typeface="+mn-lt"/>
                <a:ea typeface="+mn-ea"/>
                <a:cs typeface="+mn-cs"/>
              </a:rPr>
              <a:t> é reminiscente da palavra </a:t>
            </a:r>
            <a:r>
              <a:rPr lang="pt-BR" sz="1200" b="0" i="0" kern="1200" dirty="0" err="1">
                <a:solidFill>
                  <a:schemeClr val="tx1"/>
                </a:solidFill>
                <a:effectLst/>
                <a:latin typeface="+mn-lt"/>
                <a:ea typeface="+mn-ea"/>
                <a:cs typeface="+mn-cs"/>
              </a:rPr>
              <a:t>Tefilá</a:t>
            </a:r>
            <a:r>
              <a:rPr lang="pt-BR" sz="1200" b="0" i="0" kern="1200" dirty="0">
                <a:solidFill>
                  <a:schemeClr val="tx1"/>
                </a:solidFill>
                <a:effectLst/>
                <a:latin typeface="+mn-lt"/>
                <a:ea typeface="+mn-ea"/>
                <a:cs typeface="+mn-cs"/>
              </a:rPr>
              <a:t> (prece).</a:t>
            </a:r>
            <a:br>
              <a:rPr lang="pt-BR" dirty="0"/>
            </a:br>
            <a:br>
              <a:rPr lang="pt-BR" dirty="0"/>
            </a:br>
            <a:r>
              <a:rPr lang="pt-BR" sz="1200" b="0" i="0" kern="1200" dirty="0">
                <a:solidFill>
                  <a:schemeClr val="tx1"/>
                </a:solidFill>
                <a:effectLst/>
                <a:latin typeface="+mn-lt"/>
                <a:ea typeface="+mn-ea"/>
                <a:cs typeface="+mn-cs"/>
              </a:rPr>
              <a:t>Consiste em duas pequenas caixas quadradas de couro de um animal </a:t>
            </a:r>
            <a:r>
              <a:rPr lang="pt-BR" sz="1200" b="0" i="0" kern="1200" dirty="0" err="1">
                <a:solidFill>
                  <a:schemeClr val="tx1"/>
                </a:solidFill>
                <a:effectLst/>
                <a:latin typeface="+mn-lt"/>
                <a:ea typeface="+mn-ea"/>
                <a:cs typeface="+mn-cs"/>
              </a:rPr>
              <a:t>Kosher</a:t>
            </a:r>
            <a:r>
              <a:rPr lang="pt-BR" sz="1200" b="0" i="0" kern="1200" dirty="0">
                <a:solidFill>
                  <a:schemeClr val="tx1"/>
                </a:solidFill>
                <a:effectLst/>
                <a:latin typeface="+mn-lt"/>
                <a:ea typeface="+mn-ea"/>
                <a:cs typeface="+mn-cs"/>
              </a:rPr>
              <a:t>, permitidos para consumo. Devem formar um quadrado perfeito e as tiras de couro devem ser pintadas de preto, sem qualquer falha. Dentro de cada caixa encontram-se escritos em pergaminho (que também é feito de um animal </a:t>
            </a:r>
            <a:r>
              <a:rPr lang="pt-BR" sz="1200" b="0" i="0" kern="1200" dirty="0" err="1">
                <a:solidFill>
                  <a:schemeClr val="tx1"/>
                </a:solidFill>
                <a:effectLst/>
                <a:latin typeface="+mn-lt"/>
                <a:ea typeface="+mn-ea"/>
                <a:cs typeface="+mn-cs"/>
              </a:rPr>
              <a:t>Kosher</a:t>
            </a:r>
            <a:r>
              <a:rPr lang="pt-BR" sz="1200" b="0" i="0" kern="1200" dirty="0">
                <a:solidFill>
                  <a:schemeClr val="tx1"/>
                </a:solidFill>
                <a:effectLst/>
                <a:latin typeface="+mn-lt"/>
                <a:ea typeface="+mn-ea"/>
                <a:cs typeface="+mn-cs"/>
              </a:rPr>
              <a:t>), quatro parágrafos da Torá.</a:t>
            </a:r>
            <a:br>
              <a:rPr lang="pt-BR" dirty="0"/>
            </a:br>
            <a:br>
              <a:rPr lang="pt-BR" dirty="0"/>
            </a:br>
            <a:r>
              <a:rPr lang="pt-BR" sz="1200" b="0" i="0" kern="1200" dirty="0">
                <a:solidFill>
                  <a:schemeClr val="tx1"/>
                </a:solidFill>
                <a:effectLst/>
                <a:latin typeface="+mn-lt"/>
                <a:ea typeface="+mn-ea"/>
                <a:cs typeface="+mn-cs"/>
              </a:rPr>
              <a:t>A Torá apenas nos diz que devemos "amarrá-los sobre a mão e devem ser como lembrança entre os olhos". Os detalhes de como devem ser escritos, preparados, encaixados foram transmitidos através da Tradição Oral, a partir de Moises que recebeu todos os detalhes do procedimento diretamente de Deus (segundo a tradição judaica e não bíblica), até que foram anotados pelos sábios na </a:t>
            </a:r>
            <a:r>
              <a:rPr lang="pt-BR" sz="1200" b="0" i="0" kern="1200" dirty="0" err="1">
                <a:solidFill>
                  <a:schemeClr val="tx1"/>
                </a:solidFill>
                <a:effectLst/>
                <a:latin typeface="+mn-lt"/>
                <a:ea typeface="+mn-ea"/>
                <a:cs typeface="+mn-cs"/>
              </a:rPr>
              <a:t>Mishná</a:t>
            </a:r>
            <a:r>
              <a:rPr lang="pt-BR" sz="1200" b="0" i="0" kern="1200" dirty="0">
                <a:solidFill>
                  <a:schemeClr val="tx1"/>
                </a:solidFill>
                <a:effectLst/>
                <a:latin typeface="+mn-lt"/>
                <a:ea typeface="+mn-ea"/>
                <a:cs typeface="+mn-cs"/>
              </a:rPr>
              <a:t>, no </a:t>
            </a:r>
            <a:r>
              <a:rPr lang="pt-BR" sz="1200" b="0" i="0" kern="1200" dirty="0" err="1">
                <a:solidFill>
                  <a:schemeClr val="tx1"/>
                </a:solidFill>
                <a:effectLst/>
                <a:latin typeface="+mn-lt"/>
                <a:ea typeface="+mn-ea"/>
                <a:cs typeface="+mn-cs"/>
              </a:rPr>
              <a:t>Talmud</a:t>
            </a:r>
            <a:r>
              <a:rPr lang="pt-BR" sz="1200" b="0" i="0" kern="1200" dirty="0">
                <a:solidFill>
                  <a:schemeClr val="tx1"/>
                </a:solidFill>
                <a:effectLst/>
                <a:latin typeface="+mn-lt"/>
                <a:ea typeface="+mn-ea"/>
                <a:cs typeface="+mn-cs"/>
              </a:rPr>
              <a:t> e no </a:t>
            </a:r>
            <a:r>
              <a:rPr lang="pt-BR" sz="1200" b="0" i="0" kern="1200" dirty="0" err="1">
                <a:solidFill>
                  <a:schemeClr val="tx1"/>
                </a:solidFill>
                <a:effectLst/>
                <a:latin typeface="+mn-lt"/>
                <a:ea typeface="+mn-ea"/>
                <a:cs typeface="+mn-cs"/>
              </a:rPr>
              <a:t>Shulchan</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Aruch</a:t>
            </a:r>
            <a:r>
              <a:rPr lang="pt-BR" sz="1200" b="0" i="0" kern="1200" dirty="0">
                <a:solidFill>
                  <a:schemeClr val="tx1"/>
                </a:solidFill>
                <a:effectLst/>
                <a:latin typeface="+mn-lt"/>
                <a:ea typeface="+mn-ea"/>
                <a:cs typeface="+mn-cs"/>
              </a:rPr>
              <a:t>, para que não fossem perdidos.</a:t>
            </a:r>
            <a:br>
              <a:rPr lang="pt-BR" dirty="0"/>
            </a:br>
            <a:br>
              <a:rPr lang="pt-BR" dirty="0"/>
            </a:br>
            <a:r>
              <a:rPr lang="pt-BR" sz="1200" b="0" i="0" kern="1200" dirty="0">
                <a:solidFill>
                  <a:schemeClr val="tx1"/>
                </a:solidFill>
                <a:effectLst/>
                <a:latin typeface="+mn-lt"/>
                <a:ea typeface="+mn-ea"/>
                <a:cs typeface="+mn-cs"/>
              </a:rPr>
              <a:t>As caixinhas são chamadas de "de-cabeça"- </a:t>
            </a:r>
            <a:r>
              <a:rPr lang="pt-BR" sz="1200" b="0" i="0" kern="1200" dirty="0" err="1">
                <a:solidFill>
                  <a:schemeClr val="tx1"/>
                </a:solidFill>
                <a:effectLst/>
                <a:latin typeface="+mn-lt"/>
                <a:ea typeface="+mn-ea"/>
                <a:cs typeface="+mn-cs"/>
              </a:rPr>
              <a:t>shel</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rosh</a:t>
            </a:r>
            <a:r>
              <a:rPr lang="pt-BR" sz="1200" b="0" i="0" kern="1200" dirty="0">
                <a:solidFill>
                  <a:schemeClr val="tx1"/>
                </a:solidFill>
                <a:effectLst/>
                <a:latin typeface="+mn-lt"/>
                <a:ea typeface="+mn-ea"/>
                <a:cs typeface="+mn-cs"/>
              </a:rPr>
              <a:t> "e "</a:t>
            </a:r>
            <a:r>
              <a:rPr lang="pt-BR" sz="1200" b="0" i="0" kern="1200" dirty="0" err="1">
                <a:solidFill>
                  <a:schemeClr val="tx1"/>
                </a:solidFill>
                <a:effectLst/>
                <a:latin typeface="+mn-lt"/>
                <a:ea typeface="+mn-ea"/>
                <a:cs typeface="+mn-cs"/>
              </a:rPr>
              <a:t>de-mão</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shel</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yad</a:t>
            </a:r>
            <a:r>
              <a:rPr lang="pt-BR" sz="1200" b="0" i="0" kern="1200" dirty="0">
                <a:solidFill>
                  <a:schemeClr val="tx1"/>
                </a:solidFill>
                <a:effectLst/>
                <a:latin typeface="+mn-lt"/>
                <a:ea typeface="+mn-ea"/>
                <a:cs typeface="+mn-cs"/>
              </a:rPr>
              <a:t>.</a:t>
            </a:r>
            <a:br>
              <a:rPr lang="pt-BR" dirty="0"/>
            </a:br>
            <a:br>
              <a:rPr lang="pt-BR" dirty="0"/>
            </a:br>
            <a:r>
              <a:rPr lang="pt-BR" sz="1200" b="0" i="0" kern="1200" dirty="0">
                <a:solidFill>
                  <a:schemeClr val="tx1"/>
                </a:solidFill>
                <a:effectLst/>
                <a:latin typeface="+mn-lt"/>
                <a:ea typeface="+mn-ea"/>
                <a:cs typeface="+mn-cs"/>
              </a:rPr>
              <a:t>A caixinha "</a:t>
            </a:r>
            <a:r>
              <a:rPr lang="pt-BR" sz="1200" b="0" i="0" kern="1200" dirty="0" err="1">
                <a:solidFill>
                  <a:schemeClr val="tx1"/>
                </a:solidFill>
                <a:effectLst/>
                <a:latin typeface="+mn-lt"/>
                <a:ea typeface="+mn-ea"/>
                <a:cs typeface="+mn-cs"/>
              </a:rPr>
              <a:t>de-mão</a:t>
            </a:r>
            <a:r>
              <a:rPr lang="pt-BR" sz="1200" b="0" i="0" kern="1200" dirty="0">
                <a:solidFill>
                  <a:schemeClr val="tx1"/>
                </a:solidFill>
                <a:effectLst/>
                <a:latin typeface="+mn-lt"/>
                <a:ea typeface="+mn-ea"/>
                <a:cs typeface="+mn-cs"/>
              </a:rPr>
              <a:t>" é colocada sobre o braço esquerdo de maneira a ficar encostada junto ao coração, sede das emoções, com a correia de couro suspensa sendo enrolada na mão esquerda, bem como no dedo médio. Tem uma única divisão com as passagens da Torá em um só pergaminho.</a:t>
            </a:r>
            <a:br>
              <a:rPr lang="pt-BR" dirty="0"/>
            </a:br>
            <a:br>
              <a:rPr lang="pt-BR" dirty="0"/>
            </a:br>
            <a:r>
              <a:rPr lang="pt-BR" sz="1200" b="0" i="0" kern="1200" dirty="0">
                <a:solidFill>
                  <a:schemeClr val="tx1"/>
                </a:solidFill>
                <a:effectLst/>
                <a:latin typeface="+mn-lt"/>
                <a:ea typeface="+mn-ea"/>
                <a:cs typeface="+mn-cs"/>
              </a:rPr>
              <a:t>A "de-cabeça" é colocada acima da testa, de maneira a pousar sobre o cérebro. Contém quatro divisões com pergaminhos sobre os quais estão escritas quatro passagens da Torá.</a:t>
            </a:r>
            <a:br>
              <a:rPr lang="pt-BR" dirty="0"/>
            </a:br>
            <a:br>
              <a:rPr lang="pt-BR" dirty="0"/>
            </a:br>
            <a:r>
              <a:rPr lang="pt-BR" sz="1200" b="1" i="0" kern="1200" dirty="0">
                <a:solidFill>
                  <a:schemeClr val="tx1"/>
                </a:solidFill>
                <a:effectLst/>
                <a:latin typeface="+mn-lt"/>
                <a:ea typeface="+mn-ea"/>
                <a:cs typeface="+mn-cs"/>
              </a:rPr>
              <a:t>A Torá descreve </a:t>
            </a:r>
            <a:r>
              <a:rPr lang="pt-BR" sz="1200" b="1" i="0" kern="1200" dirty="0" err="1">
                <a:solidFill>
                  <a:schemeClr val="tx1"/>
                </a:solidFill>
                <a:effectLst/>
                <a:latin typeface="+mn-lt"/>
                <a:ea typeface="+mn-ea"/>
                <a:cs typeface="+mn-cs"/>
              </a:rPr>
              <a:t>Tefilin</a:t>
            </a:r>
            <a:r>
              <a:rPr lang="pt-BR" sz="1200" b="1" i="0" kern="1200" dirty="0">
                <a:solidFill>
                  <a:schemeClr val="tx1"/>
                </a:solidFill>
                <a:effectLst/>
                <a:latin typeface="+mn-lt"/>
                <a:ea typeface="+mn-ea"/>
                <a:cs typeface="+mn-cs"/>
              </a:rPr>
              <a:t> como um sinal de envolvimento do indivíduo expressando seus sentimentos básicos de identificação e valores bíblicos.</a:t>
            </a:r>
            <a:br>
              <a:rPr lang="pt-BR" b="1" dirty="0"/>
            </a:br>
            <a:br>
              <a:rPr lang="pt-BR" dirty="0"/>
            </a:br>
            <a:r>
              <a:rPr lang="pt-BR" sz="1200" b="0" i="0" kern="1200" dirty="0">
                <a:solidFill>
                  <a:schemeClr val="tx1"/>
                </a:solidFill>
                <a:effectLst/>
                <a:latin typeface="+mn-lt"/>
                <a:ea typeface="+mn-ea"/>
                <a:cs typeface="+mn-cs"/>
              </a:rPr>
              <a:t>Os </a:t>
            </a:r>
            <a:r>
              <a:rPr lang="pt-BR" sz="1200" b="0" i="0" kern="1200" dirty="0" err="1">
                <a:solidFill>
                  <a:schemeClr val="tx1"/>
                </a:solidFill>
                <a:effectLst/>
                <a:latin typeface="+mn-lt"/>
                <a:ea typeface="+mn-ea"/>
                <a:cs typeface="+mn-cs"/>
              </a:rPr>
              <a:t>Tefilin</a:t>
            </a:r>
            <a:r>
              <a:rPr lang="pt-BR" sz="1200" b="0" i="0" kern="1200" dirty="0">
                <a:solidFill>
                  <a:schemeClr val="tx1"/>
                </a:solidFill>
                <a:effectLst/>
                <a:latin typeface="+mn-lt"/>
                <a:ea typeface="+mn-ea"/>
                <a:cs typeface="+mn-cs"/>
              </a:rPr>
              <a:t> são colocados no braço, junto ao coração e sobre a cabeça a partir do momento em que o menino completa 13 anos, seu bar- </a:t>
            </a:r>
            <a:r>
              <a:rPr lang="pt-BR" sz="1200" b="0" i="0" kern="1200" dirty="0" err="1">
                <a:solidFill>
                  <a:schemeClr val="tx1"/>
                </a:solidFill>
                <a:effectLst/>
                <a:latin typeface="+mn-lt"/>
                <a:ea typeface="+mn-ea"/>
                <a:cs typeface="+mn-cs"/>
              </a:rPr>
              <a:t>mitsvá</a:t>
            </a:r>
            <a:r>
              <a:rPr lang="pt-BR" sz="1200" b="0" i="0" kern="1200" dirty="0">
                <a:solidFill>
                  <a:schemeClr val="tx1"/>
                </a:solidFill>
                <a:effectLst/>
                <a:latin typeface="+mn-lt"/>
                <a:ea typeface="+mn-ea"/>
                <a:cs typeface="+mn-cs"/>
              </a:rPr>
              <a:t>. Isto significa a ligação dos poderes emocionais e intelectuais a serviço de D'us.</a:t>
            </a:r>
            <a:endParaRPr lang="pt-BR" dirty="0"/>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4</a:t>
            </a:fld>
            <a:endParaRPr lang="pt-BR"/>
          </a:p>
        </p:txBody>
      </p:sp>
    </p:spTree>
    <p:extLst>
      <p:ext uri="{BB962C8B-B14F-4D97-AF65-F5344CB8AC3E}">
        <p14:creationId xmlns:p14="http://schemas.microsoft.com/office/powerpoint/2010/main" val="274749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 tempo inteiro para se lembrar da presença de Deus. Símbolo do temor ao Senhor. </a:t>
            </a:r>
            <a:br>
              <a:rPr lang="pt-BR" sz="1200" b="0" i="0" kern="1200" dirty="0">
                <a:solidFill>
                  <a:schemeClr val="tx1"/>
                </a:solidFill>
                <a:effectLst/>
                <a:latin typeface="+mn-lt"/>
                <a:ea typeface="+mn-ea"/>
                <a:cs typeface="+mn-cs"/>
              </a:rPr>
            </a:br>
            <a:br>
              <a:rPr lang="pt-BR" sz="1200" b="0" i="0" kern="1200" dirty="0">
                <a:solidFill>
                  <a:schemeClr val="tx1"/>
                </a:solidFill>
                <a:effectLst/>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6</a:t>
            </a:fld>
            <a:endParaRPr lang="pt-BR"/>
          </a:p>
        </p:txBody>
      </p:sp>
    </p:spTree>
    <p:extLst>
      <p:ext uri="{BB962C8B-B14F-4D97-AF65-F5344CB8AC3E}">
        <p14:creationId xmlns:p14="http://schemas.microsoft.com/office/powerpoint/2010/main" val="256371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TSITSIT = </a:t>
            </a:r>
            <a:r>
              <a:rPr lang="pt-BR" sz="1200" b="0" i="0" kern="1200" dirty="0">
                <a:solidFill>
                  <a:schemeClr val="tx1"/>
                </a:solidFill>
                <a:effectLst/>
                <a:latin typeface="+mn-lt"/>
                <a:ea typeface="+mn-ea"/>
                <a:cs typeface="+mn-cs"/>
              </a:rPr>
              <a:t> Os </a:t>
            </a:r>
            <a:r>
              <a:rPr lang="pt-BR" sz="1200" b="0" i="0" kern="1200" dirty="0" err="1">
                <a:solidFill>
                  <a:schemeClr val="tx1"/>
                </a:solidFill>
                <a:effectLst/>
                <a:latin typeface="+mn-lt"/>
                <a:ea typeface="+mn-ea"/>
                <a:cs typeface="+mn-cs"/>
              </a:rPr>
              <a:t>tsitsit</a:t>
            </a:r>
            <a:r>
              <a:rPr lang="pt-BR" sz="1200" b="0" i="0" kern="1200" dirty="0">
                <a:solidFill>
                  <a:schemeClr val="tx1"/>
                </a:solidFill>
                <a:effectLst/>
                <a:latin typeface="+mn-lt"/>
                <a:ea typeface="+mn-ea"/>
                <a:cs typeface="+mn-cs"/>
              </a:rPr>
              <a:t> pelo seu nome e maneira com que estão ligados à roupa, aludem aos 613 preceitos </a:t>
            </a:r>
            <a:r>
              <a:rPr lang="pt-BR" sz="1200" b="0" i="0" kern="1200" dirty="0" err="1">
                <a:solidFill>
                  <a:schemeClr val="tx1"/>
                </a:solidFill>
                <a:effectLst/>
                <a:latin typeface="+mn-lt"/>
                <a:ea typeface="+mn-ea"/>
                <a:cs typeface="+mn-cs"/>
              </a:rPr>
              <a:t>daTorá</a:t>
            </a:r>
            <a:r>
              <a:rPr lang="pt-BR" sz="1200" b="0" i="0" kern="1200" dirty="0">
                <a:solidFill>
                  <a:schemeClr val="tx1"/>
                </a:solidFill>
                <a:effectLst/>
                <a:latin typeface="+mn-lt"/>
                <a:ea typeface="+mn-ea"/>
                <a:cs typeface="+mn-cs"/>
              </a:rPr>
              <a:t>: o </a:t>
            </a:r>
            <a:r>
              <a:rPr lang="pt-BR" sz="1200" b="0" i="0" kern="1200" dirty="0" err="1">
                <a:solidFill>
                  <a:schemeClr val="tx1"/>
                </a:solidFill>
                <a:effectLst/>
                <a:latin typeface="+mn-lt"/>
                <a:ea typeface="+mn-ea"/>
                <a:cs typeface="+mn-cs"/>
              </a:rPr>
              <a:t>eqüivalente</a:t>
            </a:r>
            <a:r>
              <a:rPr lang="pt-BR" sz="1200" b="0" i="0" kern="1200" dirty="0">
                <a:solidFill>
                  <a:schemeClr val="tx1"/>
                </a:solidFill>
                <a:effectLst/>
                <a:latin typeface="+mn-lt"/>
                <a:ea typeface="+mn-ea"/>
                <a:cs typeface="+mn-cs"/>
              </a:rPr>
              <a:t> numérico da palavra </a:t>
            </a:r>
            <a:r>
              <a:rPr lang="pt-BR" sz="1200" b="0" i="0" kern="1200" dirty="0" err="1">
                <a:solidFill>
                  <a:schemeClr val="tx1"/>
                </a:solidFill>
                <a:effectLst/>
                <a:latin typeface="+mn-lt"/>
                <a:ea typeface="+mn-ea"/>
                <a:cs typeface="+mn-cs"/>
              </a:rPr>
              <a:t>tsitsit</a:t>
            </a:r>
            <a:r>
              <a:rPr lang="pt-BR" sz="1200" b="0" i="0" kern="1200" dirty="0">
                <a:solidFill>
                  <a:schemeClr val="tx1"/>
                </a:solidFill>
                <a:effectLst/>
                <a:latin typeface="+mn-lt"/>
                <a:ea typeface="+mn-ea"/>
                <a:cs typeface="+mn-cs"/>
              </a:rPr>
              <a:t> é 600; some a isso 8 pelo número de fios e 5 pelo número dos nós e terá 613. Os cinco nós indicam também que temos de nos amarrar aos cinco Livros de Moisés, ao passo que os oito fios sugerem os oito órgãos do corpo que estimulam o homem a pecar (os ouvidos, olhos, boca, nariz, mãos, pés, genitais e o coração), que devem ser subjugados e santificados. </a:t>
            </a:r>
            <a:r>
              <a:rPr lang="pt-BR" sz="1200" b="0" i="0" kern="1200" dirty="0" err="1">
                <a:solidFill>
                  <a:schemeClr val="tx1"/>
                </a:solidFill>
                <a:effectLst/>
                <a:latin typeface="+mn-lt"/>
                <a:ea typeface="+mn-ea"/>
                <a:cs typeface="+mn-cs"/>
              </a:rPr>
              <a:t>Dt</a:t>
            </a:r>
            <a:r>
              <a:rPr lang="pt-BR" sz="1200" b="0" i="0" kern="1200" dirty="0">
                <a:solidFill>
                  <a:schemeClr val="tx1"/>
                </a:solidFill>
                <a:effectLst/>
                <a:latin typeface="+mn-lt"/>
                <a:ea typeface="+mn-ea"/>
                <a:cs typeface="+mn-cs"/>
              </a:rPr>
              <a:t> 22:12</a:t>
            </a:r>
            <a:br>
              <a:rPr lang="pt-BR" sz="1200" b="0" i="0" kern="1200" dirty="0">
                <a:solidFill>
                  <a:schemeClr val="tx1"/>
                </a:solidFill>
                <a:effectLst/>
                <a:latin typeface="+mn-lt"/>
                <a:ea typeface="+mn-ea"/>
                <a:cs typeface="+mn-cs"/>
              </a:rPr>
            </a:br>
            <a:br>
              <a:rPr lang="pt-BR" sz="1200" b="0" i="0" kern="1200" dirty="0">
                <a:solidFill>
                  <a:schemeClr val="tx1"/>
                </a:solidFill>
                <a:effectLst/>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7</a:t>
            </a:fld>
            <a:endParaRPr lang="pt-BR"/>
          </a:p>
        </p:txBody>
      </p:sp>
    </p:spTree>
    <p:extLst>
      <p:ext uri="{BB962C8B-B14F-4D97-AF65-F5344CB8AC3E}">
        <p14:creationId xmlns:p14="http://schemas.microsoft.com/office/powerpoint/2010/main" val="214330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TALIT = </a:t>
            </a:r>
            <a:r>
              <a:rPr lang="pt-BR" sz="1200" b="0" i="0" kern="1200" dirty="0">
                <a:solidFill>
                  <a:schemeClr val="tx1"/>
                </a:solidFill>
                <a:effectLst/>
                <a:latin typeface="+mn-lt"/>
                <a:ea typeface="+mn-ea"/>
                <a:cs typeface="+mn-cs"/>
              </a:rPr>
              <a:t>funcionam como lembrete de todas as </a:t>
            </a:r>
            <a:r>
              <a:rPr lang="pt-BR" sz="1200" b="0" i="0" kern="1200" dirty="0" err="1">
                <a:solidFill>
                  <a:schemeClr val="tx1"/>
                </a:solidFill>
                <a:effectLst/>
                <a:latin typeface="+mn-lt"/>
                <a:ea typeface="+mn-ea"/>
                <a:cs typeface="+mn-cs"/>
              </a:rPr>
              <a:t>mitsvot</a:t>
            </a:r>
            <a:r>
              <a:rPr lang="pt-BR" sz="1200" b="0" i="0" kern="1200" dirty="0">
                <a:solidFill>
                  <a:schemeClr val="tx1"/>
                </a:solidFill>
                <a:effectLst/>
                <a:latin typeface="+mn-lt"/>
                <a:ea typeface="+mn-ea"/>
                <a:cs typeface="+mn-cs"/>
              </a:rPr>
              <a:t> da Torá. Ao colocar o </a:t>
            </a:r>
            <a:r>
              <a:rPr lang="pt-BR" sz="1200" b="0" i="0" kern="1200" dirty="0" err="1">
                <a:solidFill>
                  <a:schemeClr val="tx1"/>
                </a:solidFill>
                <a:effectLst/>
                <a:latin typeface="+mn-lt"/>
                <a:ea typeface="+mn-ea"/>
                <a:cs typeface="+mn-cs"/>
              </a:rPr>
              <a:t>talit</a:t>
            </a:r>
            <a:r>
              <a:rPr lang="pt-BR" sz="1200" b="0" i="0" kern="1200" dirty="0">
                <a:solidFill>
                  <a:schemeClr val="tx1"/>
                </a:solidFill>
                <a:effectLst/>
                <a:latin typeface="+mn-lt"/>
                <a:ea typeface="+mn-ea"/>
                <a:cs typeface="+mn-cs"/>
              </a:rPr>
              <a:t>, deve-se ter em mente que D’</a:t>
            </a:r>
            <a:r>
              <a:rPr lang="pt-BR" sz="1200" b="0" i="0" kern="1200" dirty="0" err="1">
                <a:solidFill>
                  <a:schemeClr val="tx1"/>
                </a:solidFill>
                <a:effectLst/>
                <a:latin typeface="+mn-lt"/>
                <a:ea typeface="+mn-ea"/>
                <a:cs typeface="+mn-cs"/>
              </a:rPr>
              <a:t>us</a:t>
            </a:r>
            <a:r>
              <a:rPr lang="pt-BR" sz="1200" b="0" i="0" kern="1200" dirty="0">
                <a:solidFill>
                  <a:schemeClr val="tx1"/>
                </a:solidFill>
                <a:effectLst/>
                <a:latin typeface="+mn-lt"/>
                <a:ea typeface="+mn-ea"/>
                <a:cs typeface="+mn-cs"/>
              </a:rPr>
              <a:t> nos ordenou que nos envolvêssemos nele a fim de que possamos nos lembrar de cumprindo todos o seus mandamentos.</a:t>
            </a:r>
            <a:br>
              <a:rPr lang="pt-BR" sz="1200" b="0" i="0" kern="1200" dirty="0">
                <a:solidFill>
                  <a:schemeClr val="tx1"/>
                </a:solidFill>
                <a:effectLst/>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8</a:t>
            </a:fld>
            <a:endParaRPr lang="pt-BR"/>
          </a:p>
        </p:txBody>
      </p:sp>
    </p:spTree>
    <p:extLst>
      <p:ext uri="{BB962C8B-B14F-4D97-AF65-F5344CB8AC3E}">
        <p14:creationId xmlns:p14="http://schemas.microsoft.com/office/powerpoint/2010/main" val="241131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Eles levavam isso a sério.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9</a:t>
            </a:fld>
            <a:endParaRPr lang="pt-BR"/>
          </a:p>
        </p:txBody>
      </p:sp>
    </p:spTree>
    <p:extLst>
      <p:ext uri="{BB962C8B-B14F-4D97-AF65-F5344CB8AC3E}">
        <p14:creationId xmlns:p14="http://schemas.microsoft.com/office/powerpoint/2010/main" val="221550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Salmo 19:9 e 10 e 119:103</a:t>
            </a:r>
          </a:p>
          <a:p>
            <a:endParaRPr lang="pt-BR" dirty="0"/>
          </a:p>
          <a:p>
            <a:r>
              <a:rPr lang="pt-BR" dirty="0"/>
              <a:t>Alguns rabinos ensinavam os alunos a escreverem as letras iniciais da </a:t>
            </a:r>
            <a:r>
              <a:rPr lang="pt-BR" dirty="0" err="1"/>
              <a:t>Torah</a:t>
            </a:r>
            <a:r>
              <a:rPr lang="pt-BR" dirty="0"/>
              <a:t> com os dedos e obviamente eles lambiam os dedos. De maneira que eles ensinam que a palavra deve ser comida/absorvida (</a:t>
            </a:r>
            <a:r>
              <a:rPr lang="pt-BR" dirty="0" err="1"/>
              <a:t>Dt</a:t>
            </a:r>
            <a:r>
              <a:rPr lang="pt-BR" dirty="0"/>
              <a:t> 6:3).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10</a:t>
            </a:fld>
            <a:endParaRPr lang="pt-BR"/>
          </a:p>
        </p:txBody>
      </p:sp>
    </p:spTree>
    <p:extLst>
      <p:ext uri="{BB962C8B-B14F-4D97-AF65-F5344CB8AC3E}">
        <p14:creationId xmlns:p14="http://schemas.microsoft.com/office/powerpoint/2010/main" val="262323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Se fosse com </a:t>
            </a:r>
            <a:r>
              <a:rPr lang="pt-BR" dirty="0" err="1"/>
              <a:t>Nutella</a:t>
            </a:r>
            <a:r>
              <a:rPr lang="pt-BR" dirty="0"/>
              <a:t> todos nos saberíamos de cor toda a Bíblia. </a:t>
            </a:r>
          </a:p>
        </p:txBody>
      </p:sp>
      <p:sp>
        <p:nvSpPr>
          <p:cNvPr id="4" name="Espaço Reservado para Número de Slide 3"/>
          <p:cNvSpPr>
            <a:spLocks noGrp="1"/>
          </p:cNvSpPr>
          <p:nvPr>
            <p:ph type="sldNum" sz="quarter" idx="10"/>
          </p:nvPr>
        </p:nvSpPr>
        <p:spPr/>
        <p:txBody>
          <a:bodyPr/>
          <a:lstStyle/>
          <a:p>
            <a:fld id="{C1F17609-1EFC-48FA-A3C4-25CF122D434E}" type="slidenum">
              <a:rPr lang="pt-BR" smtClean="0"/>
              <a:t>11</a:t>
            </a:fld>
            <a:endParaRPr lang="pt-BR"/>
          </a:p>
        </p:txBody>
      </p:sp>
    </p:spTree>
    <p:extLst>
      <p:ext uri="{BB962C8B-B14F-4D97-AF65-F5344CB8AC3E}">
        <p14:creationId xmlns:p14="http://schemas.microsoft.com/office/powerpoint/2010/main" val="382085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459F670-7575-4102-964F-4B275F25981E}"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352003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459F670-7575-4102-964F-4B275F25981E}"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160447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459F670-7575-4102-964F-4B275F25981E}"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94010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459F670-7575-4102-964F-4B275F25981E}"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251444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5459F670-7575-4102-964F-4B275F25981E}"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216219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459F670-7575-4102-964F-4B275F25981E}" type="datetimeFigureOut">
              <a:rPr lang="pt-BR" smtClean="0"/>
              <a:t>14/02/2018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316141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459F670-7575-4102-964F-4B275F25981E}" type="datetimeFigureOut">
              <a:rPr lang="pt-BR" smtClean="0"/>
              <a:t>14/02/2018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294804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459F670-7575-4102-964F-4B275F25981E}" type="datetimeFigureOut">
              <a:rPr lang="pt-BR" smtClean="0"/>
              <a:t>14/02/2018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380953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459F670-7575-4102-964F-4B275F25981E}" type="datetimeFigureOut">
              <a:rPr lang="pt-BR" smtClean="0"/>
              <a:t>14/02/2018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16008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459F670-7575-4102-964F-4B275F25981E}" type="datetimeFigureOut">
              <a:rPr lang="pt-BR" smtClean="0"/>
              <a:t>14/02/2018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401950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459F670-7575-4102-964F-4B275F25981E}" type="datetimeFigureOut">
              <a:rPr lang="pt-BR" smtClean="0"/>
              <a:t>14/02/2018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353A48-3316-4E91-BF4C-890EFABE8F97}" type="slidenum">
              <a:rPr lang="pt-BR" smtClean="0"/>
              <a:t>‹nº›</a:t>
            </a:fld>
            <a:endParaRPr lang="pt-BR"/>
          </a:p>
        </p:txBody>
      </p:sp>
    </p:spTree>
    <p:extLst>
      <p:ext uri="{BB962C8B-B14F-4D97-AF65-F5344CB8AC3E}">
        <p14:creationId xmlns:p14="http://schemas.microsoft.com/office/powerpoint/2010/main" val="402713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F670-7575-4102-964F-4B275F25981E}" type="datetimeFigureOut">
              <a:rPr lang="pt-BR" smtClean="0"/>
              <a:t>14/02/2018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53A48-3316-4E91-BF4C-890EFABE8F97}" type="slidenum">
              <a:rPr lang="pt-BR" smtClean="0"/>
              <a:t>‹nº›</a:t>
            </a:fld>
            <a:endParaRPr lang="pt-BR"/>
          </a:p>
        </p:txBody>
      </p:sp>
    </p:spTree>
    <p:extLst>
      <p:ext uri="{BB962C8B-B14F-4D97-AF65-F5344CB8AC3E}">
        <p14:creationId xmlns:p14="http://schemas.microsoft.com/office/powerpoint/2010/main" val="110335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4" y="80963"/>
            <a:ext cx="12290474" cy="6858000"/>
          </a:xfrm>
          <a:prstGeom prst="rect">
            <a:avLst/>
          </a:prstGeom>
        </p:spPr>
      </p:pic>
      <p:sp>
        <p:nvSpPr>
          <p:cNvPr id="5" name="CaixaDeTexto 4">
            <a:extLst>
              <a:ext uri="{FF2B5EF4-FFF2-40B4-BE49-F238E27FC236}">
                <a16:creationId xmlns:a16="http://schemas.microsoft.com/office/drawing/2014/main" id="{9249FF65-371C-462E-A44D-3CC14CAE9D4C}"/>
              </a:ext>
            </a:extLst>
          </p:cNvPr>
          <p:cNvSpPr txBox="1"/>
          <p:nvPr/>
        </p:nvSpPr>
        <p:spPr>
          <a:xfrm>
            <a:off x="585216" y="4572000"/>
            <a:ext cx="2243115" cy="738664"/>
          </a:xfrm>
          <a:prstGeom prst="rect">
            <a:avLst/>
          </a:prstGeom>
          <a:noFill/>
        </p:spPr>
        <p:txBody>
          <a:bodyPr wrap="none" rtlCol="0">
            <a:spAutoFit/>
          </a:bodyPr>
          <a:lstStyle/>
          <a:p>
            <a:r>
              <a:rPr lang="pt-BR" sz="2400" b="1" dirty="0" err="1"/>
              <a:t>Pr</a:t>
            </a:r>
            <a:r>
              <a:rPr lang="pt-BR" sz="2400" b="1" dirty="0"/>
              <a:t> Thiago Goese</a:t>
            </a:r>
          </a:p>
          <a:p>
            <a:endParaRPr lang="pt-BR" dirty="0"/>
          </a:p>
        </p:txBody>
      </p:sp>
    </p:spTree>
    <p:extLst>
      <p:ext uri="{BB962C8B-B14F-4D97-AF65-F5344CB8AC3E}">
        <p14:creationId xmlns:p14="http://schemas.microsoft.com/office/powerpoint/2010/main" val="113824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988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360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238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1709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923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47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78008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8114" cy="6858000"/>
          </a:xfrm>
          <a:prstGeom prst="rect">
            <a:avLst/>
          </a:prstGeom>
        </p:spPr>
      </p:pic>
    </p:spTree>
    <p:extLst>
      <p:ext uri="{BB962C8B-B14F-4D97-AF65-F5344CB8AC3E}">
        <p14:creationId xmlns:p14="http://schemas.microsoft.com/office/powerpoint/2010/main" val="139935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41466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Chineses recebendo uma bíblia pela primeira vez na vida. - from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176963"/>
          </a:xfrm>
        </p:spPr>
      </p:pic>
    </p:spTree>
    <p:extLst>
      <p:ext uri="{BB962C8B-B14F-4D97-AF65-F5344CB8AC3E}">
        <p14:creationId xmlns:p14="http://schemas.microsoft.com/office/powerpoint/2010/main" val="2876246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80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14574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07127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71" y="-1"/>
            <a:ext cx="10740571" cy="6981371"/>
          </a:xfrm>
          <a:prstGeom prst="rect">
            <a:avLst/>
          </a:prstGeom>
        </p:spPr>
      </p:pic>
    </p:spTree>
    <p:extLst>
      <p:ext uri="{BB962C8B-B14F-4D97-AF65-F5344CB8AC3E}">
        <p14:creationId xmlns:p14="http://schemas.microsoft.com/office/powerpoint/2010/main" val="241245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342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749143"/>
          </a:xfrm>
          <a:prstGeom prst="rect">
            <a:avLst/>
          </a:prstGeom>
        </p:spPr>
      </p:pic>
    </p:spTree>
    <p:extLst>
      <p:ext uri="{BB962C8B-B14F-4D97-AF65-F5344CB8AC3E}">
        <p14:creationId xmlns:p14="http://schemas.microsoft.com/office/powerpoint/2010/main" val="206035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605408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448</Words>
  <Application>Microsoft Office PowerPoint</Application>
  <PresentationFormat>Widescreen</PresentationFormat>
  <Paragraphs>41</Paragraphs>
  <Slides>18</Slides>
  <Notes>16</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 2018</dc:subject>
  <dc:creator>Pr. MARCELO AUGUSTO DE CARVALHO; APV - Thiago Henrique Goese</dc:creator>
  <cp:keywords>www.pastordeescola.com.br</cp:keywords>
  <dc:description>COMÉRCIO PROIBIDO. USO PESSOAL</dc:description>
  <cp:lastModifiedBy>APV - Thiago Henrique Goese</cp:lastModifiedBy>
  <cp:revision>13</cp:revision>
  <dcterms:created xsi:type="dcterms:W3CDTF">2017-03-02T14:46:19Z</dcterms:created>
  <dcterms:modified xsi:type="dcterms:W3CDTF">2018-02-14T12:42:22Z</dcterms:modified>
</cp:coreProperties>
</file>