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7" r:id="rId4"/>
    <p:sldId id="258" r:id="rId5"/>
    <p:sldId id="259" r:id="rId6"/>
    <p:sldId id="261" r:id="rId7"/>
    <p:sldId id="264" r:id="rId8"/>
    <p:sldId id="262" r:id="rId9"/>
    <p:sldId id="263" r:id="rId10"/>
    <p:sldId id="270" r:id="rId11"/>
    <p:sldId id="265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8085" autoAdjust="0"/>
  </p:normalViewPr>
  <p:slideViewPr>
    <p:cSldViewPr snapToGrid="0">
      <p:cViewPr varScale="1">
        <p:scale>
          <a:sx n="56" d="100"/>
          <a:sy n="56" d="100"/>
        </p:scale>
        <p:origin x="12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61398-E6A2-42A9-9275-6680184BE573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AF6A-15B6-41D5-AB3D-880DF16FB6A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74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Touro_de_Wall_Street" TargetMode="External"/><Relationship Id="rId13" Type="http://schemas.openxmlformats.org/officeDocument/2006/relationships/hyperlink" Target="https://pt.wikipedia.org/wiki/Fearless_Girl#cite_note-CNN-7" TargetMode="External"/><Relationship Id="rId18" Type="http://schemas.openxmlformats.org/officeDocument/2006/relationships/hyperlink" Target="https://pt.wikipedia.org/wiki/Mercado_de_a%C3%A7%C3%B5es" TargetMode="External"/><Relationship Id="rId3" Type="http://schemas.openxmlformats.org/officeDocument/2006/relationships/hyperlink" Target="https://pt.wikipedia.org/wiki/Dia_Internacional_da_Mulher" TargetMode="External"/><Relationship Id="rId21" Type="http://schemas.openxmlformats.org/officeDocument/2006/relationships/hyperlink" Target="https://pt.wikipedia.org/wiki/New_York_City_Hall" TargetMode="External"/><Relationship Id="rId7" Type="http://schemas.openxmlformats.org/officeDocument/2006/relationships/hyperlink" Target="https://pt.wikipedia.org/wiki/Fearless_Girl#cite_note-Dobnik-2" TargetMode="External"/><Relationship Id="rId12" Type="http://schemas.openxmlformats.org/officeDocument/2006/relationships/hyperlink" Target="https://pt.wikipedia.org/wiki/Broadway" TargetMode="External"/><Relationship Id="rId17" Type="http://schemas.openxmlformats.org/officeDocument/2006/relationships/hyperlink" Target="https://pt.wikipedia.org/wiki/NASDAQ" TargetMode="External"/><Relationship Id="rId25" Type="http://schemas.openxmlformats.org/officeDocument/2006/relationships/hyperlink" Target="https://pt.wikipedia.org/wiki/Fearless_Girl#cite_note-Stack-13" TargetMode="External"/><Relationship Id="rId2" Type="http://schemas.openxmlformats.org/officeDocument/2006/relationships/slide" Target="../slides/slide3.xml"/><Relationship Id="rId16" Type="http://schemas.openxmlformats.org/officeDocument/2006/relationships/hyperlink" Target="https://pt.wikipedia.org/wiki/A%C3%A7%C3%A3o_(finan%C3%A7as)" TargetMode="External"/><Relationship Id="rId20" Type="http://schemas.openxmlformats.org/officeDocument/2006/relationships/hyperlink" Target="https://pt.wikipedia.org/wiki/Delaware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t.wikipedia.org/wiki/Fearless_Girl#cite_note-5" TargetMode="External"/><Relationship Id="rId11" Type="http://schemas.openxmlformats.org/officeDocument/2006/relationships/hyperlink" Target="https://pt.wikipedia.org/wiki/Manhattan" TargetMode="External"/><Relationship Id="rId24" Type="http://schemas.openxmlformats.org/officeDocument/2006/relationships/hyperlink" Target="https://pt.wikipedia.org/wiki/Fearless_Girl#cite_note-12" TargetMode="External"/><Relationship Id="rId5" Type="http://schemas.openxmlformats.org/officeDocument/2006/relationships/hyperlink" Target="https://pt.wikipedia.org/wiki/Fearless_Girl#cite_note-4" TargetMode="External"/><Relationship Id="rId15" Type="http://schemas.openxmlformats.org/officeDocument/2006/relationships/hyperlink" Target="https://pt.wikipedia.org/wiki/Fearless_Girl#cite_note-BI-8" TargetMode="External"/><Relationship Id="rId23" Type="http://schemas.openxmlformats.org/officeDocument/2006/relationships/hyperlink" Target="https://pt.wikipedia.org/wiki/Fearless_Girl#cite_note-11" TargetMode="External"/><Relationship Id="rId10" Type="http://schemas.openxmlformats.org/officeDocument/2006/relationships/hyperlink" Target="https://pt.wikipedia.org/wiki/Bowling_Green_(Nova_Iorque)" TargetMode="External"/><Relationship Id="rId19" Type="http://schemas.openxmlformats.org/officeDocument/2006/relationships/hyperlink" Target="https://pt.wikipedia.org/wiki/Fearless_Girl#cite_note-dutram-9" TargetMode="External"/><Relationship Id="rId4" Type="http://schemas.openxmlformats.org/officeDocument/2006/relationships/hyperlink" Target="https://pt.wikipedia.org/wiki/Fearless_Girl#cite_note-3" TargetMode="External"/><Relationship Id="rId9" Type="http://schemas.openxmlformats.org/officeDocument/2006/relationships/hyperlink" Target="https://pt.wikipedia.org/wiki/Fearless_Girl#cite_note-Schwedel-6" TargetMode="External"/><Relationship Id="rId14" Type="http://schemas.openxmlformats.org/officeDocument/2006/relationships/hyperlink" Target="https://pt.wikipedia.org/wiki/Desigualdade_social#Desigualdade_de_g%C3%AAnero" TargetMode="External"/><Relationship Id="rId22" Type="http://schemas.openxmlformats.org/officeDocument/2006/relationships/hyperlink" Target="https://pt.wikipedia.org/wiki/Fearless_Girl#cite_note-revesz-10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626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17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https://www.youtube.com/watch?v=hgAvYnysAk8</a:t>
            </a:r>
            <a:br>
              <a:rPr lang="pt-BR"/>
            </a:br>
            <a:r>
              <a:rPr lang="pt-BR"/>
              <a:t>Você </a:t>
            </a:r>
            <a:r>
              <a:rPr lang="pt-BR" dirty="0"/>
              <a:t>tem coragem? Você é corajoso?</a:t>
            </a:r>
            <a:br>
              <a:rPr lang="pt-BR" dirty="0"/>
            </a:br>
            <a:r>
              <a:rPr lang="pt-BR" dirty="0"/>
              <a:t>Quem é maior? Medo e coragem?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401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estátua foi instalada no dia 7 de março de 2017 (um dia antes 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ia Internacional da Mulher"/>
              </a:rPr>
              <a:t>Dia Internacional da Mulher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pela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 Global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Advisors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 uma campanha desenvolvida pela agência de publicidade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McCann New York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[3]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SSgA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estava comemorando o primeiro aniversário do seu fundo de "Índice de Diversidade do Género", que investe em empresas de capitalização de grandes capitais dos EUA e que se classificam entre as mais altas em seu setor na conquista da diversidade de gênero em liderança sênior".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[4]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conceito da estátua foi desenvolvido por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Lizzie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Wilson 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Gumbiner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Wilson 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Gumbiner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estabeleceram tanto a ideia para a estátua quanto a aparência geral da menina usando inúmeros modelos e imagens, os quais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Visbal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usou posteriormente como referência para desenvolver seu trabalho.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[5]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Fearless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mede aproximadamente 130 cm de altura e pesa cerca de 110 kg,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enfrenta 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Touro de Wall Street"/>
              </a:rPr>
              <a:t>Touro de Wall Street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uma estátua de bronze muito maior e mais pesada que possui 3,4 metros de altura, 4,9 metros de comprimento e um peso de 3.200 kg.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[6]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Ambos estão localizados no 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owling Green (Nova Iorque)"/>
              </a:rPr>
              <a:t>Bowling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owling Green (Nova Iorque)"/>
              </a:rPr>
              <a:t> Green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 tooltip="Manhattan"/>
              </a:rPr>
              <a:t>Manhattan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 cruzamento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 tooltip="Broadway"/>
              </a:rPr>
              <a:t>Broadway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 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Whitehall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/>
              </a:rPr>
              <a:t>[7]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Fearless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tem como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pretenção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"enviar uma mensagem" sobre 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Desigualdade social"/>
              </a:rPr>
              <a:t>diversidade de gênero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no ambiente de trabalho e incentivar as empresas a recrutar mulheres para seus conselhos.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5"/>
              </a:rPr>
              <a:t>[8]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placa abaixo da estátua trás escrito: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""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women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leadership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SHE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,""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(ou "Conheça o poder das mulheres na liderança. 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faz a diferença"), com SHE referindo-se ao gênero "Ela" e também ao símbolo de uma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6" tooltip="Ação (finanças)"/>
              </a:rPr>
              <a:t>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7" tooltip="NASDAQ"/>
              </a:rPr>
              <a:t>NASDAQ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 um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8" tooltip="Mercado de ações"/>
              </a:rPr>
              <a:t>mercado de ações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9"/>
              </a:rPr>
              <a:t>[9]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comissão da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Street Global 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Advisors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especificou que a estátua deveria representar uma menina com as mãos nos quadris e o queixo erguido, com uma altura estipulada em 36 polegadas. Kristen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Visbal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seus colaboradores, no entanto, aumentaram a altura para 50 polegadas (110 cm), tendo como objetivo combinar melhor o tamanho do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Touro de Wall Street"/>
              </a:rPr>
              <a:t>Touro de Wall Street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Ainda assim,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Visbal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comentou que "eu me asseguro de manter suas características suaves, ela não é desafiadora, ela é corajosa, orgulhosa e forte".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modelagem da escultura foi feita a partir de duas crianças de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0" tooltip="Delaware"/>
              </a:rPr>
              <a:t>Delaware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filha de um amigo que foi instruída a fingir que estava de frente para um touro e também uma garota latina, "para que todos pudessem se relacionar com 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Fearless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escultura da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Fearless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recebeu originalmente uma permissão da 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1" tooltip="New York City Hall"/>
              </a:rPr>
              <a:t>Prefeitura de Nova York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 uma semana para ficar no local que foi instalada, mais tarde a permissão foi prolongada para até 30 dias.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/>
              </a:rPr>
              <a:t>[10]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Depois disso, foi anunciado que a estátua permaneceria em vigor até fevereiro de 2018.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3"/>
              </a:rPr>
              <a:t>[11]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Muitas pessoas defendiam o direito da estátua permanecer por mais tempo, dentre as quais estava Carolyn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Maloney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 12º distrito do Congresso de Nova York que afirmou: "Esta estátua tocou os corações em todo o mundo com um simbolismo de resiliência das mulheres".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4"/>
              </a:rPr>
              <a:t>[12]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Uma petição foi feita pedindo que a estátua fique permanente no local, tendo conseguido 2.500 assinaturas nas suas primeiras 48 horas.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2"/>
              </a:rPr>
              <a:t>[10]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assim os esforços para tornar a estátua permanente continuaram depois que a estátua recebeu uma autorização de um ano.</a:t>
            </a:r>
            <a:r>
              <a:rPr lang="pt-BR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25"/>
              </a:rPr>
              <a:t>[13]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8 de março de 2018, quando </a:t>
            </a:r>
            <a:r>
              <a:rPr lang="pt-BR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Fearless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completou um ano em seu local original, a prefeitura de Nova York informou através de seu porta-voz que um novo local para a escultura ainda não tinha sido definido. Desta forma enquanto os "próximos passos" não fossem tomados, ela iria permanecer no mesmo local em </a:t>
            </a:r>
            <a:r>
              <a:rPr lang="pt-BR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owling Green (Nova Iorque)"/>
              </a:rPr>
              <a:t>Bowling</a:t>
            </a:r>
            <a:r>
              <a:rPr lang="pt-BR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 tooltip="Bowling Green (Nova Iorque)"/>
              </a:rPr>
              <a:t> Green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</a:t>
            </a:r>
            <a:r>
              <a:rPr lang="pt-BR" i="1" dirty="0" err="1"/>
              <a:t>fearless</a:t>
            </a:r>
            <a:r>
              <a:rPr lang="pt-BR" i="1" dirty="0"/>
              <a:t> girl </a:t>
            </a:r>
            <a:r>
              <a:rPr lang="pt-BR" i="0" dirty="0"/>
              <a:t> prega uma imagem de coragem diante de algo que assusta qualquer marmanjo. É uma atitude extremamente positiva e essencial para cada um de nós hoje. Afinal, enfrentar os medos É POSSÍVEL para qualquer um. </a:t>
            </a:r>
          </a:p>
          <a:p>
            <a:endParaRPr lang="pt-BR" dirty="0"/>
          </a:p>
          <a:p>
            <a:endParaRPr lang="pt-BR" dirty="0"/>
          </a:p>
          <a:p>
            <a:r>
              <a:rPr lang="pt-BR"/>
              <a:t>O MEDO NUNCA COMPÔS UMA SINFONIA 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43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Quais são teus maiores medos ?</a:t>
            </a:r>
          </a:p>
          <a:p>
            <a:endParaRPr lang="pt-BR" dirty="0"/>
          </a:p>
          <a:p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253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Há medo para tudo hoje em dia. O que temos aqui são as FOBIAS , medos não dominados, os chamados medos irracionais. Não é um “MEDINHO” qualquer é um PÂNICO.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803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´medo , quando não dominado , pode nos desencorajar em coisas tão simples , como ir a cozinha pegar um copo de água. Pegamos água normalmente, mas somos tomados de uma COVARDIA, quando temos que fazê-lo de madrugada ou quando estamos sozinhos a noite, enfim.... Somos desencorajados pelo medo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752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Quando estamos com medo, nosso ouvido fica mais “aguçado” e ouvimos coisas que nunca conseguiríamos ouvir. Nossos olhos também ficam mais atentos.</a:t>
            </a:r>
            <a:br>
              <a:rPr lang="pt-BR" dirty="0"/>
            </a:br>
            <a:r>
              <a:rPr lang="pt-BR" dirty="0"/>
              <a:t>Exemplo: quando está chovendo, a noite, estamos sozinhos em casa e acaba a energia elétrica , a cada relâmpago vemos com seu reflexo nas folhas das árvores as mais variadas coisas, pensamos milhões de coisas .</a:t>
            </a:r>
          </a:p>
          <a:p>
            <a:endParaRPr lang="pt-BR" dirty="0"/>
          </a:p>
          <a:p>
            <a:r>
              <a:rPr lang="pt-BR" dirty="0"/>
              <a:t>Exemplo 2: nos sentimos </a:t>
            </a:r>
            <a:r>
              <a:rPr lang="pt-BR" dirty="0" err="1"/>
              <a:t>super</a:t>
            </a:r>
            <a:r>
              <a:rPr lang="pt-BR" dirty="0"/>
              <a:t> “seguros” quando levantamos o edredom e o prendemos embaixo dos pés, ao fazer isto parece que </a:t>
            </a:r>
            <a:r>
              <a:rPr lang="pt-BR" dirty="0" err="1"/>
              <a:t>nãda</a:t>
            </a:r>
            <a:r>
              <a:rPr lang="pt-BR" dirty="0"/>
              <a:t> pode nos atingir... </a:t>
            </a:r>
            <a:br>
              <a:rPr lang="pt-BR" dirty="0"/>
            </a:br>
            <a:br>
              <a:rPr lang="pt-BR" dirty="0"/>
            </a:br>
            <a:r>
              <a:rPr lang="pt-BR" dirty="0"/>
              <a:t>TUDO ISTO É UMA DISTORÇÃO DA REALIDADE QUE O MEDO PRODUZ....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4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Quantas vezes deixamos de tentar algo novo ou até mesmo algo que realmente precisamos por causa do medo. E com isto, passamos a limitar nossa capacidade, nos julgando incapazes de realizar qualquer coisa.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7AAF6A-15B6-41D5-AB3D-880DF16FB6AA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771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8F9A0B-14AB-44BA-8199-7A9612849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803666-E47B-48C1-BFBE-45E0D9629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3CA4E5-B01F-45D1-AACA-54CAB28AC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5A33A-E167-42A1-A8CB-7D79B5A1A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6D1ED6-84A3-48F8-949F-3685D16F9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96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BB10C-43C1-4B8D-B53F-0807847F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DAA87F7-3E77-4A7C-83B6-3D42D4023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5F95E12-6DCB-4FDB-B125-04D70346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EC084B-ED09-40DE-944C-F2201EE7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6084F8-890C-4830-9B35-9020142A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62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783B0EB-81DE-424D-A2FE-65AA3E77B3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7215A6D-CB3B-4C34-9013-D44D857EA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47C5B6-5B6D-46D0-9E15-4685DD709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7E994C3-2E34-4180-B217-6576513FF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7DAAEF7-6FE6-4EF8-BA50-516F5D4B7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0707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9BEAA3-5BED-4CE9-83C8-3B6D24E28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9D8EA5-0E9E-4AAE-9371-948FBBDEFA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17B821-4B29-420F-8916-F06105547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A2506AA-4349-4773-806E-5DAD575D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4E2025-B276-4DCC-BA85-C1287CE8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08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701308-2C45-4235-8CAD-BCCE3139F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840112-CD30-4AD5-837C-FF050C4B9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85CDCF-6B94-4451-8940-B23900EA4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406B48-D717-4DBD-AA18-DEC3B42B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677CA1-0892-4578-8AC6-7C3800E8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56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9C8EE0-2E06-4756-89DE-C1205308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65A804-54E7-4727-8741-7CB88B893E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0A62693-0600-4BB4-B939-2B758CA503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408D06-EDE4-4E24-BD2F-02F7679AD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D2EB138-14D4-4D33-86A9-54D9460DC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6D258E-DF45-4BB1-A4B7-7F99E4C24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466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F09664-C955-41BF-B98F-4E89A93D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37BAAE-1B48-4CD3-954B-26607DB5A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12671B6-B5DB-4C3A-A1B2-0F5C8380C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1D4279E-C485-428B-B41D-EA845B7D9B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B56E194-6830-402F-83CA-C38FD1BADE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E331803-1773-417B-84E0-A677680D8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4C691D1-96DF-4130-8351-AEDD2C0F7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9A64A6A-235D-499B-B594-9023B6ED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3412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6394C5-2A26-4F9E-94B7-6A4F5A971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42799EB-3C12-4812-8CD4-B29A89280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C2AD888-F201-46E1-8479-4D42D411D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0FB4DCE-FB72-4A10-BF7B-A00DAA437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3126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30018AF-81EA-4910-B334-365A6B3A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A9C2223-D40C-41CB-A9CF-C4BDDF14C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2EFD93-CDAD-4B46-8940-7E7BA709A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249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D7C797-3648-4154-A1D6-F3E29F8E7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A3A79-9D5B-4B1A-8ADC-B081548FD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004E18-5C5F-40E9-B03B-2A8F976089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C1FE4B-6A18-4A59-9B9F-4E197E2D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E7C6995-B044-47DA-BBE4-241D986BA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BFD2891-BFDF-49F4-8059-EEB6E6B2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34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C958E7-DD41-4E7A-9DA1-20962374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CF3A261-32D4-4EE8-8AFB-0694CF24D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4047AB8-BFFF-4A4B-B7C4-5C7A818BD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E74A77-A21A-4EF0-95A7-FF23A70E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9F580F-44B2-4EE4-B4DE-2656DE1B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2B76BAC-F155-4FF0-AEC2-177BE91D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9192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906F1CD-7EDC-42A5-9A9B-7F1B7176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C0CF3E-F4C9-4BA7-A437-56471F9098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941907-036E-4A5D-A58F-40A691958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A7EF-B191-47EE-95F3-81A3217BDA4D}" type="datetimeFigureOut">
              <a:rPr lang="pt-BR" smtClean="0"/>
              <a:t>09/01/2019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D76D42-4106-4E57-90BD-DCEE2B45D1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E617B1-A290-4425-8823-099BFD636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2366-4295-4AB9-A89B-905DBB02266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93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bibliaonline.com.br/nvi/2tm/1/7+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pt.wikipedia.org/wiki/Nova_Iorque" TargetMode="External"/><Relationship Id="rId3" Type="http://schemas.openxmlformats.org/officeDocument/2006/relationships/image" Target="../media/image3.jpg"/><Relationship Id="rId7" Type="http://schemas.openxmlformats.org/officeDocument/2006/relationships/hyperlink" Target="https://pt.wikipedia.org/wiki/Manhatta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t.wikipedia.org/wiki/Financial_District_(Manhattan)" TargetMode="External"/><Relationship Id="rId5" Type="http://schemas.openxmlformats.org/officeDocument/2006/relationships/hyperlink" Target="https://pt.wikipedia.org/w/index.php?title=Kristen_Visbal&amp;action=edit&amp;redlink=1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CD1058D1-6B9C-45C1-B8F0-56C2E07DA1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7"/>
          <a:stretch/>
        </p:blipFill>
        <p:spPr>
          <a:xfrm>
            <a:off x="20" y="0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1274CC4-AD17-4AEB-9D8C-B2C054642B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anchor="ctr">
            <a:normAutofit/>
          </a:bodyPr>
          <a:lstStyle/>
          <a:p>
            <a:pPr algn="l"/>
            <a:r>
              <a:rPr lang="pt-BR" sz="8000" dirty="0" err="1">
                <a:solidFill>
                  <a:srgbClr val="FFFFFF"/>
                </a:solidFill>
                <a:latin typeface="Bahnschrift" panose="020B0502040204020203" pitchFamily="34" charset="0"/>
              </a:rPr>
              <a:t>Fearless</a:t>
            </a:r>
            <a:r>
              <a:rPr lang="pt-BR" sz="8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293840-A4A7-4250-9779-3EFE49693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963" y="1200152"/>
            <a:ext cx="2816535" cy="4457696"/>
          </a:xfrm>
        </p:spPr>
        <p:txBody>
          <a:bodyPr anchor="ctr">
            <a:normAutofit/>
          </a:bodyPr>
          <a:lstStyle/>
          <a:p>
            <a:pPr algn="r"/>
            <a:r>
              <a:rPr lang="pt-BR" sz="2800" dirty="0">
                <a:solidFill>
                  <a:srgbClr val="FFFFFF"/>
                </a:solidFill>
              </a:rPr>
              <a:t>Dominando</a:t>
            </a:r>
            <a:br>
              <a:rPr lang="pt-BR" sz="2800" dirty="0">
                <a:solidFill>
                  <a:srgbClr val="FFFFFF"/>
                </a:solidFill>
              </a:rPr>
            </a:br>
            <a:r>
              <a:rPr lang="pt-BR" sz="2800" dirty="0">
                <a:solidFill>
                  <a:srgbClr val="FFFFFF"/>
                </a:solidFill>
              </a:rPr>
              <a:t>o medo </a:t>
            </a:r>
          </a:p>
        </p:txBody>
      </p:sp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624D17C8-E9C2-48A4-AA36-D7048A6C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69781987-F2FF-4623-A475-EC90038AC973}"/>
              </a:ext>
            </a:extLst>
          </p:cNvPr>
          <p:cNvSpPr txBox="1"/>
          <p:nvPr/>
        </p:nvSpPr>
        <p:spPr>
          <a:xfrm>
            <a:off x="8801549" y="5842425"/>
            <a:ext cx="321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 err="1"/>
              <a:t>Pr</a:t>
            </a:r>
            <a:r>
              <a:rPr lang="pt-BR" sz="2400" dirty="0"/>
              <a:t> Mariano Brum</a:t>
            </a:r>
            <a:br>
              <a:rPr lang="pt-BR" sz="2400" dirty="0"/>
            </a:br>
            <a:r>
              <a:rPr lang="pt-BR" sz="2400" dirty="0"/>
              <a:t>Pastoral Estudantil - APV</a:t>
            </a:r>
          </a:p>
        </p:txBody>
      </p:sp>
    </p:spTree>
    <p:extLst>
      <p:ext uri="{BB962C8B-B14F-4D97-AF65-F5344CB8AC3E}">
        <p14:creationId xmlns:p14="http://schemas.microsoft.com/office/powerpoint/2010/main" val="1738056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1D8BE1-BAE5-40BF-957D-ED52CA18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O QUE O MEDO PODE FAZER COM VOCÊ?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39BF7E8-CD26-4397-8BAE-B309DDA92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" name="Espaço Reservado para Conteúdo 4">
            <a:extLst>
              <a:ext uri="{FF2B5EF4-FFF2-40B4-BE49-F238E27FC236}">
                <a16:creationId xmlns:a16="http://schemas.microsoft.com/office/drawing/2014/main" id="{D0276F4B-F1B7-4638-BE9B-6B1DE88B9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64" y="2327126"/>
            <a:ext cx="5596027" cy="419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8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74745C9-F0D0-4DD7-932C-08A0E915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5" y="1537253"/>
            <a:ext cx="3445565" cy="32463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Bahnschrift" panose="020B0502040204020203" pitchFamily="34" charset="0"/>
              </a:rPr>
              <a:t>O </a:t>
            </a:r>
            <a:r>
              <a:rPr lang="en-US" sz="3200" kern="1200" dirty="0" err="1">
                <a:solidFill>
                  <a:srgbClr val="FFFFFF"/>
                </a:solidFill>
                <a:latin typeface="Bahnschrift" panose="020B0502040204020203" pitchFamily="34" charset="0"/>
              </a:rPr>
              <a:t>medo</a:t>
            </a:r>
            <a:r>
              <a:rPr lang="en-US" sz="3200" kern="12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en-US" sz="3200" kern="1200" dirty="0" err="1">
                <a:solidFill>
                  <a:srgbClr val="FFFFFF"/>
                </a:solidFill>
                <a:latin typeface="Bahnschrift" panose="020B0502040204020203" pitchFamily="34" charset="0"/>
              </a:rPr>
              <a:t>desencoraja</a:t>
            </a:r>
            <a:r>
              <a:rPr lang="en-US" sz="3200" kern="12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E52E2F2-5D7D-4988-B0E1-F8F7131CE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008916"/>
            <a:ext cx="7188199" cy="48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38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FAC7DA-3C77-4D1A-989E-CA4C78535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medo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distorce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realidade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809BA12-5C23-4E0B-A232-4B6B206269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822" y="613083"/>
            <a:ext cx="6553545" cy="491515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0DDD199-58FF-4CF3-8933-69B65F9F9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619" y="4832550"/>
            <a:ext cx="2025450" cy="202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2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C66460-4CE5-47E9-88C3-F7740EE5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ahnschrift" panose="020B0502040204020203" pitchFamily="34" charset="0"/>
              </a:rPr>
              <a:t>O </a:t>
            </a:r>
            <a:r>
              <a:rPr lang="en-US" sz="3600" dirty="0" err="1">
                <a:solidFill>
                  <a:srgbClr val="FFFFFF"/>
                </a:solidFill>
                <a:latin typeface="Bahnschrift" panose="020B0502040204020203" pitchFamily="34" charset="0"/>
              </a:rPr>
              <a:t>medo</a:t>
            </a:r>
            <a:r>
              <a:rPr lang="en-US" sz="36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ahnschrift" panose="020B0502040204020203" pitchFamily="34" charset="0"/>
              </a:rPr>
              <a:t>limita</a:t>
            </a:r>
            <a:r>
              <a:rPr lang="en-US" sz="36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ahnschrift" panose="020B0502040204020203" pitchFamily="34" charset="0"/>
              </a:rPr>
              <a:t>nossa</a:t>
            </a:r>
            <a:r>
              <a:rPr lang="en-US" sz="36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Bahnschrift" panose="020B0502040204020203" pitchFamily="34" charset="0"/>
              </a:rPr>
              <a:t>capacidade</a:t>
            </a:r>
            <a:r>
              <a:rPr lang="en-US" sz="3600" dirty="0">
                <a:solidFill>
                  <a:srgbClr val="FFFFFF"/>
                </a:solidFill>
                <a:latin typeface="Bahnschrift" panose="020B0502040204020203" pitchFamily="34" charset="0"/>
              </a:rPr>
              <a:t> 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E3FF15C-F16A-472C-9464-2DC2660E3B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3F042E6-616E-42A1-A318-F4C3B0B9A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544" y="4692770"/>
            <a:ext cx="2766824" cy="18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94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D66F75B-1E51-47D7-97D6-7939D279E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2" y="2279151"/>
            <a:ext cx="5609442" cy="338903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607803A-4E99-444E-94F7-8785CDDF5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989BE6A-C309-418E-8ADD-1616A9805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891F0C3-E93D-4F27-93C4-5BF4996B1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4546" y="1160859"/>
            <a:ext cx="5255526" cy="394241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4000" dirty="0">
                <a:latin typeface="Agency FB" panose="020B0503020202020204" pitchFamily="34" charset="0"/>
              </a:rPr>
              <a:t>Pois Deus não nos deu espírito de covardia, </a:t>
            </a:r>
            <a:r>
              <a:rPr lang="pt-BR" sz="4400" b="1" dirty="0">
                <a:highlight>
                  <a:srgbClr val="FFFF00"/>
                </a:highlight>
                <a:latin typeface="Agency FB" panose="020B0503020202020204" pitchFamily="34" charset="0"/>
              </a:rPr>
              <a:t>mas de poder, de amor e de equilíbrio</a:t>
            </a:r>
            <a:r>
              <a:rPr lang="pt-BR" sz="4000" dirty="0">
                <a:highlight>
                  <a:srgbClr val="FFFF00"/>
                </a:highlight>
                <a:latin typeface="Agency FB" panose="020B0503020202020204" pitchFamily="34" charset="0"/>
              </a:rPr>
              <a:t>.</a:t>
            </a:r>
            <a:br>
              <a:rPr lang="pt-BR" sz="2400" dirty="0">
                <a:highlight>
                  <a:srgbClr val="FFFF00"/>
                </a:highlight>
              </a:rPr>
            </a:br>
            <a:r>
              <a:rPr lang="pt-BR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Timóteo 1:7</a:t>
            </a:r>
            <a:endParaRPr lang="pt-BR" sz="24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E53178-24FD-48FF-939D-33A0B0E23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03" y="-19309"/>
            <a:ext cx="3064613" cy="22984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996F6B8-ADD3-4E9C-A2B8-788FB9EA1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005" y="4397794"/>
            <a:ext cx="2121068" cy="22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8E2D5D-6AE6-426F-88BB-5A5B6D791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Best of The Week _ 2019 Ep. 1 _ People Are Awesome">
            <a:hlinkClick r:id="" action="ppaction://media"/>
            <a:extLst>
              <a:ext uri="{FF2B5EF4-FFF2-40B4-BE49-F238E27FC236}">
                <a16:creationId xmlns:a16="http://schemas.microsoft.com/office/drawing/2014/main" id="{5BEC7783-4297-47C4-A433-44C2F0DA43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25841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spaço Reservado para Conteúdo 4">
            <a:extLst>
              <a:ext uri="{FF2B5EF4-FFF2-40B4-BE49-F238E27FC236}">
                <a16:creationId xmlns:a16="http://schemas.microsoft.com/office/drawing/2014/main" id="{2B6B5E33-388D-4E68-95F2-761134E28E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0" b="18949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A959D09-65C0-4181-A7BC-BB52C6A37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pt-BR" sz="4000" dirty="0" err="1">
                <a:solidFill>
                  <a:srgbClr val="000000"/>
                </a:solidFill>
              </a:rPr>
              <a:t>Fearless</a:t>
            </a:r>
            <a:r>
              <a:rPr lang="pt-BR" sz="4000" dirty="0">
                <a:solidFill>
                  <a:srgbClr val="000000"/>
                </a:solidFill>
              </a:rPr>
              <a:t> girl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49DA3B35-B93D-4866-A2B5-9D3538698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419193"/>
            <a:ext cx="5406675" cy="1889520"/>
          </a:xfrm>
        </p:spPr>
        <p:txBody>
          <a:bodyPr anchor="ctr">
            <a:normAutofit/>
          </a:bodyPr>
          <a:lstStyle/>
          <a:p>
            <a:pPr algn="just"/>
            <a:r>
              <a:rPr lang="pt-BR" b="1" dirty="0">
                <a:latin typeface="Aldhabi" panose="01000000000000000000" pitchFamily="2" charset="-78"/>
                <a:cs typeface="Aldhabi" panose="01000000000000000000" pitchFamily="2" charset="-78"/>
              </a:rPr>
              <a:t>Escultura de bronze 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criada por 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  <a:hlinkClick r:id="rId5" tooltip="Kristen Visbal (página não exist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Kristen </a:t>
            </a:r>
            <a:r>
              <a:rPr lang="pt-BR" dirty="0" err="1">
                <a:latin typeface="Aldhabi" panose="01000000000000000000" pitchFamily="2" charset="-78"/>
                <a:cs typeface="Aldhabi" panose="01000000000000000000" pitchFamily="2" charset="-78"/>
                <a:hlinkClick r:id="rId5" tooltip="Kristen Visbal (página não existe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Visbal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. A instalação da peça ocorreu no dia 7 de março de 2017, no 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  <a:hlinkClick r:id="rId6" tooltip="Financial District (Manhattan)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Distrito Financeiro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 de 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  <a:hlinkClick r:id="rId7" tooltip="Manhatta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Manhattan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, em 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  <a:hlinkClick r:id="rId8" tooltip="Nova Iorq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Nova York</a:t>
            </a:r>
            <a:r>
              <a:rPr lang="pt-BR" dirty="0">
                <a:latin typeface="Aldhabi" panose="01000000000000000000" pitchFamily="2" charset="-78"/>
                <a:cs typeface="Aldhabi" panose="01000000000000000000" pitchFamily="2" charset="-78"/>
              </a:rPr>
              <a:t>. </a:t>
            </a:r>
            <a:endParaRPr lang="pt-BR" sz="18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53093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07CB5D-FD3B-4A34-B2D0-0FE7813A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CORAGEM</a:t>
            </a:r>
          </a:p>
        </p:txBody>
      </p:sp>
      <p:pic>
        <p:nvPicPr>
          <p:cNvPr id="26" name="Espaço Reservado para Conteúdo 4">
            <a:extLst>
              <a:ext uri="{FF2B5EF4-FFF2-40B4-BE49-F238E27FC236}">
                <a16:creationId xmlns:a16="http://schemas.microsoft.com/office/drawing/2014/main" id="{7CFC36EC-6E5C-4919-A3D9-48BD19CE0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7" b="7476"/>
          <a:stretch/>
        </p:blipFill>
        <p:spPr>
          <a:xfrm>
            <a:off x="647850" y="420326"/>
            <a:ext cx="11166082" cy="4274209"/>
          </a:xfrm>
          <a:prstGeom prst="rect">
            <a:avLst/>
          </a:prstGeom>
        </p:spPr>
      </p:pic>
      <p:cxnSp>
        <p:nvCxnSpPr>
          <p:cNvPr id="27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ço Reservado para Conteúdo 3">
            <a:extLst>
              <a:ext uri="{FF2B5EF4-FFF2-40B4-BE49-F238E27FC236}">
                <a16:creationId xmlns:a16="http://schemas.microsoft.com/office/drawing/2014/main" id="{C705D6EE-401B-4645-90D8-3415F6458E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232" y="3847879"/>
            <a:ext cx="2171162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2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4F826F3-4638-4F5B-9698-0842DD858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 que você tem medo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Espaço Reservado para Conteúdo 4">
            <a:extLst>
              <a:ext uri="{FF2B5EF4-FFF2-40B4-BE49-F238E27FC236}">
                <a16:creationId xmlns:a16="http://schemas.microsoft.com/office/drawing/2014/main" id="{5AB669FC-8AD9-4450-BEA0-48CB590FD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833" y="2509911"/>
            <a:ext cx="7161234" cy="39976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B9EA928-A263-4BD9-9ADC-28711A398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0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53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E6CF20-6920-4BD1-A677-1D7801BD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MEDOS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Espaço Reservado para Conteúdo 4">
            <a:extLst>
              <a:ext uri="{FF2B5EF4-FFF2-40B4-BE49-F238E27FC236}">
                <a16:creationId xmlns:a16="http://schemas.microsoft.com/office/drawing/2014/main" id="{DCCAF003-9ED2-4C72-9000-180D79666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50" y="2426818"/>
            <a:ext cx="4351338" cy="4351338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DE276C-D706-4EE0-9526-A7C6907760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57" y="2426818"/>
            <a:ext cx="4351338" cy="4351338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319750-8A1C-486B-8AC3-3E4707E361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5977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E6CF20-6920-4BD1-A677-1D7801BD6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MEDOS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46ADF57-E838-413F-9D82-EC007B0EF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9B093AFF-F41F-4E88-A8EB-EA1A076A8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13" y="2426818"/>
            <a:ext cx="399763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2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B2C0B9D-DCD7-45A0-BB13-F25F47711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MEDOS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23640DD9-7702-4D4C-BC93-8DFE91804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80" y="307731"/>
            <a:ext cx="3997637" cy="399763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4DAA252-1BDB-4123-A099-F1461B3AB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183" y="307731"/>
            <a:ext cx="39976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438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1D8BE1-BAE5-40BF-957D-ED52CA18F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MEDOS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186A100-733B-4A8C-83AF-1E8862CBA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7" y="2426818"/>
            <a:ext cx="39976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69124FB2-BF19-46AA-A95D-35EF88BA5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213" y="2426818"/>
            <a:ext cx="3997637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708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313</Words>
  <Application>Microsoft Office PowerPoint</Application>
  <PresentationFormat>Widescreen</PresentationFormat>
  <Paragraphs>46</Paragraphs>
  <Slides>14</Slides>
  <Notes>10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1" baseType="lpstr">
      <vt:lpstr>Agency FB</vt:lpstr>
      <vt:lpstr>Aldhabi</vt:lpstr>
      <vt:lpstr>Arial</vt:lpstr>
      <vt:lpstr>Bahnschrift</vt:lpstr>
      <vt:lpstr>Calibri</vt:lpstr>
      <vt:lpstr>Calibri Light</vt:lpstr>
      <vt:lpstr>Tema do Office</vt:lpstr>
      <vt:lpstr>Fearless </vt:lpstr>
      <vt:lpstr>Apresentação do PowerPoint</vt:lpstr>
      <vt:lpstr>Fearless girl</vt:lpstr>
      <vt:lpstr>CORAGEM</vt:lpstr>
      <vt:lpstr>Do que você tem medo ?</vt:lpstr>
      <vt:lpstr>MEDOS</vt:lpstr>
      <vt:lpstr>MEDOS</vt:lpstr>
      <vt:lpstr>MEDOS</vt:lpstr>
      <vt:lpstr>MEDOS</vt:lpstr>
      <vt:lpstr>O QUE O MEDO PODE FAZER COM VOCÊ?</vt:lpstr>
      <vt:lpstr>O medo desencoraja </vt:lpstr>
      <vt:lpstr>O medo distorce a realidade </vt:lpstr>
      <vt:lpstr>O medo limita nossa capacidade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Fearless </dc:title>
  <dc:subject>PE-CAPELAS</dc:subject>
  <dc:creator>Pr. MARCELO AUGUSTO DE CARVALHO; APV - Mariano Brum Alves</dc:creator>
  <cp:keywords>www.pastordeescola.com.br</cp:keywords>
  <dc:description>COMÉRCIO PROIBIDO. USO PESSOAL</dc:description>
  <cp:lastModifiedBy>APV - Mariano Brum Alves</cp:lastModifiedBy>
  <cp:revision>8</cp:revision>
  <dcterms:created xsi:type="dcterms:W3CDTF">2018-11-07T14:44:36Z</dcterms:created>
  <dcterms:modified xsi:type="dcterms:W3CDTF">2019-01-09T12:46:01Z</dcterms:modified>
  <cp:category>Pastor de Escola</cp:category>
</cp:coreProperties>
</file>