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9" r:id="rId2"/>
    <p:sldId id="275" r:id="rId3"/>
    <p:sldId id="262" r:id="rId4"/>
    <p:sldId id="278" r:id="rId5"/>
    <p:sldId id="260" r:id="rId6"/>
    <p:sldId id="261" r:id="rId7"/>
    <p:sldId id="280" r:id="rId8"/>
    <p:sldId id="281" r:id="rId9"/>
    <p:sldId id="286" r:id="rId10"/>
    <p:sldId id="285" r:id="rId11"/>
    <p:sldId id="264" r:id="rId12"/>
    <p:sldId id="263" r:id="rId13"/>
    <p:sldId id="256" r:id="rId14"/>
    <p:sldId id="283" r:id="rId15"/>
    <p:sldId id="284" r:id="rId16"/>
    <p:sldId id="282" r:id="rId17"/>
    <p:sldId id="265" r:id="rId18"/>
    <p:sldId id="292" r:id="rId19"/>
    <p:sldId id="271" r:id="rId20"/>
    <p:sldId id="257" r:id="rId21"/>
    <p:sldId id="266" r:id="rId22"/>
    <p:sldId id="267" r:id="rId23"/>
    <p:sldId id="258" r:id="rId24"/>
    <p:sldId id="268" r:id="rId25"/>
    <p:sldId id="291" r:id="rId26"/>
    <p:sldId id="290" r:id="rId27"/>
    <p:sldId id="289" r:id="rId28"/>
    <p:sldId id="288" r:id="rId29"/>
    <p:sldId id="287" r:id="rId30"/>
    <p:sldId id="272" r:id="rId31"/>
    <p:sldId id="269" r:id="rId32"/>
    <p:sldId id="277" r:id="rId3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F8"/>
    <a:srgbClr val="030408"/>
    <a:srgbClr val="2D2D2D"/>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63321" autoAdjust="0"/>
  </p:normalViewPr>
  <p:slideViewPr>
    <p:cSldViewPr snapToGrid="0">
      <p:cViewPr varScale="1">
        <p:scale>
          <a:sx n="29" d="100"/>
          <a:sy n="29" d="100"/>
        </p:scale>
        <p:origin x="140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BAEFAA-8614-45A1-B8BE-63F673A989D7}" type="datetimeFigureOut">
              <a:rPr lang="pt-BR" smtClean="0"/>
              <a:t>06/01/2019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2667C-99D9-4CE2-ADCF-5476C8D2CBB5}" type="slidenum">
              <a:rPr lang="pt-BR" smtClean="0"/>
              <a:t>‹nº›</a:t>
            </a:fld>
            <a:endParaRPr lang="pt-BR"/>
          </a:p>
        </p:txBody>
      </p:sp>
    </p:spTree>
    <p:extLst>
      <p:ext uri="{BB962C8B-B14F-4D97-AF65-F5344CB8AC3E}">
        <p14:creationId xmlns:p14="http://schemas.microsoft.com/office/powerpoint/2010/main" val="1115849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scielo.br/scielo.php?script=sci_arttext&amp;pid=S1413-82712010000100006" TargetMode="External"/><Relationship Id="rId7" Type="http://schemas.openxmlformats.org/officeDocument/2006/relationships/hyperlink" Target="http://publicacoes.ispa.pt/index.php/ap/article/view/420/pdf"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www.bbc.com/portuguese/noticias/2015/09/150922_suicidio_jovens_fd" TargetMode="External"/><Relationship Id="rId5" Type="http://schemas.openxmlformats.org/officeDocument/2006/relationships/hyperlink" Target="http://www.revistaadventista.com.br/blog/2017/03/13/materia-de-capa-6/" TargetMode="External"/><Relationship Id="rId4" Type="http://schemas.openxmlformats.org/officeDocument/2006/relationships/hyperlink" Target="http://leandroquadros.com.br/suicidio-e-salvacao/"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Vídeo</a:t>
            </a:r>
          </a:p>
          <a:p>
            <a:r>
              <a:rPr lang="pt-BR" dirty="0" smtClean="0"/>
              <a:t>https://www.youtube.com/watch?v=38B2L7orMRQ</a:t>
            </a:r>
            <a:endParaRPr lang="pt-BR" dirty="0"/>
          </a:p>
        </p:txBody>
      </p:sp>
      <p:sp>
        <p:nvSpPr>
          <p:cNvPr id="4" name="Espaço Reservado para Número de Slide 3"/>
          <p:cNvSpPr>
            <a:spLocks noGrp="1"/>
          </p:cNvSpPr>
          <p:nvPr>
            <p:ph type="sldNum" sz="quarter" idx="10"/>
          </p:nvPr>
        </p:nvSpPr>
        <p:spPr/>
        <p:txBody>
          <a:bodyPr/>
          <a:lstStyle/>
          <a:p>
            <a:fld id="{9FA2667C-99D9-4CE2-ADCF-5476C8D2CBB5}" type="slidenum">
              <a:rPr lang="pt-BR" smtClean="0"/>
              <a:t>1</a:t>
            </a:fld>
            <a:endParaRPr lang="pt-BR"/>
          </a:p>
        </p:txBody>
      </p:sp>
    </p:spTree>
    <p:extLst>
      <p:ext uri="{BB962C8B-B14F-4D97-AF65-F5344CB8AC3E}">
        <p14:creationId xmlns:p14="http://schemas.microsoft.com/office/powerpoint/2010/main" val="4091694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É fato que as situações externas a nós nos influenciam. Em muito, elas moldam quem somos, todavia, a forma com que lidamos com essas experiências – principalmente as negativas – denotam nossa saúde mental, nossa maturidade e capacidade de lidar com situações adversas. Quando se trata de uma adolescente como Hanna – </a:t>
            </a:r>
            <a:r>
              <a:rPr lang="pt-BR" sz="1200" b="1" i="0" kern="1200" dirty="0" smtClean="0">
                <a:solidFill>
                  <a:schemeClr val="tx1"/>
                </a:solidFill>
                <a:effectLst/>
                <a:latin typeface="+mn-lt"/>
                <a:ea typeface="+mn-ea"/>
                <a:cs typeface="+mn-cs"/>
              </a:rPr>
              <a:t>a protagonista da série, encontramos uma menina de 17 anos que sofreu muito com situações de </a:t>
            </a:r>
            <a:r>
              <a:rPr lang="pt-BR" sz="1200" b="1" i="0" kern="1200" dirty="0" err="1" smtClean="0">
                <a:solidFill>
                  <a:schemeClr val="tx1"/>
                </a:solidFill>
                <a:effectLst/>
                <a:latin typeface="+mn-lt"/>
                <a:ea typeface="+mn-ea"/>
                <a:cs typeface="+mn-cs"/>
              </a:rPr>
              <a:t>bullying</a:t>
            </a:r>
            <a:r>
              <a:rPr lang="pt-BR" sz="1200" b="1" i="0" kern="1200" dirty="0" smtClean="0">
                <a:solidFill>
                  <a:schemeClr val="tx1"/>
                </a:solidFill>
                <a:effectLst/>
                <a:latin typeface="+mn-lt"/>
                <a:ea typeface="+mn-ea"/>
                <a:cs typeface="+mn-cs"/>
              </a:rPr>
              <a:t>, humilhação e abuso sexual</a:t>
            </a:r>
            <a:r>
              <a:rPr lang="pt-BR" sz="1200" b="0" i="0" kern="1200" dirty="0" smtClean="0">
                <a:solidFill>
                  <a:schemeClr val="tx1"/>
                </a:solidFill>
                <a:effectLst/>
                <a:latin typeface="+mn-lt"/>
                <a:ea typeface="+mn-ea"/>
                <a:cs typeface="+mn-cs"/>
              </a:rPr>
              <a:t>, e que, claramente, precisava de tratamento profissional. A protagonista diz repetidas vezes: “ninguém enxergou que eu precisava de ajuda”, “ninguém fez nada por mim”, mas seus pedidos por ajuda foram quase nulos; ela só diz que precisava de ajuda nas gravações; gravações estas que só vieram à tona após a sua morte, ou seja, quando ninguém mais podia ajudá-la. </a:t>
            </a:r>
            <a:endParaRPr lang="pt-BR" dirty="0"/>
          </a:p>
        </p:txBody>
      </p:sp>
      <p:sp>
        <p:nvSpPr>
          <p:cNvPr id="4" name="Espaço Reservado para Número de Slide 3"/>
          <p:cNvSpPr>
            <a:spLocks noGrp="1"/>
          </p:cNvSpPr>
          <p:nvPr>
            <p:ph type="sldNum" sz="quarter" idx="10"/>
          </p:nvPr>
        </p:nvSpPr>
        <p:spPr/>
        <p:txBody>
          <a:bodyPr/>
          <a:lstStyle/>
          <a:p>
            <a:fld id="{9FA2667C-99D9-4CE2-ADCF-5476C8D2CBB5}" type="slidenum">
              <a:rPr lang="pt-BR" smtClean="0"/>
              <a:t>11</a:t>
            </a:fld>
            <a:endParaRPr lang="pt-BR"/>
          </a:p>
        </p:txBody>
      </p:sp>
    </p:spTree>
    <p:extLst>
      <p:ext uri="{BB962C8B-B14F-4D97-AF65-F5344CB8AC3E}">
        <p14:creationId xmlns:p14="http://schemas.microsoft.com/office/powerpoint/2010/main" val="3089371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smtClean="0"/>
              <a:t>Cansaço emocional, isolamento social e sono excessivo podem ser “pedidos de socorro” de quem não está lidando bem com seus problemas e que pode enxergar na morte uma solução, ainda que ilusória. </a:t>
            </a:r>
            <a:endParaRPr lang="pt-BR" dirty="0"/>
          </a:p>
        </p:txBody>
      </p:sp>
      <p:sp>
        <p:nvSpPr>
          <p:cNvPr id="4" name="Espaço Reservado para Número de Slide 3"/>
          <p:cNvSpPr>
            <a:spLocks noGrp="1"/>
          </p:cNvSpPr>
          <p:nvPr>
            <p:ph type="sldNum" sz="quarter" idx="10"/>
          </p:nvPr>
        </p:nvSpPr>
        <p:spPr/>
        <p:txBody>
          <a:bodyPr/>
          <a:lstStyle/>
          <a:p>
            <a:fld id="{9FA2667C-99D9-4CE2-ADCF-5476C8D2CBB5}" type="slidenum">
              <a:rPr lang="pt-BR" smtClean="0"/>
              <a:t>12</a:t>
            </a:fld>
            <a:endParaRPr lang="pt-BR"/>
          </a:p>
        </p:txBody>
      </p:sp>
    </p:spTree>
    <p:extLst>
      <p:ext uri="{BB962C8B-B14F-4D97-AF65-F5344CB8AC3E}">
        <p14:creationId xmlns:p14="http://schemas.microsoft.com/office/powerpoint/2010/main" val="3335251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podem ser “pedidos de socorro” de quem não está lidando bem com seus problemas e que pode enxergar na morte uma solução, ainda que ilusória. </a:t>
            </a:r>
            <a:endParaRPr lang="pt-BR" dirty="0"/>
          </a:p>
        </p:txBody>
      </p:sp>
      <p:sp>
        <p:nvSpPr>
          <p:cNvPr id="4" name="Espaço Reservado para Número de Slide 3"/>
          <p:cNvSpPr>
            <a:spLocks noGrp="1"/>
          </p:cNvSpPr>
          <p:nvPr>
            <p:ph type="sldNum" sz="quarter" idx="10"/>
          </p:nvPr>
        </p:nvSpPr>
        <p:spPr/>
        <p:txBody>
          <a:bodyPr/>
          <a:lstStyle/>
          <a:p>
            <a:fld id="{9FA2667C-99D9-4CE2-ADCF-5476C8D2CBB5}" type="slidenum">
              <a:rPr lang="pt-BR" smtClean="0"/>
              <a:t>15</a:t>
            </a:fld>
            <a:endParaRPr lang="pt-BR"/>
          </a:p>
        </p:txBody>
      </p:sp>
    </p:spTree>
    <p:extLst>
      <p:ext uri="{BB962C8B-B14F-4D97-AF65-F5344CB8AC3E}">
        <p14:creationId xmlns:p14="http://schemas.microsoft.com/office/powerpoint/2010/main" val="918150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smtClean="0"/>
              <a:t>O ponto é que a maioria dos suicídios poderia ser evitada se estivéssemos mais atentos aos avisos enviados pelos que   planejam tirar a própria vida. </a:t>
            </a:r>
          </a:p>
          <a:p>
            <a:endParaRPr lang="pt-BR" dirty="0"/>
          </a:p>
        </p:txBody>
      </p:sp>
      <p:sp>
        <p:nvSpPr>
          <p:cNvPr id="4" name="Espaço Reservado para Número de Slide 3"/>
          <p:cNvSpPr>
            <a:spLocks noGrp="1"/>
          </p:cNvSpPr>
          <p:nvPr>
            <p:ph type="sldNum" sz="quarter" idx="10"/>
          </p:nvPr>
        </p:nvSpPr>
        <p:spPr/>
        <p:txBody>
          <a:bodyPr/>
          <a:lstStyle/>
          <a:p>
            <a:fld id="{9FA2667C-99D9-4CE2-ADCF-5476C8D2CBB5}" type="slidenum">
              <a:rPr lang="pt-BR" smtClean="0"/>
              <a:t>16</a:t>
            </a:fld>
            <a:endParaRPr lang="pt-BR"/>
          </a:p>
        </p:txBody>
      </p:sp>
    </p:spTree>
    <p:extLst>
      <p:ext uri="{BB962C8B-B14F-4D97-AF65-F5344CB8AC3E}">
        <p14:creationId xmlns:p14="http://schemas.microsoft.com/office/powerpoint/2010/main" val="228150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A psicóloga Vivian Araújo, coordenadora do curso de Psicologia do UNASP, explica que é importante que a pessoa que passa por problemas psicológicos fale sobre eles. A protagonista da série confirma isso quando afirma, na cena em que termina de gravar as fitas, que naquele momento ela se sentiu bem e pensou que poderia haver outra saída. Ou seja, colocar todos aqueles sentimentos para fora, nem que fossem apenas para serem gravados e ninguém ouvir, ajudou.</a:t>
            </a:r>
            <a:endParaRPr lang="pt-BR" dirty="0"/>
          </a:p>
        </p:txBody>
      </p:sp>
      <p:sp>
        <p:nvSpPr>
          <p:cNvPr id="4" name="Espaço Reservado para Número de Slide 3"/>
          <p:cNvSpPr>
            <a:spLocks noGrp="1"/>
          </p:cNvSpPr>
          <p:nvPr>
            <p:ph type="sldNum" sz="quarter" idx="10"/>
          </p:nvPr>
        </p:nvSpPr>
        <p:spPr/>
        <p:txBody>
          <a:bodyPr/>
          <a:lstStyle/>
          <a:p>
            <a:fld id="{9FA2667C-99D9-4CE2-ADCF-5476C8D2CBB5}" type="slidenum">
              <a:rPr lang="pt-BR" smtClean="0"/>
              <a:t>17</a:t>
            </a:fld>
            <a:endParaRPr lang="pt-BR"/>
          </a:p>
        </p:txBody>
      </p:sp>
    </p:spTree>
    <p:extLst>
      <p:ext uri="{BB962C8B-B14F-4D97-AF65-F5344CB8AC3E}">
        <p14:creationId xmlns:p14="http://schemas.microsoft.com/office/powerpoint/2010/main" val="2403431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Procurar ajuda médica, psicológica.</a:t>
            </a:r>
            <a:endParaRPr lang="pt-BR" dirty="0"/>
          </a:p>
        </p:txBody>
      </p:sp>
      <p:sp>
        <p:nvSpPr>
          <p:cNvPr id="4" name="Espaço Reservado para Número de Slide 3"/>
          <p:cNvSpPr>
            <a:spLocks noGrp="1"/>
          </p:cNvSpPr>
          <p:nvPr>
            <p:ph type="sldNum" sz="quarter" idx="10"/>
          </p:nvPr>
        </p:nvSpPr>
        <p:spPr/>
        <p:txBody>
          <a:bodyPr/>
          <a:lstStyle/>
          <a:p>
            <a:fld id="{9FA2667C-99D9-4CE2-ADCF-5476C8D2CBB5}" type="slidenum">
              <a:rPr lang="pt-BR" smtClean="0"/>
              <a:t>19</a:t>
            </a:fld>
            <a:endParaRPr lang="pt-BR"/>
          </a:p>
        </p:txBody>
      </p:sp>
    </p:spTree>
    <p:extLst>
      <p:ext uri="{BB962C8B-B14F-4D97-AF65-F5344CB8AC3E}">
        <p14:creationId xmlns:p14="http://schemas.microsoft.com/office/powerpoint/2010/main" val="485314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FA2667C-99D9-4CE2-ADCF-5476C8D2CBB5}" type="slidenum">
              <a:rPr lang="pt-BR" smtClean="0"/>
              <a:t>21</a:t>
            </a:fld>
            <a:endParaRPr lang="pt-BR"/>
          </a:p>
        </p:txBody>
      </p:sp>
    </p:spTree>
    <p:extLst>
      <p:ext uri="{BB962C8B-B14F-4D97-AF65-F5344CB8AC3E}">
        <p14:creationId xmlns:p14="http://schemas.microsoft.com/office/powerpoint/2010/main" val="2986136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O que vem à mente dos telespectadores que se identificam com a protagonista? “Não há saída.” “Ninguém vai me ajudar.” “A única opção para acabar com esse sofrimento é acabar com a minha vida.” Uma inspiração negativa e totalmente dispensável.</a:t>
            </a:r>
            <a:endParaRPr lang="pt-BR" dirty="0"/>
          </a:p>
        </p:txBody>
      </p:sp>
      <p:sp>
        <p:nvSpPr>
          <p:cNvPr id="4" name="Espaço Reservado para Número de Slide 3"/>
          <p:cNvSpPr>
            <a:spLocks noGrp="1"/>
          </p:cNvSpPr>
          <p:nvPr>
            <p:ph type="sldNum" sz="quarter" idx="10"/>
          </p:nvPr>
        </p:nvSpPr>
        <p:spPr/>
        <p:txBody>
          <a:bodyPr/>
          <a:lstStyle/>
          <a:p>
            <a:fld id="{9FA2667C-99D9-4CE2-ADCF-5476C8D2CBB5}" type="slidenum">
              <a:rPr lang="pt-BR" smtClean="0"/>
              <a:t>22</a:t>
            </a:fld>
            <a:endParaRPr lang="pt-BR"/>
          </a:p>
        </p:txBody>
      </p:sp>
    </p:spTree>
    <p:extLst>
      <p:ext uri="{BB962C8B-B14F-4D97-AF65-F5344CB8AC3E}">
        <p14:creationId xmlns:p14="http://schemas.microsoft.com/office/powerpoint/2010/main" val="1396196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Vídeo</a:t>
            </a:r>
            <a:r>
              <a:rPr lang="pt-BR" baseline="0" dirty="0" smtClean="0"/>
              <a:t> – faça cortes se desejar</a:t>
            </a:r>
          </a:p>
          <a:p>
            <a:r>
              <a:rPr lang="pt-BR" dirty="0" smtClean="0"/>
              <a:t>https://www.youtube.com/watch?v=nYMJeNicDFs</a:t>
            </a:r>
            <a:endParaRPr lang="pt-BR" dirty="0"/>
          </a:p>
        </p:txBody>
      </p:sp>
      <p:sp>
        <p:nvSpPr>
          <p:cNvPr id="4" name="Espaço Reservado para Número de Slide 3"/>
          <p:cNvSpPr>
            <a:spLocks noGrp="1"/>
          </p:cNvSpPr>
          <p:nvPr>
            <p:ph type="sldNum" sz="quarter" idx="10"/>
          </p:nvPr>
        </p:nvSpPr>
        <p:spPr/>
        <p:txBody>
          <a:bodyPr/>
          <a:lstStyle/>
          <a:p>
            <a:fld id="{9FA2667C-99D9-4CE2-ADCF-5476C8D2CBB5}" type="slidenum">
              <a:rPr lang="pt-BR" smtClean="0"/>
              <a:t>23</a:t>
            </a:fld>
            <a:endParaRPr lang="pt-BR"/>
          </a:p>
        </p:txBody>
      </p:sp>
    </p:spTree>
    <p:extLst>
      <p:ext uri="{BB962C8B-B14F-4D97-AF65-F5344CB8AC3E}">
        <p14:creationId xmlns:p14="http://schemas.microsoft.com/office/powerpoint/2010/main" val="2172776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Falar</a:t>
            </a:r>
            <a:r>
              <a:rPr lang="pt-BR" baseline="0" dirty="0" smtClean="0"/>
              <a:t> sobre isso ajuda.</a:t>
            </a:r>
            <a:endParaRPr lang="pt-BR" dirty="0"/>
          </a:p>
        </p:txBody>
      </p:sp>
      <p:sp>
        <p:nvSpPr>
          <p:cNvPr id="4" name="Espaço Reservado para Número de Slide 3"/>
          <p:cNvSpPr>
            <a:spLocks noGrp="1"/>
          </p:cNvSpPr>
          <p:nvPr>
            <p:ph type="sldNum" sz="quarter" idx="10"/>
          </p:nvPr>
        </p:nvSpPr>
        <p:spPr/>
        <p:txBody>
          <a:bodyPr/>
          <a:lstStyle/>
          <a:p>
            <a:fld id="{9FA2667C-99D9-4CE2-ADCF-5476C8D2CBB5}" type="slidenum">
              <a:rPr lang="pt-BR" smtClean="0"/>
              <a:t>24</a:t>
            </a:fld>
            <a:endParaRPr lang="pt-BR"/>
          </a:p>
        </p:txBody>
      </p:sp>
    </p:spTree>
    <p:extLst>
      <p:ext uri="{BB962C8B-B14F-4D97-AF65-F5344CB8AC3E}">
        <p14:creationId xmlns:p14="http://schemas.microsoft.com/office/powerpoint/2010/main" val="216193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FA2667C-99D9-4CE2-ADCF-5476C8D2CBB5}" type="slidenum">
              <a:rPr lang="pt-BR" smtClean="0"/>
              <a:t>2</a:t>
            </a:fld>
            <a:endParaRPr lang="pt-BR"/>
          </a:p>
        </p:txBody>
      </p:sp>
    </p:spTree>
    <p:extLst>
      <p:ext uri="{BB962C8B-B14F-4D97-AF65-F5344CB8AC3E}">
        <p14:creationId xmlns:p14="http://schemas.microsoft.com/office/powerpoint/2010/main" val="1505803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FA2667C-99D9-4CE2-ADCF-5476C8D2CBB5}" type="slidenum">
              <a:rPr lang="pt-BR" smtClean="0"/>
              <a:t>29</a:t>
            </a:fld>
            <a:endParaRPr lang="pt-BR"/>
          </a:p>
        </p:txBody>
      </p:sp>
    </p:spTree>
    <p:extLst>
      <p:ext uri="{BB962C8B-B14F-4D97-AF65-F5344CB8AC3E}">
        <p14:creationId xmlns:p14="http://schemas.microsoft.com/office/powerpoint/2010/main" val="1509273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cada 40 segundos, alguém comete suicídio ao redor do mundo. No entanto, segundo a Organização das Nações Unidas (ONU), 90% dos casos poderiam ser evitados, se os sinais claros de pedido de ajuda fossem </a:t>
            </a:r>
            <a:r>
              <a:rPr lang="pt-BR" dirty="0" err="1" smtClean="0"/>
              <a:t>identifi</a:t>
            </a:r>
            <a:r>
              <a:rPr lang="pt-BR" dirty="0" smtClean="0"/>
              <a:t> </a:t>
            </a:r>
            <a:r>
              <a:rPr lang="pt-BR" dirty="0" err="1" smtClean="0"/>
              <a:t>cados</a:t>
            </a:r>
            <a:r>
              <a:rPr lang="pt-BR" dirty="0" smtClean="0"/>
              <a:t> em tempo e essas pessoas tivessem o encaminhamento adequado para tratar seus problemas emocionais. Um dos aspectos mais importantes na prevenção é ajudar quem tem ideias suicidas a encontrar ou redescobrir um sentido para a vida. </a:t>
            </a:r>
          </a:p>
          <a:p>
            <a:endParaRPr lang="pt-BR" dirty="0" smtClean="0"/>
          </a:p>
          <a:p>
            <a:r>
              <a:rPr lang="pt-BR" dirty="0" smtClean="0"/>
              <a:t>“Ter um sentido para a vida é o que permite ao ser humano passar por crises sem evoluir para um processo autodestrutivo. Recuperar o sentido de viver é o objetivo último e fundamental para que alguém saia da depressão e permaneça bem depois disso”, explica o psiquiatra Ricardo </a:t>
            </a:r>
            <a:r>
              <a:rPr lang="pt-BR" dirty="0" err="1" smtClean="0"/>
              <a:t>Falavigna</a:t>
            </a:r>
            <a:r>
              <a:rPr lang="pt-BR" dirty="0" smtClean="0"/>
              <a:t>, membro da Associação Brasileira de Psiquiatria. </a:t>
            </a:r>
            <a:endParaRPr lang="pt-BR" dirty="0"/>
          </a:p>
        </p:txBody>
      </p:sp>
      <p:sp>
        <p:nvSpPr>
          <p:cNvPr id="4" name="Espaço Reservado para Número de Slide 3"/>
          <p:cNvSpPr>
            <a:spLocks noGrp="1"/>
          </p:cNvSpPr>
          <p:nvPr>
            <p:ph type="sldNum" sz="quarter" idx="10"/>
          </p:nvPr>
        </p:nvSpPr>
        <p:spPr/>
        <p:txBody>
          <a:bodyPr/>
          <a:lstStyle/>
          <a:p>
            <a:fld id="{9FA2667C-99D9-4CE2-ADCF-5476C8D2CBB5}" type="slidenum">
              <a:rPr lang="pt-BR" smtClean="0"/>
              <a:t>30</a:t>
            </a:fld>
            <a:endParaRPr lang="pt-BR"/>
          </a:p>
        </p:txBody>
      </p:sp>
    </p:spTree>
    <p:extLst>
      <p:ext uri="{BB962C8B-B14F-4D97-AF65-F5344CB8AC3E}">
        <p14:creationId xmlns:p14="http://schemas.microsoft.com/office/powerpoint/2010/main" val="3337831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Há muito tempo fomos abençoados com uma promessa maravilhosa e revigorante: “Venham a mim, todos vocês que estão cansados de carregar as suas pesadas cargas, e eu lhes darei descanso.” (Mat. 11:28) Que bela promessa para mentes e corações destruídos pelo mal!</a:t>
            </a:r>
          </a:p>
          <a:p>
            <a:endParaRPr lang="pt-BR"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kern="1200" dirty="0" smtClean="0">
                <a:solidFill>
                  <a:schemeClr val="tx1"/>
                </a:solidFill>
                <a:effectLst/>
                <a:latin typeface="+mn-lt"/>
                <a:ea typeface="+mn-ea"/>
                <a:cs typeface="+mn-cs"/>
              </a:rPr>
              <a:t>Araújo et al (2010) afirma que “a religiosidade representa um importante papel na prevenção do suicídio, pois foi comprovado que os indivíduos com maior envolvimento religioso apresentam menores taxas de suicídios; ela também é apontada como auxiliar no enfrentamento de doenças graves.” Atribuo essa afirmação à confiança em Deus. Como é importante crer que há alguém que cuida de tudo e que, mesmo em situações que nos despedaçam, nos estende Sua mão e diz: “Eu nunca vou te abandonar!” Você tem a oportunidade de dizer isso para alguém hoje? Diga! Você pode salvar uma vida.</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9FA2667C-99D9-4CE2-ADCF-5476C8D2CBB5}" type="slidenum">
              <a:rPr lang="pt-BR" smtClean="0"/>
              <a:t>31</a:t>
            </a:fld>
            <a:endParaRPr lang="pt-BR"/>
          </a:p>
        </p:txBody>
      </p:sp>
    </p:spTree>
    <p:extLst>
      <p:ext uri="{BB962C8B-B14F-4D97-AF65-F5344CB8AC3E}">
        <p14:creationId xmlns:p14="http://schemas.microsoft.com/office/powerpoint/2010/main" val="2456946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i="0" kern="1200" dirty="0" smtClean="0">
                <a:solidFill>
                  <a:schemeClr val="tx1"/>
                </a:solidFill>
                <a:effectLst/>
                <a:latin typeface="+mn-lt"/>
                <a:ea typeface="+mn-ea"/>
                <a:cs typeface="+mn-cs"/>
              </a:rPr>
              <a:t>Referências:</a:t>
            </a:r>
            <a:endParaRPr lang="pt-BR" sz="1200" b="0" i="0" kern="1200" dirty="0" smtClean="0">
              <a:solidFill>
                <a:schemeClr val="tx1"/>
              </a:solidFill>
              <a:effectLst/>
              <a:latin typeface="+mn-lt"/>
              <a:ea typeface="+mn-ea"/>
              <a:cs typeface="+mn-cs"/>
            </a:endParaRPr>
          </a:p>
          <a:p>
            <a:r>
              <a:rPr lang="pt-BR" sz="1200" b="0" i="0" u="none" strike="noStrike" kern="1200" dirty="0" smtClean="0">
                <a:solidFill>
                  <a:schemeClr val="tx1"/>
                </a:solidFill>
                <a:effectLst/>
                <a:latin typeface="+mn-lt"/>
                <a:ea typeface="+mn-ea"/>
                <a:cs typeface="+mn-cs"/>
                <a:hlinkClick r:id="rId3"/>
              </a:rPr>
              <a:t>http://www.scielo.br/scielo.php?script=sci_arttext&amp;pid=S1413-82712010000100006</a:t>
            </a:r>
            <a:endParaRPr lang="pt-BR" sz="1200" b="0" i="0" kern="1200" dirty="0" smtClean="0">
              <a:solidFill>
                <a:schemeClr val="tx1"/>
              </a:solidFill>
              <a:effectLst/>
              <a:latin typeface="+mn-lt"/>
              <a:ea typeface="+mn-ea"/>
              <a:cs typeface="+mn-cs"/>
            </a:endParaRPr>
          </a:p>
          <a:p>
            <a:r>
              <a:rPr lang="pt-BR" sz="1200" b="0" i="0" u="none" strike="noStrike" kern="1200" dirty="0" smtClean="0">
                <a:solidFill>
                  <a:schemeClr val="tx1"/>
                </a:solidFill>
                <a:effectLst/>
                <a:latin typeface="+mn-lt"/>
                <a:ea typeface="+mn-ea"/>
                <a:cs typeface="+mn-cs"/>
                <a:hlinkClick r:id="rId4"/>
              </a:rPr>
              <a:t>http://leandroquadros.com.br/suicidio-e-salvacao/</a:t>
            </a:r>
            <a:endParaRPr lang="pt-BR" sz="1200" b="0" i="0" kern="1200" dirty="0" smtClean="0">
              <a:solidFill>
                <a:schemeClr val="tx1"/>
              </a:solidFill>
              <a:effectLst/>
              <a:latin typeface="+mn-lt"/>
              <a:ea typeface="+mn-ea"/>
              <a:cs typeface="+mn-cs"/>
            </a:endParaRPr>
          </a:p>
          <a:p>
            <a:r>
              <a:rPr lang="pt-BR" sz="1200" b="0" i="0" u="none" strike="noStrike" kern="1200" dirty="0" smtClean="0">
                <a:solidFill>
                  <a:schemeClr val="tx1"/>
                </a:solidFill>
                <a:effectLst/>
                <a:latin typeface="+mn-lt"/>
                <a:ea typeface="+mn-ea"/>
                <a:cs typeface="+mn-cs"/>
                <a:hlinkClick r:id="rId5"/>
              </a:rPr>
              <a:t>http://www.revistaadventista.com.br/blog/2017/03/13/materia-de-capa-6/</a:t>
            </a:r>
            <a:endParaRPr lang="pt-BR" sz="1200" b="0" i="0" kern="1200" dirty="0" smtClean="0">
              <a:solidFill>
                <a:schemeClr val="tx1"/>
              </a:solidFill>
              <a:effectLst/>
              <a:latin typeface="+mn-lt"/>
              <a:ea typeface="+mn-ea"/>
              <a:cs typeface="+mn-cs"/>
            </a:endParaRPr>
          </a:p>
          <a:p>
            <a:r>
              <a:rPr lang="pt-BR" sz="1200" b="0" i="0" u="none" strike="noStrike" kern="1200" dirty="0" smtClean="0">
                <a:solidFill>
                  <a:schemeClr val="tx1"/>
                </a:solidFill>
                <a:effectLst/>
                <a:latin typeface="+mn-lt"/>
                <a:ea typeface="+mn-ea"/>
                <a:cs typeface="+mn-cs"/>
                <a:hlinkClick r:id="rId6"/>
              </a:rPr>
              <a:t>http://www.bbc.com/portuguese/noticias/2015/09/150922_suicidio_jovens_fd</a:t>
            </a:r>
            <a:endParaRPr lang="pt-BR" sz="1200" b="0" i="0" kern="1200" dirty="0" smtClean="0">
              <a:solidFill>
                <a:schemeClr val="tx1"/>
              </a:solidFill>
              <a:effectLst/>
              <a:latin typeface="+mn-lt"/>
              <a:ea typeface="+mn-ea"/>
              <a:cs typeface="+mn-cs"/>
            </a:endParaRPr>
          </a:p>
          <a:p>
            <a:r>
              <a:rPr lang="pt-BR" sz="1200" b="0" i="0" u="none" strike="noStrike" kern="1200" dirty="0" smtClean="0">
                <a:solidFill>
                  <a:schemeClr val="tx1"/>
                </a:solidFill>
                <a:effectLst/>
                <a:latin typeface="+mn-lt"/>
                <a:ea typeface="+mn-ea"/>
                <a:cs typeface="+mn-cs"/>
                <a:hlinkClick r:id="rId7"/>
              </a:rPr>
              <a:t>http://publicacoes.ispa.pt/index.php/ap/article/view/420/pdf</a:t>
            </a:r>
            <a:endParaRPr lang="pt-BR" sz="1200" b="0" i="0" kern="1200" dirty="0" smtClean="0">
              <a:solidFill>
                <a:schemeClr val="tx1"/>
              </a:solidFill>
              <a:effectLst/>
              <a:latin typeface="+mn-lt"/>
              <a:ea typeface="+mn-ea"/>
              <a:cs typeface="+mn-cs"/>
            </a:endParaRPr>
          </a:p>
          <a:p>
            <a:r>
              <a:rPr lang="pt-BR" dirty="0" smtClean="0"/>
              <a:t>Revista</a:t>
            </a:r>
            <a:r>
              <a:rPr lang="pt-BR" baseline="0" dirty="0" smtClean="0"/>
              <a:t> quebrando o silencio 2018</a:t>
            </a:r>
            <a:endParaRPr lang="pt-BR" dirty="0"/>
          </a:p>
        </p:txBody>
      </p:sp>
      <p:sp>
        <p:nvSpPr>
          <p:cNvPr id="4" name="Espaço Reservado para Número de Slide 3"/>
          <p:cNvSpPr>
            <a:spLocks noGrp="1"/>
          </p:cNvSpPr>
          <p:nvPr>
            <p:ph type="sldNum" sz="quarter" idx="10"/>
          </p:nvPr>
        </p:nvSpPr>
        <p:spPr/>
        <p:txBody>
          <a:bodyPr/>
          <a:lstStyle/>
          <a:p>
            <a:fld id="{9FA2667C-99D9-4CE2-ADCF-5476C8D2CBB5}" type="slidenum">
              <a:rPr lang="pt-BR" smtClean="0"/>
              <a:t>32</a:t>
            </a:fld>
            <a:endParaRPr lang="pt-BR"/>
          </a:p>
        </p:txBody>
      </p:sp>
    </p:spTree>
    <p:extLst>
      <p:ext uri="{BB962C8B-B14F-4D97-AF65-F5344CB8AC3E}">
        <p14:creationId xmlns:p14="http://schemas.microsoft.com/office/powerpoint/2010/main" val="3749634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FA2667C-99D9-4CE2-ADCF-5476C8D2CBB5}" type="slidenum">
              <a:rPr lang="pt-BR" smtClean="0"/>
              <a:t>3</a:t>
            </a:fld>
            <a:endParaRPr lang="pt-BR"/>
          </a:p>
        </p:txBody>
      </p:sp>
    </p:spTree>
    <p:extLst>
      <p:ext uri="{BB962C8B-B14F-4D97-AF65-F5344CB8AC3E}">
        <p14:creationId xmlns:p14="http://schemas.microsoft.com/office/powerpoint/2010/main" val="371921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i="0" kern="1200" dirty="0" smtClean="0">
                <a:solidFill>
                  <a:schemeClr val="tx1"/>
                </a:solidFill>
                <a:effectLst/>
                <a:latin typeface="+mn-lt"/>
                <a:ea typeface="+mn-ea"/>
                <a:cs typeface="+mn-cs"/>
              </a:rPr>
              <a:t>Em uma busca inicial pela literatura da área, percebi que muito do que é cientificamente produzido sobre suicídio envolve o público adolescente. </a:t>
            </a:r>
            <a:r>
              <a:rPr lang="pt-BR" sz="1200" b="0" i="0" kern="1200" dirty="0" smtClean="0">
                <a:solidFill>
                  <a:schemeClr val="tx1"/>
                </a:solidFill>
                <a:effectLst/>
                <a:latin typeface="+mn-lt"/>
                <a:ea typeface="+mn-ea"/>
                <a:cs typeface="+mn-cs"/>
              </a:rPr>
              <a:t>De fato, como afirma a OMS, o suicídio mata mais jovens do que o vírus HIV. De acordo com uma reportagem publicada pela BBC em Setembro de 2015, acidentes de trânsito são as principais causas de morte de jovens entre os 15 e os 29 anos, seguidos pelo suicídio, HIV/Aids e violência.</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9FA2667C-99D9-4CE2-ADCF-5476C8D2CBB5}" type="slidenum">
              <a:rPr lang="pt-BR" smtClean="0"/>
              <a:t>4</a:t>
            </a:fld>
            <a:endParaRPr lang="pt-BR"/>
          </a:p>
        </p:txBody>
      </p:sp>
    </p:spTree>
    <p:extLst>
      <p:ext uri="{BB962C8B-B14F-4D97-AF65-F5344CB8AC3E}">
        <p14:creationId xmlns:p14="http://schemas.microsoft.com/office/powerpoint/2010/main" val="2766696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Trata do suicídio de uma adolescente e quais as razões – expressas em 13 gravações – que levaram àquela decisão.</a:t>
            </a:r>
          </a:p>
          <a:p>
            <a:endParaRPr lang="pt-BR" sz="1200" b="0" i="0" kern="1200" dirty="0" smtClean="0">
              <a:solidFill>
                <a:schemeClr val="tx1"/>
              </a:solidFill>
              <a:effectLst/>
              <a:latin typeface="+mn-lt"/>
              <a:ea typeface="+mn-ea"/>
              <a:cs typeface="+mn-cs"/>
            </a:endParaRPr>
          </a:p>
          <a:p>
            <a:r>
              <a:rPr lang="pt-BR" sz="1200" b="1" i="0" kern="1200" dirty="0" smtClean="0">
                <a:solidFill>
                  <a:schemeClr val="tx1"/>
                </a:solidFill>
                <a:effectLst/>
                <a:latin typeface="+mn-lt"/>
                <a:ea typeface="+mn-ea"/>
                <a:cs typeface="+mn-cs"/>
              </a:rPr>
              <a:t>O tema, considerado por grande parcela da sociedade como um tabu e algo a não ser falado</a:t>
            </a:r>
            <a:r>
              <a:rPr lang="pt-BR" sz="1200" b="0" i="0" kern="1200" dirty="0" smtClean="0">
                <a:solidFill>
                  <a:schemeClr val="tx1"/>
                </a:solidFill>
                <a:effectLst/>
                <a:latin typeface="+mn-lt"/>
                <a:ea typeface="+mn-ea"/>
                <a:cs typeface="+mn-cs"/>
              </a:rPr>
              <a:t>, a fim de que não se incentive o ato, </a:t>
            </a:r>
            <a:r>
              <a:rPr lang="pt-BR" sz="1200" b="1" i="0" kern="1200" dirty="0" smtClean="0">
                <a:solidFill>
                  <a:srgbClr val="FF0000"/>
                </a:solidFill>
                <a:effectLst/>
                <a:latin typeface="+mn-lt"/>
                <a:ea typeface="+mn-ea"/>
                <a:cs typeface="+mn-cs"/>
              </a:rPr>
              <a:t>foi patrocinado pela </a:t>
            </a:r>
            <a:r>
              <a:rPr lang="pt-BR" sz="1200" b="1" i="0" kern="1200" dirty="0" err="1" smtClean="0">
                <a:solidFill>
                  <a:srgbClr val="FF0000"/>
                </a:solidFill>
                <a:effectLst/>
                <a:latin typeface="+mn-lt"/>
                <a:ea typeface="+mn-ea"/>
                <a:cs typeface="+mn-cs"/>
              </a:rPr>
              <a:t>Netflix</a:t>
            </a:r>
            <a:r>
              <a:rPr lang="pt-BR" sz="1200" b="1" i="0" kern="1200" dirty="0" smtClean="0">
                <a:solidFill>
                  <a:srgbClr val="FF0000"/>
                </a:solidFill>
                <a:effectLst/>
                <a:latin typeface="+mn-lt"/>
                <a:ea typeface="+mn-ea"/>
                <a:cs typeface="+mn-cs"/>
              </a:rPr>
              <a:t> </a:t>
            </a:r>
            <a:r>
              <a:rPr lang="pt-BR" sz="1200" b="0" i="0" kern="1200" dirty="0" smtClean="0">
                <a:solidFill>
                  <a:schemeClr val="tx1"/>
                </a:solidFill>
                <a:effectLst/>
                <a:latin typeface="+mn-lt"/>
                <a:ea typeface="+mn-ea"/>
                <a:cs typeface="+mn-cs"/>
              </a:rPr>
              <a:t>com o intuito de conscientizar os telespectadores sobre os fatores que rodeiam do suicídio.</a:t>
            </a:r>
          </a:p>
          <a:p>
            <a:endParaRPr lang="pt-BR" sz="1200" b="0" i="0" kern="1200" dirty="0" smtClean="0">
              <a:solidFill>
                <a:schemeClr val="tx1"/>
              </a:solidFill>
              <a:effectLst/>
              <a:latin typeface="+mn-lt"/>
              <a:ea typeface="+mn-ea"/>
              <a:cs typeface="+mn-cs"/>
            </a:endParaRPr>
          </a:p>
          <a:p>
            <a:r>
              <a:rPr lang="pt-BR" sz="1200" b="1" i="0" kern="1200" dirty="0" smtClean="0">
                <a:solidFill>
                  <a:schemeClr val="tx1"/>
                </a:solidFill>
                <a:effectLst/>
                <a:latin typeface="+mn-lt"/>
                <a:ea typeface="+mn-ea"/>
                <a:cs typeface="+mn-cs"/>
              </a:rPr>
              <a:t>A princípio, podemos pensar que a série acerta em abordar esse público</a:t>
            </a:r>
            <a:r>
              <a:rPr lang="pt-BR" sz="1200" b="0" i="0" kern="1200" dirty="0" smtClean="0">
                <a:solidFill>
                  <a:schemeClr val="tx1"/>
                </a:solidFill>
                <a:effectLst/>
                <a:latin typeface="+mn-lt"/>
                <a:ea typeface="+mn-ea"/>
                <a:cs typeface="+mn-cs"/>
              </a:rPr>
              <a:t>, e uma realidade (no caso, escolar) que pode ter relação com o suicídio – popularidade de uns, invisibilidade de outros, </a:t>
            </a:r>
            <a:r>
              <a:rPr lang="pt-BR" sz="1200" b="0" i="0" kern="1200" dirty="0" err="1" smtClean="0">
                <a:solidFill>
                  <a:schemeClr val="tx1"/>
                </a:solidFill>
                <a:effectLst/>
                <a:latin typeface="+mn-lt"/>
                <a:ea typeface="+mn-ea"/>
                <a:cs typeface="+mn-cs"/>
              </a:rPr>
              <a:t>bullying</a:t>
            </a:r>
            <a:r>
              <a:rPr lang="pt-BR" sz="1200" b="0" i="0" kern="1200" dirty="0" smtClean="0">
                <a:solidFill>
                  <a:schemeClr val="tx1"/>
                </a:solidFill>
                <a:effectLst/>
                <a:latin typeface="+mn-lt"/>
                <a:ea typeface="+mn-ea"/>
                <a:cs typeface="+mn-cs"/>
              </a:rPr>
              <a:t>, repressão, abuso psicológico e físico, entre outros.</a:t>
            </a:r>
            <a:endParaRPr lang="pt-BR" dirty="0"/>
          </a:p>
        </p:txBody>
      </p:sp>
      <p:sp>
        <p:nvSpPr>
          <p:cNvPr id="4" name="Espaço Reservado para Número de Slide 3"/>
          <p:cNvSpPr>
            <a:spLocks noGrp="1"/>
          </p:cNvSpPr>
          <p:nvPr>
            <p:ph type="sldNum" sz="quarter" idx="10"/>
          </p:nvPr>
        </p:nvSpPr>
        <p:spPr/>
        <p:txBody>
          <a:bodyPr/>
          <a:lstStyle/>
          <a:p>
            <a:fld id="{9FA2667C-99D9-4CE2-ADCF-5476C8D2CBB5}" type="slidenum">
              <a:rPr lang="pt-BR" smtClean="0"/>
              <a:t>5</a:t>
            </a:fld>
            <a:endParaRPr lang="pt-BR"/>
          </a:p>
        </p:txBody>
      </p:sp>
    </p:spTree>
    <p:extLst>
      <p:ext uri="{BB962C8B-B14F-4D97-AF65-F5344CB8AC3E}">
        <p14:creationId xmlns:p14="http://schemas.microsoft.com/office/powerpoint/2010/main" val="3486695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O grande ponto negativo encontrado na série é o fato de focar nos fatores externos à protagonista e não apresentar uma solução para o problema que ela tinha.</a:t>
            </a:r>
          </a:p>
          <a:p>
            <a:r>
              <a:rPr lang="pt-BR" sz="1200" b="0" i="0" kern="1200" dirty="0" smtClean="0">
                <a:solidFill>
                  <a:schemeClr val="tx1"/>
                </a:solidFill>
                <a:effectLst/>
                <a:latin typeface="+mn-lt"/>
                <a:ea typeface="+mn-ea"/>
                <a:cs typeface="+mn-cs"/>
              </a:rPr>
              <a:t>Com um enredo bastante forçado e apelativo, os capítulos apresentam, através de 13 gravações de áudio, as 13 razões pelas quais a protagonista decidiu tirar a própria vida</a:t>
            </a:r>
            <a:r>
              <a:rPr lang="pt-BR" sz="1200" b="0" i="0" kern="1200" smtClean="0">
                <a:solidFill>
                  <a:schemeClr val="tx1"/>
                </a:solidFill>
                <a:effectLst/>
                <a:latin typeface="+mn-lt"/>
                <a:ea typeface="+mn-ea"/>
                <a:cs typeface="+mn-cs"/>
              </a:rPr>
              <a:t>. </a:t>
            </a:r>
            <a:endParaRPr lang="pt-BR" sz="1200" b="0" i="0" kern="1200" dirty="0" smtClean="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9FA2667C-99D9-4CE2-ADCF-5476C8D2CBB5}" type="slidenum">
              <a:rPr lang="pt-BR" smtClean="0"/>
              <a:t>6</a:t>
            </a:fld>
            <a:endParaRPr lang="pt-BR"/>
          </a:p>
        </p:txBody>
      </p:sp>
    </p:spTree>
    <p:extLst>
      <p:ext uri="{BB962C8B-B14F-4D97-AF65-F5344CB8AC3E}">
        <p14:creationId xmlns:p14="http://schemas.microsoft.com/office/powerpoint/2010/main" val="2796485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defRPr sz="1800"/>
            </a:pPr>
            <a:r>
              <a:rPr lang="pt-BR" dirty="0" smtClean="0"/>
              <a:t>A polêmica produção</a:t>
            </a:r>
          </a:p>
          <a:p>
            <a:pPr>
              <a:defRPr sz="1800"/>
            </a:pPr>
            <a:r>
              <a:rPr lang="pt-BR" dirty="0" smtClean="0"/>
              <a:t>13 </a:t>
            </a:r>
            <a:r>
              <a:rPr lang="pt-BR" dirty="0" err="1" smtClean="0"/>
              <a:t>Reasons</a:t>
            </a:r>
            <a:r>
              <a:rPr lang="pt-BR" dirty="0" smtClean="0"/>
              <a:t> </a:t>
            </a:r>
            <a:r>
              <a:rPr lang="pt-BR" dirty="0" err="1" smtClean="0"/>
              <a:t>Why</a:t>
            </a:r>
            <a:r>
              <a:rPr lang="pt-BR" dirty="0" smtClean="0"/>
              <a:t> foi considerada pelo epidemiologista John </a:t>
            </a:r>
            <a:r>
              <a:rPr lang="pt-BR" dirty="0" err="1" smtClean="0"/>
              <a:t>Ayers</a:t>
            </a:r>
            <a:r>
              <a:rPr lang="pt-BR" dirty="0" smtClean="0"/>
              <a:t> outros quatro pesquisadores como irresponsável na abordagem de um assunto tão delicado. De acordo com os cientistas, nos 19 dias seguintes ao lançamento dessa série, a busca na internet por termos relacionados ao suicídio cresceu 19%. Detalhe: boa</a:t>
            </a:r>
          </a:p>
          <a:p>
            <a:pPr>
              <a:defRPr sz="1800"/>
            </a:pPr>
            <a:r>
              <a:rPr lang="pt-BR" dirty="0" smtClean="0"/>
              <a:t>parte das pesquisas era sobre como tirar a própria </a:t>
            </a:r>
            <a:r>
              <a:rPr lang="pt-BR" dirty="0" err="1" smtClean="0"/>
              <a:t>vida.“Não</a:t>
            </a:r>
            <a:r>
              <a:rPr lang="pt-BR" dirty="0" smtClean="0"/>
              <a:t> está claro se as buscas precederam alguma tentativa real. No</a:t>
            </a:r>
          </a:p>
          <a:p>
            <a:pPr>
              <a:defRPr sz="1800"/>
            </a:pPr>
            <a:r>
              <a:rPr lang="pt-BR" dirty="0" smtClean="0"/>
              <a:t>entanto, a pesquisa por informações sobre métodos precisos de suicídio aumentaram após o lançamento da série”, alertam. A principal crítica desses especialistas é que a produção</a:t>
            </a:r>
          </a:p>
          <a:p>
            <a:pPr>
              <a:defRPr sz="1800"/>
            </a:pPr>
            <a:r>
              <a:rPr lang="pt-BR" dirty="0" smtClean="0"/>
              <a:t>poderia ter seguido as orientações da OMS de como abordar o tema na mídia, o que prevê não exibir cenas de suicídio e incluir os contatos de serviços de ajuda em cada episódio da série.</a:t>
            </a:r>
          </a:p>
        </p:txBody>
      </p:sp>
      <p:sp>
        <p:nvSpPr>
          <p:cNvPr id="4" name="Espaço Reservado para Número de Slide 3"/>
          <p:cNvSpPr>
            <a:spLocks noGrp="1"/>
          </p:cNvSpPr>
          <p:nvPr>
            <p:ph type="sldNum" sz="quarter" idx="10"/>
          </p:nvPr>
        </p:nvSpPr>
        <p:spPr/>
        <p:txBody>
          <a:bodyPr/>
          <a:lstStyle/>
          <a:p>
            <a:fld id="{9FA2667C-99D9-4CE2-ADCF-5476C8D2CBB5}" type="slidenum">
              <a:rPr lang="pt-BR" smtClean="0"/>
              <a:t>7</a:t>
            </a:fld>
            <a:endParaRPr lang="pt-BR"/>
          </a:p>
        </p:txBody>
      </p:sp>
    </p:spTree>
    <p:extLst>
      <p:ext uri="{BB962C8B-B14F-4D97-AF65-F5344CB8AC3E}">
        <p14:creationId xmlns:p14="http://schemas.microsoft.com/office/powerpoint/2010/main" val="3944333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smtClean="0"/>
              <a:t>Os motivos que levam ao suicídio são variados e complexos. Podem ser decorrentes de um distúrbio mental, como depressão e ansiedade, de um abuso sexual, e de problemas sociais. Independentemente da causa, precisamos estar preparados para oferecer apoio e saber como agir preventivamente. </a:t>
            </a:r>
            <a:endParaRPr lang="pt-BR" sz="1200" b="0" i="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9FA2667C-99D9-4CE2-ADCF-5476C8D2CBB5}" type="slidenum">
              <a:rPr lang="pt-BR" smtClean="0"/>
              <a:t>8</a:t>
            </a:fld>
            <a:endParaRPr lang="pt-BR"/>
          </a:p>
        </p:txBody>
      </p:sp>
    </p:spTree>
    <p:extLst>
      <p:ext uri="{BB962C8B-B14F-4D97-AF65-F5344CB8AC3E}">
        <p14:creationId xmlns:p14="http://schemas.microsoft.com/office/powerpoint/2010/main" val="626060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É fato que as situações externas a nós nos influenciam. Em muito, elas moldam quem somos, todavia, a forma com que lidamos com essas experiências – principalmente as negativas – denotam nossa saúde mental, nossa maturidade e capacidade de lidar com situações adversas. Quando se trata de uma adolescente como Hanna – </a:t>
            </a:r>
            <a:r>
              <a:rPr lang="pt-BR" sz="1200" b="1" i="0" kern="1200" dirty="0" smtClean="0">
                <a:solidFill>
                  <a:schemeClr val="tx1"/>
                </a:solidFill>
                <a:effectLst/>
                <a:latin typeface="+mn-lt"/>
                <a:ea typeface="+mn-ea"/>
                <a:cs typeface="+mn-cs"/>
              </a:rPr>
              <a:t>a protagonista da série, encontramos uma menina de 17 anos que sofreu muito com situações de </a:t>
            </a:r>
            <a:r>
              <a:rPr lang="pt-BR" sz="1200" b="1" i="0" kern="1200" dirty="0" err="1" smtClean="0">
                <a:solidFill>
                  <a:schemeClr val="tx1"/>
                </a:solidFill>
                <a:effectLst/>
                <a:latin typeface="+mn-lt"/>
                <a:ea typeface="+mn-ea"/>
                <a:cs typeface="+mn-cs"/>
              </a:rPr>
              <a:t>bullying</a:t>
            </a:r>
            <a:r>
              <a:rPr lang="pt-BR" sz="1200" b="1" i="0" kern="1200" dirty="0" smtClean="0">
                <a:solidFill>
                  <a:schemeClr val="tx1"/>
                </a:solidFill>
                <a:effectLst/>
                <a:latin typeface="+mn-lt"/>
                <a:ea typeface="+mn-ea"/>
                <a:cs typeface="+mn-cs"/>
              </a:rPr>
              <a:t>, humilhação e abuso sexual</a:t>
            </a:r>
            <a:r>
              <a:rPr lang="pt-BR" sz="1200" b="0" i="0" kern="1200" dirty="0" smtClean="0">
                <a:solidFill>
                  <a:schemeClr val="tx1"/>
                </a:solidFill>
                <a:effectLst/>
                <a:latin typeface="+mn-lt"/>
                <a:ea typeface="+mn-ea"/>
                <a:cs typeface="+mn-cs"/>
              </a:rPr>
              <a:t>, e que, claramente, precisava de tratamento profissional. A protagonista diz repetidas vezes: “ninguém enxergou que eu precisava de ajuda”, “ninguém fez nada por mim”, mas seus pedidos por ajuda foram quase nulos; ela só diz que precisava de ajuda nas gravações; gravações estas que só vieram à tona após a sua morte, ou seja, quando ninguém mais podia ajudá-la. </a:t>
            </a:r>
            <a:endParaRPr lang="pt-BR" dirty="0"/>
          </a:p>
        </p:txBody>
      </p:sp>
      <p:sp>
        <p:nvSpPr>
          <p:cNvPr id="4" name="Espaço Reservado para Número de Slide 3"/>
          <p:cNvSpPr>
            <a:spLocks noGrp="1"/>
          </p:cNvSpPr>
          <p:nvPr>
            <p:ph type="sldNum" sz="quarter" idx="10"/>
          </p:nvPr>
        </p:nvSpPr>
        <p:spPr/>
        <p:txBody>
          <a:bodyPr/>
          <a:lstStyle/>
          <a:p>
            <a:fld id="{9FA2667C-99D9-4CE2-ADCF-5476C8D2CBB5}" type="slidenum">
              <a:rPr lang="pt-BR" smtClean="0"/>
              <a:t>10</a:t>
            </a:fld>
            <a:endParaRPr lang="pt-BR"/>
          </a:p>
        </p:txBody>
      </p:sp>
    </p:spTree>
    <p:extLst>
      <p:ext uri="{BB962C8B-B14F-4D97-AF65-F5344CB8AC3E}">
        <p14:creationId xmlns:p14="http://schemas.microsoft.com/office/powerpoint/2010/main" val="3310911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921D93C4-025A-4F96-80F4-E6A6445314AC}" type="datetimeFigureOut">
              <a:rPr lang="pt-BR" smtClean="0"/>
              <a:t>06/01/2019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6965125-991F-42E6-8C14-BE02FDA72D0A}" type="slidenum">
              <a:rPr lang="pt-BR" smtClean="0"/>
              <a:t>‹nº›</a:t>
            </a:fld>
            <a:endParaRPr lang="pt-BR"/>
          </a:p>
        </p:txBody>
      </p:sp>
    </p:spTree>
    <p:extLst>
      <p:ext uri="{BB962C8B-B14F-4D97-AF65-F5344CB8AC3E}">
        <p14:creationId xmlns:p14="http://schemas.microsoft.com/office/powerpoint/2010/main" val="1986693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21D93C4-025A-4F96-80F4-E6A6445314AC}" type="datetimeFigureOut">
              <a:rPr lang="pt-BR" smtClean="0"/>
              <a:t>06/01/2019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6965125-991F-42E6-8C14-BE02FDA72D0A}" type="slidenum">
              <a:rPr lang="pt-BR" smtClean="0"/>
              <a:t>‹nº›</a:t>
            </a:fld>
            <a:endParaRPr lang="pt-BR"/>
          </a:p>
        </p:txBody>
      </p:sp>
    </p:spTree>
    <p:extLst>
      <p:ext uri="{BB962C8B-B14F-4D97-AF65-F5344CB8AC3E}">
        <p14:creationId xmlns:p14="http://schemas.microsoft.com/office/powerpoint/2010/main" val="3745600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21D93C4-025A-4F96-80F4-E6A6445314AC}" type="datetimeFigureOut">
              <a:rPr lang="pt-BR" smtClean="0"/>
              <a:t>06/01/2019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6965125-991F-42E6-8C14-BE02FDA72D0A}" type="slidenum">
              <a:rPr lang="pt-BR" smtClean="0"/>
              <a:t>‹nº›</a:t>
            </a:fld>
            <a:endParaRPr lang="pt-BR"/>
          </a:p>
        </p:txBody>
      </p:sp>
    </p:spTree>
    <p:extLst>
      <p:ext uri="{BB962C8B-B14F-4D97-AF65-F5344CB8AC3E}">
        <p14:creationId xmlns:p14="http://schemas.microsoft.com/office/powerpoint/2010/main" val="496400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21D93C4-025A-4F96-80F4-E6A6445314AC}" type="datetimeFigureOut">
              <a:rPr lang="pt-BR" smtClean="0"/>
              <a:t>06/01/2019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6965125-991F-42E6-8C14-BE02FDA72D0A}" type="slidenum">
              <a:rPr lang="pt-BR" smtClean="0"/>
              <a:t>‹nº›</a:t>
            </a:fld>
            <a:endParaRPr lang="pt-BR"/>
          </a:p>
        </p:txBody>
      </p:sp>
    </p:spTree>
    <p:extLst>
      <p:ext uri="{BB962C8B-B14F-4D97-AF65-F5344CB8AC3E}">
        <p14:creationId xmlns:p14="http://schemas.microsoft.com/office/powerpoint/2010/main" val="2696266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921D93C4-025A-4F96-80F4-E6A6445314AC}" type="datetimeFigureOut">
              <a:rPr lang="pt-BR" smtClean="0"/>
              <a:t>06/01/2019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6965125-991F-42E6-8C14-BE02FDA72D0A}" type="slidenum">
              <a:rPr lang="pt-BR" smtClean="0"/>
              <a:t>‹nº›</a:t>
            </a:fld>
            <a:endParaRPr lang="pt-BR"/>
          </a:p>
        </p:txBody>
      </p:sp>
    </p:spTree>
    <p:extLst>
      <p:ext uri="{BB962C8B-B14F-4D97-AF65-F5344CB8AC3E}">
        <p14:creationId xmlns:p14="http://schemas.microsoft.com/office/powerpoint/2010/main" val="2744569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921D93C4-025A-4F96-80F4-E6A6445314AC}" type="datetimeFigureOut">
              <a:rPr lang="pt-BR" smtClean="0"/>
              <a:t>06/01/2019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6965125-991F-42E6-8C14-BE02FDA72D0A}" type="slidenum">
              <a:rPr lang="pt-BR" smtClean="0"/>
              <a:t>‹nº›</a:t>
            </a:fld>
            <a:endParaRPr lang="pt-BR"/>
          </a:p>
        </p:txBody>
      </p:sp>
    </p:spTree>
    <p:extLst>
      <p:ext uri="{BB962C8B-B14F-4D97-AF65-F5344CB8AC3E}">
        <p14:creationId xmlns:p14="http://schemas.microsoft.com/office/powerpoint/2010/main" val="411768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921D93C4-025A-4F96-80F4-E6A6445314AC}" type="datetimeFigureOut">
              <a:rPr lang="pt-BR" smtClean="0"/>
              <a:t>06/01/2019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6965125-991F-42E6-8C14-BE02FDA72D0A}" type="slidenum">
              <a:rPr lang="pt-BR" smtClean="0"/>
              <a:t>‹nº›</a:t>
            </a:fld>
            <a:endParaRPr lang="pt-BR"/>
          </a:p>
        </p:txBody>
      </p:sp>
    </p:spTree>
    <p:extLst>
      <p:ext uri="{BB962C8B-B14F-4D97-AF65-F5344CB8AC3E}">
        <p14:creationId xmlns:p14="http://schemas.microsoft.com/office/powerpoint/2010/main" val="1624677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921D93C4-025A-4F96-80F4-E6A6445314AC}" type="datetimeFigureOut">
              <a:rPr lang="pt-BR" smtClean="0"/>
              <a:t>06/01/2019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6965125-991F-42E6-8C14-BE02FDA72D0A}" type="slidenum">
              <a:rPr lang="pt-BR" smtClean="0"/>
              <a:t>‹nº›</a:t>
            </a:fld>
            <a:endParaRPr lang="pt-BR"/>
          </a:p>
        </p:txBody>
      </p:sp>
    </p:spTree>
    <p:extLst>
      <p:ext uri="{BB962C8B-B14F-4D97-AF65-F5344CB8AC3E}">
        <p14:creationId xmlns:p14="http://schemas.microsoft.com/office/powerpoint/2010/main" val="3830357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21D93C4-025A-4F96-80F4-E6A6445314AC}" type="datetimeFigureOut">
              <a:rPr lang="pt-BR" smtClean="0"/>
              <a:t>06/01/2019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6965125-991F-42E6-8C14-BE02FDA72D0A}" type="slidenum">
              <a:rPr lang="pt-BR" smtClean="0"/>
              <a:t>‹nº›</a:t>
            </a:fld>
            <a:endParaRPr lang="pt-BR"/>
          </a:p>
        </p:txBody>
      </p:sp>
    </p:spTree>
    <p:extLst>
      <p:ext uri="{BB962C8B-B14F-4D97-AF65-F5344CB8AC3E}">
        <p14:creationId xmlns:p14="http://schemas.microsoft.com/office/powerpoint/2010/main" val="822041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921D93C4-025A-4F96-80F4-E6A6445314AC}" type="datetimeFigureOut">
              <a:rPr lang="pt-BR" smtClean="0"/>
              <a:t>06/01/2019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6965125-991F-42E6-8C14-BE02FDA72D0A}" type="slidenum">
              <a:rPr lang="pt-BR" smtClean="0"/>
              <a:t>‹nº›</a:t>
            </a:fld>
            <a:endParaRPr lang="pt-BR"/>
          </a:p>
        </p:txBody>
      </p:sp>
    </p:spTree>
    <p:extLst>
      <p:ext uri="{BB962C8B-B14F-4D97-AF65-F5344CB8AC3E}">
        <p14:creationId xmlns:p14="http://schemas.microsoft.com/office/powerpoint/2010/main" val="337031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921D93C4-025A-4F96-80F4-E6A6445314AC}" type="datetimeFigureOut">
              <a:rPr lang="pt-BR" smtClean="0"/>
              <a:t>06/01/2019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6965125-991F-42E6-8C14-BE02FDA72D0A}" type="slidenum">
              <a:rPr lang="pt-BR" smtClean="0"/>
              <a:t>‹nº›</a:t>
            </a:fld>
            <a:endParaRPr lang="pt-BR"/>
          </a:p>
        </p:txBody>
      </p:sp>
    </p:spTree>
    <p:extLst>
      <p:ext uri="{BB962C8B-B14F-4D97-AF65-F5344CB8AC3E}">
        <p14:creationId xmlns:p14="http://schemas.microsoft.com/office/powerpoint/2010/main" val="3377727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D93C4-025A-4F96-80F4-E6A6445314AC}" type="datetimeFigureOut">
              <a:rPr lang="pt-BR" smtClean="0"/>
              <a:t>06/01/2019</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65125-991F-42E6-8C14-BE02FDA72D0A}" type="slidenum">
              <a:rPr lang="pt-BR" smtClean="0"/>
              <a:t>‹nº›</a:t>
            </a:fld>
            <a:endParaRPr lang="pt-BR"/>
          </a:p>
        </p:txBody>
      </p:sp>
    </p:spTree>
    <p:extLst>
      <p:ext uri="{BB962C8B-B14F-4D97-AF65-F5344CB8AC3E}">
        <p14:creationId xmlns:p14="http://schemas.microsoft.com/office/powerpoint/2010/main" val="4074231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Vídeo</a:t>
            </a:r>
            <a:endParaRPr lang="pt-BR" dirty="0"/>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val="3956388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915936" y="0"/>
            <a:ext cx="5230663" cy="1015663"/>
          </a:xfrm>
          <a:prstGeom prst="rect">
            <a:avLst/>
          </a:prstGeom>
          <a:noFill/>
        </p:spPr>
        <p:txBody>
          <a:bodyPr wrap="none" rtlCol="0">
            <a:spAutoFit/>
          </a:bodyPr>
          <a:lstStyle/>
          <a:p>
            <a:r>
              <a:rPr lang="pt-BR" sz="6000" dirty="0" smtClean="0">
                <a:solidFill>
                  <a:schemeClr val="bg1"/>
                </a:solidFill>
              </a:rPr>
              <a:t>CYBER</a:t>
            </a:r>
            <a:r>
              <a:rPr lang="pt-BR" sz="6000" dirty="0" smtClean="0"/>
              <a:t>BULLYING</a:t>
            </a:r>
            <a:endParaRPr lang="pt-BR" sz="6000" b="1" dirty="0"/>
          </a:p>
        </p:txBody>
      </p:sp>
      <p:pic>
        <p:nvPicPr>
          <p:cNvPr id="9220" name="Picture 4" descr="Resultado de imagem para cyberbully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35" y="-322271"/>
            <a:ext cx="12890811" cy="8486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005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325245" y="767353"/>
            <a:ext cx="5078826" cy="1015663"/>
          </a:xfrm>
          <a:prstGeom prst="rect">
            <a:avLst/>
          </a:prstGeom>
          <a:noFill/>
        </p:spPr>
        <p:txBody>
          <a:bodyPr wrap="none" rtlCol="0">
            <a:spAutoFit/>
          </a:bodyPr>
          <a:lstStyle/>
          <a:p>
            <a:r>
              <a:rPr lang="pt-BR" sz="6000" b="1" dirty="0" smtClean="0">
                <a:solidFill>
                  <a:schemeClr val="bg1"/>
                </a:solidFill>
              </a:rPr>
              <a:t>ABUSO SEXUAL</a:t>
            </a:r>
            <a:endParaRPr lang="pt-BR" sz="6000" b="1" dirty="0">
              <a:solidFill>
                <a:schemeClr val="bg1"/>
              </a:solidFill>
            </a:endParaRPr>
          </a:p>
        </p:txBody>
      </p:sp>
    </p:spTree>
    <p:extLst>
      <p:ext uri="{BB962C8B-B14F-4D97-AF65-F5344CB8AC3E}">
        <p14:creationId xmlns:p14="http://schemas.microsoft.com/office/powerpoint/2010/main" val="3549856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Picture 10" descr="Resultado de imagem para choro depressi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496" y="0"/>
            <a:ext cx="1311249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392151" y="856561"/>
            <a:ext cx="4185761" cy="1938992"/>
          </a:xfrm>
          <a:prstGeom prst="rect">
            <a:avLst/>
          </a:prstGeom>
          <a:noFill/>
        </p:spPr>
        <p:txBody>
          <a:bodyPr wrap="none" rtlCol="0">
            <a:spAutoFit/>
          </a:bodyPr>
          <a:lstStyle/>
          <a:p>
            <a:r>
              <a:rPr lang="pt-BR" sz="6000" b="1" dirty="0" smtClean="0"/>
              <a:t>CANSAÇO</a:t>
            </a:r>
          </a:p>
          <a:p>
            <a:r>
              <a:rPr lang="pt-BR" sz="6000" b="1" dirty="0" smtClean="0"/>
              <a:t>EMOCIONAL</a:t>
            </a:r>
            <a:endParaRPr lang="pt-BR" sz="6000" b="1" dirty="0"/>
          </a:p>
        </p:txBody>
      </p:sp>
    </p:spTree>
    <p:extLst>
      <p:ext uri="{BB962C8B-B14F-4D97-AF65-F5344CB8AC3E}">
        <p14:creationId xmlns:p14="http://schemas.microsoft.com/office/powerpoint/2010/main" val="602037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a:p>
        </p:txBody>
      </p:sp>
      <p:sp>
        <p:nvSpPr>
          <p:cNvPr id="3" name="Subtítulo 2"/>
          <p:cNvSpPr>
            <a:spLocks noGrp="1"/>
          </p:cNvSpPr>
          <p:nvPr>
            <p:ph type="subTitle" idx="1"/>
          </p:nvPr>
        </p:nvSpPr>
        <p:spPr/>
        <p:txBody>
          <a:bodyPr/>
          <a:lstStyle/>
          <a:p>
            <a:endParaRPr lang="pt-BR"/>
          </a:p>
        </p:txBody>
      </p:sp>
      <p:pic>
        <p:nvPicPr>
          <p:cNvPr id="1026"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799"/>
            <a:ext cx="12192000" cy="5486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392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3458"/>
            <a:ext cx="12192000" cy="9144001"/>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392151" y="856561"/>
            <a:ext cx="4678076" cy="1938992"/>
          </a:xfrm>
          <a:prstGeom prst="rect">
            <a:avLst/>
          </a:prstGeom>
          <a:noFill/>
        </p:spPr>
        <p:txBody>
          <a:bodyPr wrap="none" rtlCol="0">
            <a:spAutoFit/>
          </a:bodyPr>
          <a:lstStyle/>
          <a:p>
            <a:r>
              <a:rPr lang="pt-BR" sz="6000" b="1" dirty="0" smtClean="0">
                <a:solidFill>
                  <a:schemeClr val="bg1"/>
                </a:solidFill>
              </a:rPr>
              <a:t>ISOLAMENTO </a:t>
            </a:r>
          </a:p>
          <a:p>
            <a:r>
              <a:rPr lang="pt-BR" sz="6000" b="1" dirty="0" smtClean="0">
                <a:solidFill>
                  <a:schemeClr val="bg1"/>
                </a:solidFill>
              </a:rPr>
              <a:t>SOCIAL</a:t>
            </a:r>
            <a:endParaRPr lang="pt-BR" sz="6000" b="1" dirty="0">
              <a:solidFill>
                <a:schemeClr val="bg1"/>
              </a:solidFill>
            </a:endParaRPr>
          </a:p>
        </p:txBody>
      </p:sp>
    </p:spTree>
    <p:extLst>
      <p:ext uri="{BB962C8B-B14F-4D97-AF65-F5344CB8AC3E}">
        <p14:creationId xmlns:p14="http://schemas.microsoft.com/office/powerpoint/2010/main" val="4201116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D2D2D"/>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8194" name="Picture 2" descr="Resultado de imagem para suicÃ­di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629" y="0"/>
            <a:ext cx="10340898" cy="6893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453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8" descr="Resultado de imagem para choro depressi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11249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215591" y="1027906"/>
            <a:ext cx="6118302" cy="4708981"/>
          </a:xfrm>
          <a:prstGeom prst="rect">
            <a:avLst/>
          </a:prstGeom>
        </p:spPr>
        <p:txBody>
          <a:bodyPr wrap="square">
            <a:spAutoFit/>
          </a:bodyPr>
          <a:lstStyle/>
          <a:p>
            <a:r>
              <a:rPr lang="pt-BR" sz="6000" dirty="0"/>
              <a:t>existe </a:t>
            </a:r>
            <a:r>
              <a:rPr lang="pt-BR" sz="6000" dirty="0" smtClean="0"/>
              <a:t>algo </a:t>
            </a:r>
            <a:r>
              <a:rPr lang="pt-BR" sz="6000" i="1" dirty="0" smtClean="0"/>
              <a:t>dentro</a:t>
            </a:r>
            <a:r>
              <a:rPr lang="pt-BR" sz="6000" dirty="0" smtClean="0"/>
              <a:t> do </a:t>
            </a:r>
            <a:r>
              <a:rPr lang="pt-BR" sz="6000" dirty="0"/>
              <a:t>indivíduo que precisa ser </a:t>
            </a:r>
            <a:r>
              <a:rPr lang="pt-BR" sz="6000" dirty="0" err="1"/>
              <a:t>externalizado</a:t>
            </a:r>
            <a:r>
              <a:rPr lang="pt-BR" sz="6000" dirty="0"/>
              <a:t> </a:t>
            </a:r>
            <a:r>
              <a:rPr lang="pt-BR" sz="6000" dirty="0" smtClean="0"/>
              <a:t>        e </a:t>
            </a:r>
            <a:r>
              <a:rPr lang="pt-BR" sz="6000" dirty="0"/>
              <a:t>tratado</a:t>
            </a:r>
          </a:p>
        </p:txBody>
      </p:sp>
    </p:spTree>
    <p:extLst>
      <p:ext uri="{BB962C8B-B14F-4D97-AF65-F5344CB8AC3E}">
        <p14:creationId xmlns:p14="http://schemas.microsoft.com/office/powerpoint/2010/main" val="3718054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40" name="Picture 4" descr="Resultado de imagem para terap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374" y="0"/>
            <a:ext cx="1371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5" name="CaixaDeTexto 4"/>
          <p:cNvSpPr txBox="1"/>
          <p:nvPr/>
        </p:nvSpPr>
        <p:spPr>
          <a:xfrm>
            <a:off x="2176347" y="1458773"/>
            <a:ext cx="4088876" cy="2308324"/>
          </a:xfrm>
          <a:prstGeom prst="rect">
            <a:avLst/>
          </a:prstGeom>
          <a:noFill/>
        </p:spPr>
        <p:txBody>
          <a:bodyPr wrap="none" rtlCol="0">
            <a:spAutoFit/>
          </a:bodyPr>
          <a:lstStyle/>
          <a:p>
            <a:r>
              <a:rPr lang="pt-BR" sz="7200" b="1" dirty="0" smtClean="0">
                <a:solidFill>
                  <a:schemeClr val="bg1"/>
                </a:solidFill>
              </a:rPr>
              <a:t>É PRECISO</a:t>
            </a:r>
          </a:p>
          <a:p>
            <a:pPr algn="ctr"/>
            <a:r>
              <a:rPr lang="pt-BR" sz="7200" b="1" dirty="0" smtClean="0">
                <a:solidFill>
                  <a:schemeClr val="bg1"/>
                </a:solidFill>
              </a:rPr>
              <a:t>FALAR</a:t>
            </a:r>
            <a:endParaRPr lang="pt-BR" sz="7200" b="1" dirty="0">
              <a:solidFill>
                <a:schemeClr val="bg1"/>
              </a:solidFill>
            </a:endParaRPr>
          </a:p>
        </p:txBody>
      </p:sp>
    </p:spTree>
    <p:extLst>
      <p:ext uri="{BB962C8B-B14F-4D97-AF65-F5344CB8AC3E}">
        <p14:creationId xmlns:p14="http://schemas.microsoft.com/office/powerpoint/2010/main" val="1945510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19458" name="Picture 2" descr="Resultado de imagem para cv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80"/>
            <a:ext cx="10749776" cy="686258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Resultado de imagem para cv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7815" y="1893873"/>
            <a:ext cx="2500661" cy="3056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740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21506" name="Picture 2" descr="Resultado de imagem para terap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326930" y="142457"/>
            <a:ext cx="6485932" cy="1938992"/>
          </a:xfrm>
          <a:prstGeom prst="rect">
            <a:avLst/>
          </a:prstGeom>
        </p:spPr>
        <p:txBody>
          <a:bodyPr wrap="square">
            <a:spAutoFit/>
          </a:bodyPr>
          <a:lstStyle/>
          <a:p>
            <a:pPr algn="r"/>
            <a:r>
              <a:rPr lang="pt-BR" sz="6000" b="1" dirty="0" smtClean="0">
                <a:solidFill>
                  <a:schemeClr val="bg1"/>
                </a:solidFill>
              </a:rPr>
              <a:t>PROCURAR AJUDA PROFISSIONAL</a:t>
            </a:r>
            <a:endParaRPr lang="pt-BR" sz="6000" b="1" dirty="0">
              <a:solidFill>
                <a:schemeClr val="bg1"/>
              </a:solidFill>
            </a:endParaRPr>
          </a:p>
        </p:txBody>
      </p:sp>
    </p:spTree>
    <p:extLst>
      <p:ext uri="{BB962C8B-B14F-4D97-AF65-F5344CB8AC3E}">
        <p14:creationId xmlns:p14="http://schemas.microsoft.com/office/powerpoint/2010/main" val="3481382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2050" name="Picture 2"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895" y="0"/>
            <a:ext cx="11353800" cy="68349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m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l="6322" t="25400" r="42514" b="36168"/>
          <a:stretch/>
        </p:blipFill>
        <p:spPr bwMode="auto">
          <a:xfrm>
            <a:off x="446723" y="1454086"/>
            <a:ext cx="6947990" cy="20202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m para quebrando o silÃªncio 20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519" y="3417494"/>
            <a:ext cx="5572397" cy="2486856"/>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4"/>
          <p:cNvSpPr txBox="1"/>
          <p:nvPr/>
        </p:nvSpPr>
        <p:spPr>
          <a:xfrm>
            <a:off x="838200" y="6135688"/>
            <a:ext cx="2318776" cy="461665"/>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400" b="1" dirty="0" smtClean="0">
                <a:solidFill>
                  <a:schemeClr val="bg1"/>
                </a:solidFill>
              </a:rPr>
              <a:t>Pr. Rodrigo Paiva</a:t>
            </a:r>
            <a:endParaRPr lang="pt-BR" sz="2400" b="1" dirty="0">
              <a:solidFill>
                <a:schemeClr val="bg1"/>
              </a:solidFill>
            </a:endParaRPr>
          </a:p>
        </p:txBody>
      </p:sp>
    </p:spTree>
    <p:extLst>
      <p:ext uri="{BB962C8B-B14F-4D97-AF65-F5344CB8AC3E}">
        <p14:creationId xmlns:p14="http://schemas.microsoft.com/office/powerpoint/2010/main" val="253199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rotWithShape="1">
          <a:blip r:embed="rId2"/>
          <a:srcRect r="3112" b="7617"/>
          <a:stretch/>
        </p:blipFill>
        <p:spPr>
          <a:xfrm>
            <a:off x="-600900" y="0"/>
            <a:ext cx="12792900" cy="6858000"/>
          </a:xfrm>
          <a:prstGeom prst="rect">
            <a:avLst/>
          </a:prstGeom>
        </p:spPr>
      </p:pic>
    </p:spTree>
    <p:extLst>
      <p:ext uri="{BB962C8B-B14F-4D97-AF65-F5344CB8AC3E}">
        <p14:creationId xmlns:p14="http://schemas.microsoft.com/office/powerpoint/2010/main" val="2029176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30408"/>
        </a:solidFill>
        <a:effectLst/>
      </p:bgPr>
    </p:bg>
    <p:spTree>
      <p:nvGrpSpPr>
        <p:cNvPr id="1" name=""/>
        <p:cNvGrpSpPr/>
        <p:nvPr/>
      </p:nvGrpSpPr>
      <p:grpSpPr>
        <a:xfrm>
          <a:off x="0" y="0"/>
          <a:ext cx="0" cy="0"/>
          <a:chOff x="0" y="0"/>
          <a:chExt cx="0" cy="0"/>
        </a:xfrm>
      </p:grpSpPr>
      <p:pic>
        <p:nvPicPr>
          <p:cNvPr id="15366" name="Picture 6" descr="Resultado de imagem para corda para enforc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8035233" cy="528567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646341" y="3297333"/>
            <a:ext cx="10515600" cy="1325563"/>
          </a:xfrm>
        </p:spPr>
        <p:txBody>
          <a:bodyPr>
            <a:normAutofit/>
          </a:bodyPr>
          <a:lstStyle/>
          <a:p>
            <a:r>
              <a:rPr lang="pt-BR" sz="6600" b="1" dirty="0" smtClean="0">
                <a:solidFill>
                  <a:schemeClr val="bg1"/>
                </a:solidFill>
              </a:rPr>
              <a:t>Isso não é uma saída</a:t>
            </a:r>
            <a:endParaRPr lang="pt-BR" sz="6600" b="1" dirty="0">
              <a:solidFill>
                <a:schemeClr val="bg1"/>
              </a:solidFill>
            </a:endParaRPr>
          </a:p>
        </p:txBody>
      </p:sp>
      <p:sp>
        <p:nvSpPr>
          <p:cNvPr id="6" name="Título 1"/>
          <p:cNvSpPr txBox="1">
            <a:spLocks/>
          </p:cNvSpPr>
          <p:nvPr/>
        </p:nvSpPr>
        <p:spPr>
          <a:xfrm>
            <a:off x="1841809" y="49513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8800" b="1" dirty="0" smtClean="0">
                <a:solidFill>
                  <a:schemeClr val="bg1"/>
                </a:solidFill>
              </a:rPr>
              <a:t>NÃO É A SOLUÇÃO</a:t>
            </a:r>
            <a:endParaRPr lang="pt-BR" sz="8800" b="1" dirty="0">
              <a:solidFill>
                <a:schemeClr val="bg1"/>
              </a:solidFill>
            </a:endParaRPr>
          </a:p>
        </p:txBody>
      </p:sp>
    </p:spTree>
    <p:extLst>
      <p:ext uri="{BB962C8B-B14F-4D97-AF65-F5344CB8AC3E}">
        <p14:creationId xmlns:p14="http://schemas.microsoft.com/office/powerpoint/2010/main" val="2559276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Resultado de imagem para na beira do abism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2692"/>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714409" y="3275596"/>
            <a:ext cx="7262000" cy="1325563"/>
          </a:xfrm>
        </p:spPr>
        <p:txBody>
          <a:bodyPr>
            <a:noAutofit/>
          </a:bodyPr>
          <a:lstStyle/>
          <a:p>
            <a:pPr algn="r"/>
            <a:r>
              <a:rPr lang="pt-BR" sz="6600" b="1" dirty="0" smtClean="0">
                <a:solidFill>
                  <a:schemeClr val="bg1"/>
                </a:solidFill>
                <a:effectLst>
                  <a:outerShdw blurRad="38100" dist="38100" dir="2700000" algn="tl">
                    <a:srgbClr val="000000">
                      <a:alpha val="43137"/>
                    </a:srgbClr>
                  </a:outerShdw>
                </a:effectLst>
              </a:rPr>
              <a:t>Você não precisa de ninguém dizendo: “se jogue”.</a:t>
            </a:r>
            <a:endParaRPr lang="pt-BR"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8578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Vídeo</a:t>
            </a:r>
            <a:endParaRPr lang="pt-BR" dirty="0"/>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val="1494981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esultado de imagem para v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normAutofit/>
          </a:bodyPr>
          <a:lstStyle/>
          <a:p>
            <a:pPr algn="ctr"/>
            <a:r>
              <a:rPr lang="pt-BR" sz="7200" b="1" dirty="0" smtClean="0">
                <a:effectLst>
                  <a:outerShdw blurRad="38100" dist="38100" dir="2700000" algn="tl">
                    <a:srgbClr val="000000">
                      <a:alpha val="43137"/>
                    </a:srgbClr>
                  </a:outerShdw>
                </a:effectLst>
              </a:rPr>
              <a:t>O que motiva você a viver?</a:t>
            </a:r>
            <a:endParaRPr lang="pt-BR"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01476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DF8"/>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rotWithShape="1">
          <a:blip r:embed="rId2"/>
          <a:srcRect l="19238" t="12336" r="9375" b="8060"/>
          <a:stretch/>
        </p:blipFill>
        <p:spPr>
          <a:xfrm>
            <a:off x="1267326" y="8851"/>
            <a:ext cx="10924674" cy="6849149"/>
          </a:xfrm>
          <a:prstGeom prst="rect">
            <a:avLst/>
          </a:prstGeom>
        </p:spPr>
      </p:pic>
    </p:spTree>
    <p:extLst>
      <p:ext uri="{BB962C8B-B14F-4D97-AF65-F5344CB8AC3E}">
        <p14:creationId xmlns:p14="http://schemas.microsoft.com/office/powerpoint/2010/main" val="4158226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4" name="Imagem 3"/>
          <p:cNvPicPr>
            <a:picLocks noChangeAspect="1"/>
          </p:cNvPicPr>
          <p:nvPr/>
        </p:nvPicPr>
        <p:blipFill rotWithShape="1">
          <a:blip r:embed="rId2"/>
          <a:srcRect l="18437" t="19134" r="7217" b="21984"/>
          <a:stretch/>
        </p:blipFill>
        <p:spPr>
          <a:xfrm>
            <a:off x="-1048116" y="601579"/>
            <a:ext cx="13240116" cy="5895474"/>
          </a:xfrm>
          <a:prstGeom prst="rect">
            <a:avLst/>
          </a:prstGeom>
        </p:spPr>
      </p:pic>
    </p:spTree>
    <p:extLst>
      <p:ext uri="{BB962C8B-B14F-4D97-AF65-F5344CB8AC3E}">
        <p14:creationId xmlns:p14="http://schemas.microsoft.com/office/powerpoint/2010/main" val="14354118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rotWithShape="1">
          <a:blip r:embed="rId2"/>
          <a:srcRect l="14491" t="13103" r="8943" b="12226"/>
          <a:stretch/>
        </p:blipFill>
        <p:spPr>
          <a:xfrm>
            <a:off x="48126" y="0"/>
            <a:ext cx="12156454" cy="6665495"/>
          </a:xfrm>
          <a:prstGeom prst="rect">
            <a:avLst/>
          </a:prstGeom>
        </p:spPr>
      </p:pic>
    </p:spTree>
    <p:extLst>
      <p:ext uri="{BB962C8B-B14F-4D97-AF65-F5344CB8AC3E}">
        <p14:creationId xmlns:p14="http://schemas.microsoft.com/office/powerpoint/2010/main" val="31756296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rotWithShape="1">
          <a:blip r:embed="rId2"/>
          <a:srcRect l="34588" t="11678" r="15478" b="7730"/>
          <a:stretch/>
        </p:blipFill>
        <p:spPr>
          <a:xfrm>
            <a:off x="2294022" y="-41888"/>
            <a:ext cx="7603957" cy="6899888"/>
          </a:xfrm>
          <a:prstGeom prst="rect">
            <a:avLst/>
          </a:prstGeom>
        </p:spPr>
      </p:pic>
      <p:sp>
        <p:nvSpPr>
          <p:cNvPr id="5" name="Elipse 4"/>
          <p:cNvSpPr/>
          <p:nvPr/>
        </p:nvSpPr>
        <p:spPr>
          <a:xfrm>
            <a:off x="409075" y="0"/>
            <a:ext cx="2959768" cy="5077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255117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rotWithShape="1">
          <a:blip r:embed="rId3"/>
          <a:srcRect l="15084" t="11585" r="14123" b="6402"/>
          <a:stretch/>
        </p:blipFill>
        <p:spPr>
          <a:xfrm>
            <a:off x="831402" y="0"/>
            <a:ext cx="10529196" cy="6858000"/>
          </a:xfrm>
          <a:prstGeom prst="rect">
            <a:avLst/>
          </a:prstGeom>
        </p:spPr>
      </p:pic>
    </p:spTree>
    <p:extLst>
      <p:ext uri="{BB962C8B-B14F-4D97-AF65-F5344CB8AC3E}">
        <p14:creationId xmlns:p14="http://schemas.microsoft.com/office/powerpoint/2010/main" val="1054088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 name="Retângulo 6"/>
          <p:cNvSpPr/>
          <p:nvPr/>
        </p:nvSpPr>
        <p:spPr>
          <a:xfrm rot="20751259">
            <a:off x="-836076" y="3622205"/>
            <a:ext cx="15118019" cy="50417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4"/>
              </a:solidFill>
            </a:endParaRPr>
          </a:p>
        </p:txBody>
      </p:sp>
      <p:sp>
        <p:nvSpPr>
          <p:cNvPr id="6" name="Retângulo 5"/>
          <p:cNvSpPr/>
          <p:nvPr/>
        </p:nvSpPr>
        <p:spPr>
          <a:xfrm rot="20751259">
            <a:off x="-1608414" y="-2443523"/>
            <a:ext cx="15118019" cy="50417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4"/>
              </a:solidFill>
            </a:endParaRPr>
          </a:p>
        </p:txBody>
      </p:sp>
      <p:sp>
        <p:nvSpPr>
          <p:cNvPr id="2" name="Título 1"/>
          <p:cNvSpPr>
            <a:spLocks noGrp="1"/>
          </p:cNvSpPr>
          <p:nvPr>
            <p:ph type="title"/>
          </p:nvPr>
        </p:nvSpPr>
        <p:spPr>
          <a:xfrm>
            <a:off x="7302794" y="5830161"/>
            <a:ext cx="10515600" cy="1325563"/>
          </a:xfrm>
        </p:spPr>
        <p:txBody>
          <a:bodyPr>
            <a:normAutofit/>
          </a:bodyPr>
          <a:lstStyle/>
          <a:p>
            <a:r>
              <a:rPr lang="pt-BR" sz="2000" dirty="0" smtClean="0">
                <a:solidFill>
                  <a:schemeClr val="accent4"/>
                </a:solidFill>
              </a:rPr>
              <a:t>Dados da </a:t>
            </a:r>
            <a:r>
              <a:rPr lang="pt-BR" sz="2000" dirty="0" smtClean="0">
                <a:solidFill>
                  <a:schemeClr val="accent4"/>
                </a:solidFill>
                <a:latin typeface="Franklin Gothic Demi Cond" panose="020B0706030402020204" pitchFamily="34" charset="0"/>
              </a:rPr>
              <a:t>Organização </a:t>
            </a:r>
            <a:r>
              <a:rPr lang="pt-BR" sz="2000" dirty="0">
                <a:solidFill>
                  <a:schemeClr val="accent4"/>
                </a:solidFill>
                <a:latin typeface="Franklin Gothic Demi Cond" panose="020B0706030402020204" pitchFamily="34" charset="0"/>
              </a:rPr>
              <a:t>Mundial da Saúde (OMS</a:t>
            </a:r>
            <a:r>
              <a:rPr lang="pt-BR" sz="2000" dirty="0" smtClean="0">
                <a:solidFill>
                  <a:schemeClr val="accent4"/>
                </a:solidFill>
                <a:latin typeface="Franklin Gothic Demi Cond" panose="020B0706030402020204" pitchFamily="34" charset="0"/>
              </a:rPr>
              <a:t>)</a:t>
            </a:r>
            <a:endParaRPr lang="pt-BR" sz="2000" dirty="0">
              <a:solidFill>
                <a:schemeClr val="accent4"/>
              </a:solidFill>
            </a:endParaRPr>
          </a:p>
        </p:txBody>
      </p:sp>
      <p:sp>
        <p:nvSpPr>
          <p:cNvPr id="3" name="Espaço Reservado para Conteúdo 2"/>
          <p:cNvSpPr>
            <a:spLocks noGrp="1"/>
          </p:cNvSpPr>
          <p:nvPr>
            <p:ph idx="1"/>
          </p:nvPr>
        </p:nvSpPr>
        <p:spPr>
          <a:xfrm rot="20747129">
            <a:off x="1865226" y="888871"/>
            <a:ext cx="10044574" cy="1675172"/>
          </a:xfrm>
        </p:spPr>
        <p:txBody>
          <a:bodyPr>
            <a:normAutofit/>
          </a:bodyPr>
          <a:lstStyle/>
          <a:p>
            <a:pPr marL="0" indent="0">
              <a:buNone/>
            </a:pPr>
            <a:r>
              <a:rPr lang="pt-BR" sz="5400" dirty="0" smtClean="0">
                <a:solidFill>
                  <a:schemeClr val="accent4"/>
                </a:solidFill>
                <a:latin typeface="Franklin Gothic Demi Cond" panose="020B0706030402020204" pitchFamily="34" charset="0"/>
              </a:rPr>
              <a:t> 17ª </a:t>
            </a:r>
            <a:r>
              <a:rPr lang="pt-BR" sz="5400" dirty="0">
                <a:solidFill>
                  <a:schemeClr val="accent4"/>
                </a:solidFill>
                <a:latin typeface="Franklin Gothic Demi Cond" panose="020B0706030402020204" pitchFamily="34" charset="0"/>
              </a:rPr>
              <a:t>principal causa de mortes em todo o </a:t>
            </a:r>
            <a:r>
              <a:rPr lang="pt-BR" sz="5400" dirty="0" smtClean="0">
                <a:solidFill>
                  <a:schemeClr val="accent4"/>
                </a:solidFill>
                <a:latin typeface="Franklin Gothic Demi Cond" panose="020B0706030402020204" pitchFamily="34" charset="0"/>
              </a:rPr>
              <a:t>mundo;</a:t>
            </a:r>
            <a:endParaRPr lang="pt-BR" sz="5400" dirty="0">
              <a:solidFill>
                <a:schemeClr val="accent4"/>
              </a:solidFill>
              <a:latin typeface="Franklin Gothic Demi Cond" panose="020B0706030402020204" pitchFamily="34" charset="0"/>
            </a:endParaRPr>
          </a:p>
        </p:txBody>
      </p:sp>
      <p:sp>
        <p:nvSpPr>
          <p:cNvPr id="4" name="Espaço Reservado para Conteúdo 2"/>
          <p:cNvSpPr txBox="1">
            <a:spLocks/>
          </p:cNvSpPr>
          <p:nvPr/>
        </p:nvSpPr>
        <p:spPr>
          <a:xfrm rot="20762502">
            <a:off x="248509" y="2953940"/>
            <a:ext cx="10233850" cy="13643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5400" dirty="0" smtClean="0">
                <a:latin typeface="Franklin Gothic Demi Cond" panose="020B0706030402020204" pitchFamily="34" charset="0"/>
              </a:rPr>
              <a:t>Um suicídio a cada 40 segundos;</a:t>
            </a:r>
          </a:p>
        </p:txBody>
      </p:sp>
      <p:sp>
        <p:nvSpPr>
          <p:cNvPr id="5" name="Espaço Reservado para Conteúdo 2"/>
          <p:cNvSpPr txBox="1">
            <a:spLocks/>
          </p:cNvSpPr>
          <p:nvPr/>
        </p:nvSpPr>
        <p:spPr>
          <a:xfrm rot="20757696">
            <a:off x="2774114" y="3372604"/>
            <a:ext cx="9937795" cy="1798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5400" dirty="0" smtClean="0">
                <a:solidFill>
                  <a:schemeClr val="accent4"/>
                </a:solidFill>
                <a:latin typeface="Franklin Gothic Demi Cond" panose="020B0706030402020204" pitchFamily="34" charset="0"/>
              </a:rPr>
              <a:t> Para cada caso registrado, existem 20 tentativas de suicídio. </a:t>
            </a:r>
            <a:endParaRPr lang="pt-BR" sz="5400" dirty="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937365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8016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325244" y="1253331"/>
            <a:ext cx="9264805" cy="2850318"/>
          </a:xfrm>
        </p:spPr>
        <p:txBody>
          <a:bodyPr>
            <a:noAutofit/>
          </a:bodyPr>
          <a:lstStyle/>
          <a:p>
            <a:pPr marL="0" indent="0">
              <a:buNone/>
            </a:pPr>
            <a:r>
              <a:rPr lang="pt-BR" sz="4800" b="1" dirty="0"/>
              <a:t>ENCONTRAR UM SENTIDO NA VIDA É FUNDAMENTAL PARA ENXERGAR UMA SAÍDA ALTERNATIVA AO </a:t>
            </a:r>
            <a:r>
              <a:rPr lang="pt-BR" sz="4800" b="1" dirty="0" smtClean="0"/>
              <a:t>SUICÍDIO.</a:t>
            </a:r>
          </a:p>
        </p:txBody>
      </p:sp>
      <p:sp>
        <p:nvSpPr>
          <p:cNvPr id="10" name="Espaço Reservado para Conteúdo 2"/>
          <p:cNvSpPr txBox="1">
            <a:spLocks/>
          </p:cNvSpPr>
          <p:nvPr/>
        </p:nvSpPr>
        <p:spPr>
          <a:xfrm>
            <a:off x="325244" y="5977054"/>
            <a:ext cx="11517351" cy="37312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4800" b="1" dirty="0" smtClean="0">
                <a:solidFill>
                  <a:schemeClr val="bg1"/>
                </a:solidFill>
              </a:rPr>
              <a:t>90% DOS CASOS PODERIAM SER EVITADOS</a:t>
            </a:r>
            <a:endParaRPr lang="pt-BR" sz="4800" b="1" dirty="0">
              <a:solidFill>
                <a:schemeClr val="bg1"/>
              </a:solidFill>
            </a:endParaRPr>
          </a:p>
        </p:txBody>
      </p:sp>
    </p:spTree>
    <p:extLst>
      <p:ext uri="{BB962C8B-B14F-4D97-AF65-F5344CB8AC3E}">
        <p14:creationId xmlns:p14="http://schemas.microsoft.com/office/powerpoint/2010/main" val="25057327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22530" name="Picture 2"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302"/>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237893" y="0"/>
            <a:ext cx="8370848" cy="2308324"/>
          </a:xfrm>
          <a:prstGeom prst="rect">
            <a:avLst/>
          </a:prstGeom>
        </p:spPr>
        <p:txBody>
          <a:bodyPr wrap="square">
            <a:spAutoFit/>
          </a:bodyPr>
          <a:lstStyle/>
          <a:p>
            <a:r>
              <a:rPr lang="pt-BR" sz="3600" dirty="0">
                <a:solidFill>
                  <a:schemeClr val="bg1"/>
                </a:solidFill>
                <a:effectLst>
                  <a:outerShdw blurRad="38100" dist="38100" dir="2700000" algn="tl">
                    <a:srgbClr val="000000">
                      <a:alpha val="43137"/>
                    </a:srgbClr>
                  </a:outerShdw>
                </a:effectLst>
              </a:rPr>
              <a:t>“Venham a mim, todos vocês que estão cansados de carregar as suas pesadas cargas, e eu lhes darei descanso.” </a:t>
            </a:r>
            <a:endParaRPr lang="pt-BR" sz="3600" dirty="0" smtClean="0">
              <a:solidFill>
                <a:schemeClr val="bg1"/>
              </a:solidFill>
              <a:effectLst>
                <a:outerShdw blurRad="38100" dist="38100" dir="2700000" algn="tl">
                  <a:srgbClr val="000000">
                    <a:alpha val="43137"/>
                  </a:srgbClr>
                </a:outerShdw>
              </a:effectLst>
            </a:endParaRPr>
          </a:p>
          <a:p>
            <a:r>
              <a:rPr lang="pt-BR" sz="3600" dirty="0" smtClean="0">
                <a:solidFill>
                  <a:schemeClr val="bg1"/>
                </a:solidFill>
                <a:effectLst>
                  <a:outerShdw blurRad="38100" dist="38100" dir="2700000" algn="tl">
                    <a:srgbClr val="000000">
                      <a:alpha val="43137"/>
                    </a:srgbClr>
                  </a:outerShdw>
                </a:effectLst>
              </a:rPr>
              <a:t>(</a:t>
            </a:r>
            <a:r>
              <a:rPr lang="pt-BR" sz="3600" dirty="0" err="1" smtClean="0">
                <a:solidFill>
                  <a:schemeClr val="bg1"/>
                </a:solidFill>
                <a:effectLst>
                  <a:outerShdw blurRad="38100" dist="38100" dir="2700000" algn="tl">
                    <a:srgbClr val="000000">
                      <a:alpha val="43137"/>
                    </a:srgbClr>
                  </a:outerShdw>
                </a:effectLst>
              </a:rPr>
              <a:t>Mt</a:t>
            </a:r>
            <a:r>
              <a:rPr lang="pt-BR" sz="3600" dirty="0">
                <a:solidFill>
                  <a:schemeClr val="bg1"/>
                </a:solidFill>
                <a:effectLst>
                  <a:outerShdw blurRad="38100" dist="38100" dir="2700000" algn="tl">
                    <a:srgbClr val="000000">
                      <a:alpha val="43137"/>
                    </a:srgbClr>
                  </a:outerShdw>
                </a:effectLst>
              </a:rPr>
              <a:t>. 11:28)</a:t>
            </a:r>
          </a:p>
        </p:txBody>
      </p:sp>
    </p:spTree>
    <p:extLst>
      <p:ext uri="{BB962C8B-B14F-4D97-AF65-F5344CB8AC3E}">
        <p14:creationId xmlns:p14="http://schemas.microsoft.com/office/powerpoint/2010/main" val="23072631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13314" name="Picture 2" descr="Resultado de imagem para falar sobre o suicid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7624"/>
            <a:ext cx="12192000" cy="8138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909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3074" name="Picture 2" descr="Resultado de imagem para 13 Reasons W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4"/>
          <a:stretch>
            <a:fillRect/>
          </a:stretch>
        </p:blipFill>
        <p:spPr>
          <a:xfrm>
            <a:off x="6868632" y="-38107"/>
            <a:ext cx="5323367" cy="7537511"/>
          </a:xfrm>
          <a:prstGeom prst="rect">
            <a:avLst/>
          </a:prstGeom>
        </p:spPr>
      </p:pic>
      <p:pic>
        <p:nvPicPr>
          <p:cNvPr id="3088" name="Picture 16" descr="Imagem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939115"/>
            <a:ext cx="6875646" cy="8594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38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8"/>
                                        </p:tgtEl>
                                        <p:attrNameLst>
                                          <p:attrName>style.visibility</p:attrName>
                                        </p:attrNameLst>
                                      </p:cBhvr>
                                      <p:to>
                                        <p:strVal val="visible"/>
                                      </p:to>
                                    </p:set>
                                    <p:animEffect transition="in" filter="fade">
                                      <p:cBhvr>
                                        <p:cTn id="7" dur="500"/>
                                        <p:tgtEl>
                                          <p:spTgt spid="30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1026" name="Picture 2"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36713"/>
            <a:ext cx="12200193" cy="5784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34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63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rot="20933330">
            <a:off x="-930942" y="-609728"/>
            <a:ext cx="8317960" cy="8665389"/>
          </a:xfrm>
          <a:solidFill>
            <a:srgbClr val="000000"/>
          </a:solidFill>
        </p:spPr>
        <p:txBody>
          <a:bodyPr>
            <a:normAutofit/>
          </a:bodyPr>
          <a:lstStyle/>
          <a:p>
            <a:pPr marL="0" indent="0">
              <a:buNone/>
            </a:pPr>
            <a:endParaRPr lang="pt-BR" sz="4400" dirty="0" smtClean="0">
              <a:solidFill>
                <a:schemeClr val="accent4"/>
              </a:solidFill>
            </a:endParaRPr>
          </a:p>
          <a:p>
            <a:pPr marL="0" indent="0">
              <a:buNone/>
            </a:pPr>
            <a:r>
              <a:rPr lang="pt-BR" sz="4400" dirty="0" smtClean="0">
                <a:solidFill>
                  <a:schemeClr val="accent4"/>
                </a:solidFill>
              </a:rPr>
              <a:t>            </a:t>
            </a:r>
          </a:p>
          <a:p>
            <a:pPr marL="0" indent="0">
              <a:buNone/>
            </a:pPr>
            <a:endParaRPr lang="pt-BR" sz="4400" b="1" dirty="0" smtClean="0">
              <a:solidFill>
                <a:schemeClr val="accent4"/>
              </a:solidFill>
            </a:endParaRPr>
          </a:p>
          <a:p>
            <a:pPr marL="0" indent="0">
              <a:buNone/>
            </a:pPr>
            <a:r>
              <a:rPr lang="pt-BR" sz="4400" b="1" dirty="0" smtClean="0">
                <a:solidFill>
                  <a:schemeClr val="accent4"/>
                </a:solidFill>
              </a:rPr>
              <a:t>            Pontos negativos </a:t>
            </a:r>
            <a:r>
              <a:rPr lang="pt-BR" sz="4400" dirty="0" smtClean="0">
                <a:solidFill>
                  <a:schemeClr val="accent4"/>
                </a:solidFill>
              </a:rPr>
              <a:t>da série:</a:t>
            </a:r>
          </a:p>
          <a:p>
            <a:pPr marL="0" indent="0">
              <a:buNone/>
            </a:pPr>
            <a:r>
              <a:rPr lang="pt-BR" sz="4400" dirty="0">
                <a:solidFill>
                  <a:schemeClr val="accent4"/>
                </a:solidFill>
              </a:rPr>
              <a:t> </a:t>
            </a:r>
            <a:r>
              <a:rPr lang="pt-BR" sz="4400" dirty="0" smtClean="0">
                <a:solidFill>
                  <a:schemeClr val="accent4"/>
                </a:solidFill>
              </a:rPr>
              <a:t>          </a:t>
            </a:r>
            <a:r>
              <a:rPr lang="pt-BR" sz="4400" b="1" u="sng" dirty="0" smtClean="0">
                <a:solidFill>
                  <a:schemeClr val="accent4"/>
                </a:solidFill>
              </a:rPr>
              <a:t>exibir cenas de suicídio</a:t>
            </a:r>
            <a:r>
              <a:rPr lang="pt-BR" sz="4400" dirty="0" smtClean="0">
                <a:solidFill>
                  <a:schemeClr val="accent4"/>
                </a:solidFill>
              </a:rPr>
              <a:t>;</a:t>
            </a:r>
          </a:p>
          <a:p>
            <a:pPr marL="0" indent="0">
              <a:buNone/>
            </a:pPr>
            <a:r>
              <a:rPr lang="pt-BR" sz="4400" b="1" dirty="0">
                <a:solidFill>
                  <a:schemeClr val="accent4"/>
                </a:solidFill>
              </a:rPr>
              <a:t> </a:t>
            </a:r>
            <a:r>
              <a:rPr lang="pt-BR" sz="4400" b="1" dirty="0" smtClean="0">
                <a:solidFill>
                  <a:schemeClr val="accent4"/>
                </a:solidFill>
              </a:rPr>
              <a:t>         </a:t>
            </a:r>
            <a:r>
              <a:rPr lang="pt-BR" sz="4400" b="1" u="sng" dirty="0" smtClean="0">
                <a:solidFill>
                  <a:schemeClr val="accent4"/>
                </a:solidFill>
              </a:rPr>
              <a:t>não apresentar solução</a:t>
            </a:r>
            <a:r>
              <a:rPr lang="pt-BR" sz="4400" b="1" dirty="0" smtClean="0">
                <a:solidFill>
                  <a:schemeClr val="accent4"/>
                </a:solidFill>
              </a:rPr>
              <a:t> </a:t>
            </a:r>
            <a:r>
              <a:rPr lang="pt-BR" sz="4400" dirty="0" smtClean="0">
                <a:solidFill>
                  <a:schemeClr val="accent4"/>
                </a:solidFill>
              </a:rPr>
              <a:t>para</a:t>
            </a:r>
          </a:p>
          <a:p>
            <a:pPr marL="0" indent="0">
              <a:buNone/>
            </a:pPr>
            <a:r>
              <a:rPr lang="pt-BR" sz="4400" dirty="0">
                <a:solidFill>
                  <a:schemeClr val="accent4"/>
                </a:solidFill>
              </a:rPr>
              <a:t> </a:t>
            </a:r>
            <a:r>
              <a:rPr lang="pt-BR" sz="4400" dirty="0" smtClean="0">
                <a:solidFill>
                  <a:schemeClr val="accent4"/>
                </a:solidFill>
              </a:rPr>
              <a:t>        o problema;</a:t>
            </a:r>
          </a:p>
          <a:p>
            <a:pPr marL="0" indent="0">
              <a:buNone/>
            </a:pPr>
            <a:r>
              <a:rPr lang="pt-BR" sz="4400" dirty="0" smtClean="0">
                <a:solidFill>
                  <a:schemeClr val="accent4"/>
                </a:solidFill>
              </a:rPr>
              <a:t>        </a:t>
            </a:r>
            <a:r>
              <a:rPr lang="pt-BR" sz="4400" b="1" u="sng" dirty="0" smtClean="0">
                <a:solidFill>
                  <a:schemeClr val="accent4"/>
                </a:solidFill>
              </a:rPr>
              <a:t>não incluir contatos de ajuda</a:t>
            </a:r>
          </a:p>
          <a:p>
            <a:pPr marL="0" indent="0">
              <a:buNone/>
            </a:pPr>
            <a:r>
              <a:rPr lang="pt-BR" sz="4400" dirty="0">
                <a:solidFill>
                  <a:schemeClr val="accent4"/>
                </a:solidFill>
              </a:rPr>
              <a:t> </a:t>
            </a:r>
            <a:r>
              <a:rPr lang="pt-BR" sz="4400" dirty="0" smtClean="0">
                <a:solidFill>
                  <a:schemeClr val="accent4"/>
                </a:solidFill>
              </a:rPr>
              <a:t>      no final de cada episódio.</a:t>
            </a:r>
          </a:p>
          <a:p>
            <a:pPr marL="0" indent="0">
              <a:buNone/>
            </a:pPr>
            <a:r>
              <a:rPr lang="pt-BR" sz="4400" dirty="0" smtClean="0">
                <a:solidFill>
                  <a:schemeClr val="accent4"/>
                </a:solidFill>
              </a:rPr>
              <a:t>        </a:t>
            </a:r>
            <a:endParaRPr lang="pt-BR" sz="4400" dirty="0">
              <a:solidFill>
                <a:schemeClr val="accent4"/>
              </a:solidFill>
            </a:endParaRPr>
          </a:p>
        </p:txBody>
      </p:sp>
    </p:spTree>
    <p:extLst>
      <p:ext uri="{BB962C8B-B14F-4D97-AF65-F5344CB8AC3E}">
        <p14:creationId xmlns:p14="http://schemas.microsoft.com/office/powerpoint/2010/main" val="2278068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a:stretch>
            <a:fillRect/>
          </a:stretch>
        </p:blipFill>
        <p:spPr>
          <a:xfrm rot="20828318">
            <a:off x="-93503" y="-1957984"/>
            <a:ext cx="17424997" cy="9796777"/>
          </a:xfrm>
          <a:prstGeom prst="rect">
            <a:avLst/>
          </a:prstGeom>
        </p:spPr>
      </p:pic>
      <p:sp>
        <p:nvSpPr>
          <p:cNvPr id="3" name="Espaço Reservado para Conteúdo 2"/>
          <p:cNvSpPr>
            <a:spLocks noGrp="1"/>
          </p:cNvSpPr>
          <p:nvPr>
            <p:ph idx="1"/>
          </p:nvPr>
        </p:nvSpPr>
        <p:spPr>
          <a:xfrm>
            <a:off x="0" y="4667250"/>
            <a:ext cx="12192000" cy="1504950"/>
          </a:xfrm>
          <a:solidFill>
            <a:srgbClr val="000000">
              <a:alpha val="62000"/>
            </a:srgbClr>
          </a:solidFill>
        </p:spPr>
        <p:txBody>
          <a:bodyPr>
            <a:noAutofit/>
          </a:bodyPr>
          <a:lstStyle/>
          <a:p>
            <a:pPr marL="0" indent="0" algn="ctr">
              <a:buNone/>
            </a:pPr>
            <a:r>
              <a:rPr lang="pt-BR" sz="4800" b="1" dirty="0">
                <a:solidFill>
                  <a:schemeClr val="bg1"/>
                </a:solidFill>
                <a:effectLst>
                  <a:outerShdw blurRad="38100" dist="38100" dir="2700000" algn="tl">
                    <a:srgbClr val="000000">
                      <a:alpha val="43137"/>
                    </a:srgbClr>
                  </a:outerShdw>
                </a:effectLst>
              </a:rPr>
              <a:t>A busca na internet </a:t>
            </a:r>
            <a:r>
              <a:rPr lang="pt-BR" sz="4800" b="1" dirty="0" smtClean="0">
                <a:solidFill>
                  <a:schemeClr val="bg1"/>
                </a:solidFill>
                <a:effectLst>
                  <a:outerShdw blurRad="38100" dist="38100" dir="2700000" algn="tl">
                    <a:srgbClr val="000000">
                      <a:alpha val="43137"/>
                    </a:srgbClr>
                  </a:outerShdw>
                </a:effectLst>
              </a:rPr>
              <a:t>sobre “como </a:t>
            </a:r>
            <a:r>
              <a:rPr lang="pt-BR" sz="4800" b="1" dirty="0">
                <a:solidFill>
                  <a:schemeClr val="bg1"/>
                </a:solidFill>
                <a:effectLst>
                  <a:outerShdw blurRad="38100" dist="38100" dir="2700000" algn="tl">
                    <a:srgbClr val="000000">
                      <a:alpha val="43137"/>
                    </a:srgbClr>
                  </a:outerShdw>
                </a:effectLst>
              </a:rPr>
              <a:t>tirar a </a:t>
            </a:r>
            <a:r>
              <a:rPr lang="pt-BR" sz="4800" b="1" dirty="0" smtClean="0">
                <a:solidFill>
                  <a:schemeClr val="bg1"/>
                </a:solidFill>
                <a:effectLst>
                  <a:outerShdw blurRad="38100" dist="38100" dir="2700000" algn="tl">
                    <a:srgbClr val="000000">
                      <a:alpha val="43137"/>
                    </a:srgbClr>
                  </a:outerShdw>
                </a:effectLst>
              </a:rPr>
              <a:t>vida” </a:t>
            </a:r>
            <a:r>
              <a:rPr lang="pt-BR" sz="4800" b="1" dirty="0">
                <a:solidFill>
                  <a:schemeClr val="bg1"/>
                </a:solidFill>
                <a:effectLst>
                  <a:outerShdw blurRad="38100" dist="38100" dir="2700000" algn="tl">
                    <a:srgbClr val="000000">
                      <a:alpha val="43137"/>
                    </a:srgbClr>
                  </a:outerShdw>
                </a:effectLst>
              </a:rPr>
              <a:t>cresceu 19</a:t>
            </a:r>
            <a:r>
              <a:rPr lang="pt-BR" sz="4800" b="1" dirty="0" smtClean="0">
                <a:solidFill>
                  <a:schemeClr val="bg1"/>
                </a:solidFill>
                <a:effectLst>
                  <a:outerShdw blurRad="38100" dist="38100" dir="2700000" algn="tl">
                    <a:srgbClr val="000000">
                      <a:alpha val="43137"/>
                    </a:srgbClr>
                  </a:outerShdw>
                </a:effectLst>
              </a:rPr>
              <a:t>% </a:t>
            </a:r>
            <a:r>
              <a:rPr lang="pt-BR" sz="4800" b="1" dirty="0">
                <a:solidFill>
                  <a:schemeClr val="bg1"/>
                </a:solidFill>
                <a:effectLst>
                  <a:outerShdw blurRad="38100" dist="38100" dir="2700000" algn="tl">
                    <a:srgbClr val="000000">
                      <a:alpha val="43137"/>
                    </a:srgbClr>
                  </a:outerShdw>
                </a:effectLst>
              </a:rPr>
              <a:t>nos dias que seguiram.</a:t>
            </a:r>
          </a:p>
        </p:txBody>
      </p:sp>
    </p:spTree>
    <p:extLst>
      <p:ext uri="{BB962C8B-B14F-4D97-AF65-F5344CB8AC3E}">
        <p14:creationId xmlns:p14="http://schemas.microsoft.com/office/powerpoint/2010/main" val="1745452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5122" name="Picture 2" descr="Resultado de imagem para suicÃ­d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9456"/>
            <a:ext cx="12199790" cy="6364224"/>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rot="21021069">
            <a:off x="1224487" y="256256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6600" b="1" smtClean="0">
                <a:latin typeface="Arial" panose="020B0604020202020204" pitchFamily="34" charset="0"/>
                <a:cs typeface="Arial" panose="020B0604020202020204" pitchFamily="34" charset="0"/>
              </a:rPr>
              <a:t>MOTIVOS</a:t>
            </a:r>
            <a:endParaRPr lang="pt-BR" sz="6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2160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12296" name="Picture 8"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6833"/>
            <a:ext cx="12192000" cy="8155783"/>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3804425" y="120586"/>
            <a:ext cx="7155485" cy="1015663"/>
          </a:xfrm>
          <a:prstGeom prst="rect">
            <a:avLst/>
          </a:prstGeom>
          <a:noFill/>
        </p:spPr>
        <p:txBody>
          <a:bodyPr wrap="none" rtlCol="0">
            <a:spAutoFit/>
          </a:bodyPr>
          <a:lstStyle/>
          <a:p>
            <a:r>
              <a:rPr lang="pt-BR" sz="6000" b="1" dirty="0" smtClean="0">
                <a:solidFill>
                  <a:schemeClr val="bg1"/>
                </a:solidFill>
              </a:rPr>
              <a:t>DISTURBIOS MENTAIS</a:t>
            </a:r>
            <a:endParaRPr lang="pt-BR" sz="6000" b="1" dirty="0">
              <a:solidFill>
                <a:schemeClr val="bg1"/>
              </a:solidFill>
            </a:endParaRPr>
          </a:p>
        </p:txBody>
      </p:sp>
    </p:spTree>
    <p:extLst>
      <p:ext uri="{BB962C8B-B14F-4D97-AF65-F5344CB8AC3E}">
        <p14:creationId xmlns:p14="http://schemas.microsoft.com/office/powerpoint/2010/main" val="2445817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1537</TotalTime>
  <Words>1570</Words>
  <Application>Microsoft Office PowerPoint</Application>
  <PresentationFormat>Widescreen</PresentationFormat>
  <Paragraphs>101</Paragraphs>
  <Slides>32</Slides>
  <Notes>23</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32</vt:i4>
      </vt:variant>
    </vt:vector>
  </HeadingPairs>
  <TitlesOfParts>
    <vt:vector size="37" baseType="lpstr">
      <vt:lpstr>Arial</vt:lpstr>
      <vt:lpstr>Calibri</vt:lpstr>
      <vt:lpstr>Calibri Light</vt:lpstr>
      <vt:lpstr>Franklin Gothic Demi Cond</vt:lpstr>
      <vt:lpstr>Tema do Office</vt:lpstr>
      <vt:lpstr>Vídeo</vt:lpstr>
      <vt:lpstr>Apresentação do PowerPoint</vt:lpstr>
      <vt:lpstr>Dados da Organização Mundial da Saúde (OMS)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Isso não é uma saída</vt:lpstr>
      <vt:lpstr>Você não precisa de ninguém dizendo: “se jogue”.</vt:lpstr>
      <vt:lpstr>Vídeo</vt:lpstr>
      <vt:lpstr>O que motiva você a viver?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PE-CAPELAS</dc:subject>
  <dc:creator>Pr. MARCELO AUGUSTO DE CARVALHO; APV - Rodrigo Paiva Bezerra</dc:creator>
  <cp:keywords>www.pastordeescola.com.br</cp:keywords>
  <dc:description>COMÉRCIO PROIBIDO. USO PESSOAL</dc:description>
  <cp:lastModifiedBy>APV - Rodrigo Paiva Bezerra</cp:lastModifiedBy>
  <cp:revision>62</cp:revision>
  <dcterms:created xsi:type="dcterms:W3CDTF">2018-08-21T02:47:56Z</dcterms:created>
  <dcterms:modified xsi:type="dcterms:W3CDTF">2019-01-06T16:23:35Z</dcterms:modified>
  <cp:category>Pastor de Escola</cp:category>
</cp:coreProperties>
</file>