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90" r:id="rId2"/>
    <p:sldId id="291" r:id="rId3"/>
    <p:sldId id="257" r:id="rId4"/>
    <p:sldId id="258" r:id="rId5"/>
    <p:sldId id="292" r:id="rId6"/>
    <p:sldId id="293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1" r:id="rId16"/>
    <p:sldId id="313" r:id="rId17"/>
    <p:sldId id="288" r:id="rId18"/>
    <p:sldId id="261" r:id="rId19"/>
    <p:sldId id="265" r:id="rId20"/>
    <p:sldId id="264" r:id="rId21"/>
    <p:sldId id="260" r:id="rId22"/>
    <p:sldId id="316" r:id="rId23"/>
    <p:sldId id="259" r:id="rId24"/>
    <p:sldId id="276" r:id="rId25"/>
    <p:sldId id="273" r:id="rId26"/>
    <p:sldId id="266" r:id="rId27"/>
    <p:sldId id="280" r:id="rId28"/>
    <p:sldId id="274" r:id="rId29"/>
    <p:sldId id="272" r:id="rId30"/>
    <p:sldId id="314" r:id="rId31"/>
    <p:sldId id="317" r:id="rId32"/>
    <p:sldId id="289" r:id="rId33"/>
    <p:sldId id="269" r:id="rId34"/>
    <p:sldId id="275" r:id="rId35"/>
    <p:sldId id="277" r:id="rId36"/>
    <p:sldId id="284" r:id="rId37"/>
    <p:sldId id="279" r:id="rId3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181214"/>
    <a:srgbClr val="64676C"/>
    <a:srgbClr val="F6F6F6"/>
    <a:srgbClr val="FCD0F4"/>
    <a:srgbClr val="F12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6061" autoAdjust="0"/>
  </p:normalViewPr>
  <p:slideViewPr>
    <p:cSldViewPr snapToGrid="0">
      <p:cViewPr varScale="1">
        <p:scale>
          <a:sx n="35" d="100"/>
          <a:sy n="35" d="100"/>
        </p:scale>
        <p:origin x="122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E1B5F-D4BB-4EF1-8720-117A3E343C4A}" type="datetimeFigureOut">
              <a:rPr lang="pt-BR" smtClean="0"/>
              <a:t>06/01/2019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04738-66E2-49FC-A62F-2B748DC85B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3456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Eu me amo!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8661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Pode ser que outras pessoas queiram te fazer se sentir assim.</a:t>
            </a:r>
          </a:p>
          <a:p>
            <a:r>
              <a:rPr lang="pt-BR" dirty="0" smtClean="0"/>
              <a:t>E </a:t>
            </a:r>
            <a:r>
              <a:rPr lang="pt-BR" dirty="0"/>
              <a:t>assim você se exclui julgando</a:t>
            </a:r>
            <a:r>
              <a:rPr lang="pt-BR" baseline="0" dirty="0"/>
              <a:t> que estas pessoas estão corretas sobre você.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6949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 certeza, haverão pessoas</a:t>
            </a:r>
            <a:r>
              <a:rPr lang="pt-BR" baseline="0" dirty="0" smtClean="0"/>
              <a:t> que dirão </a:t>
            </a:r>
            <a:r>
              <a:rPr lang="pt-BR" dirty="0" smtClean="0"/>
              <a:t>“</a:t>
            </a:r>
            <a:r>
              <a:rPr lang="pt-BR" baseline="0" dirty="0" smtClean="0"/>
              <a:t>que </a:t>
            </a:r>
            <a:r>
              <a:rPr lang="pt-BR" baseline="0" dirty="0"/>
              <a:t>você não é bom o </a:t>
            </a:r>
            <a:r>
              <a:rPr lang="pt-BR" baseline="0" dirty="0" smtClean="0"/>
              <a:t>bastante”.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8071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E você passa a acreditar</a:t>
            </a:r>
            <a:r>
              <a:rPr lang="pt-BR" baseline="0" dirty="0" smtClean="0"/>
              <a:t> nisso.</a:t>
            </a:r>
            <a:endParaRPr lang="pt-BR" dirty="0" smtClean="0"/>
          </a:p>
          <a:p>
            <a:r>
              <a:rPr lang="pt-BR" dirty="0" smtClean="0"/>
              <a:t>Precisamos adquirir uma maturidade tal,</a:t>
            </a:r>
            <a:r>
              <a:rPr lang="pt-BR" baseline="0" dirty="0" smtClean="0"/>
              <a:t> para não permitirmos que ninguém tire o nosso valor.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9421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 você</a:t>
            </a:r>
            <a:r>
              <a:rPr lang="pt-BR" baseline="0" dirty="0" smtClean="0"/>
              <a:t> não deve tampar os ouvidos. Pois, em meio a tantas palavras que queiram nos atingir, podem vir bons conselhos...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1362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Vídeo</a:t>
            </a:r>
          </a:p>
          <a:p>
            <a:r>
              <a:rPr lang="pt-BR" dirty="0" smtClean="0"/>
              <a:t>https://www.youtube.com/watch?v=eJ6e-EoD0ns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494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</a:t>
            </a:r>
            <a:r>
              <a:rPr lang="pt-BR" i="1" dirty="0"/>
              <a:t>autoimagem</a:t>
            </a:r>
            <a:r>
              <a:rPr lang="pt-BR" dirty="0"/>
              <a:t> e o </a:t>
            </a:r>
            <a:r>
              <a:rPr lang="pt-BR" i="1" dirty="0"/>
              <a:t>autoconceito</a:t>
            </a:r>
            <a:r>
              <a:rPr lang="pt-BR" dirty="0"/>
              <a:t> se referem à ideia que fazemos de nós mesmos. Inclui</a:t>
            </a:r>
            <a:r>
              <a:rPr lang="pt-BR" baseline="0" dirty="0"/>
              <a:t> pensamentos, atitudes e sentimentos que temos de nós mesmos</a:t>
            </a:r>
            <a:r>
              <a:rPr lang="pt-BR" baseline="0" dirty="0" smtClean="0"/>
              <a:t>. </a:t>
            </a:r>
            <a:r>
              <a:rPr lang="pt-BR" dirty="0" smtClean="0"/>
              <a:t>A sua autoimagem</a:t>
            </a:r>
            <a:r>
              <a:rPr lang="pt-BR" baseline="0" dirty="0" smtClean="0"/>
              <a:t> tem que despertar aquilo que de melhor você é. Esta é uma autoimagem positiva e deve ser incentivada. </a:t>
            </a:r>
            <a:r>
              <a:rPr lang="pt-BR" b="1" baseline="0" dirty="0" err="1" smtClean="0"/>
              <a:t>Vc</a:t>
            </a:r>
            <a:r>
              <a:rPr lang="pt-BR" b="1" baseline="0" dirty="0" smtClean="0"/>
              <a:t> é um gato mas pode ter a coragem de um leão.</a:t>
            </a:r>
          </a:p>
          <a:p>
            <a:r>
              <a:rPr lang="pt-BR" b="1" baseline="0" dirty="0" smtClean="0"/>
              <a:t>Quem eu sou</a:t>
            </a:r>
          </a:p>
          <a:p>
            <a:r>
              <a:rPr lang="pt-BR" b="1" baseline="0" dirty="0" smtClean="0"/>
              <a:t>Qual o meu valor</a:t>
            </a:r>
          </a:p>
          <a:p>
            <a:r>
              <a:rPr lang="pt-BR" b="1" baseline="0" dirty="0" smtClean="0"/>
              <a:t>Então, eu posso!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0280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Algumas dicas para</a:t>
            </a:r>
            <a:r>
              <a:rPr lang="pt-BR" baseline="0" dirty="0"/>
              <a:t> que ocorra uma mudança na sua autoestima e autoimagem.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8798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Somente você pode </a:t>
            </a:r>
            <a:r>
              <a:rPr lang="pt-BR" dirty="0" smtClean="0"/>
              <a:t>escolher </a:t>
            </a:r>
            <a:r>
              <a:rPr lang="pt-BR" dirty="0"/>
              <a:t>se será uma pessoa</a:t>
            </a:r>
            <a:r>
              <a:rPr lang="pt-BR" baseline="0" dirty="0"/>
              <a:t> com uma autoestima e autoimagem positiva ou negativa</a:t>
            </a:r>
            <a:r>
              <a:rPr lang="pt-BR" baseline="0" dirty="0" smtClean="0"/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6078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Comercial da Dove sobre a autoestima que as mulheres tem sobre</a:t>
            </a:r>
            <a:r>
              <a:rPr lang="pt-BR" baseline="0" dirty="0"/>
              <a:t> se acharem bonitas ou comuns</a:t>
            </a:r>
            <a:r>
              <a:rPr lang="pt-BR" baseline="0" dirty="0" smtClean="0"/>
              <a:t>.</a:t>
            </a:r>
          </a:p>
          <a:p>
            <a:r>
              <a:rPr lang="pt-BR" dirty="0" smtClean="0"/>
              <a:t>https://www.youtube.com/watch?v=7DdM-4siaQw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0347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Pare</a:t>
            </a:r>
            <a:r>
              <a:rPr lang="pt-BR" baseline="0" dirty="0"/>
              <a:t> de ver no espelho somente uma pessoa fracassada.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158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Deixa eu te perguntar: Você se ama? Por que</a:t>
            </a:r>
            <a:r>
              <a:rPr lang="pt-BR" baseline="0" dirty="0" smtClean="0"/>
              <a:t> eu pergunto?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3320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Pare de se auto acusar.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52012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Alimente</a:t>
            </a:r>
            <a:r>
              <a:rPr lang="pt-BR" baseline="0" dirty="0"/>
              <a:t> atitudes positivas.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97149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Desenvolvimento da dinâmica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Forme uma roda com os participantes e oriente-os a passar a caixa de mão em mão enquanto a música estiver tocando. </a:t>
            </a:r>
            <a:r>
              <a:rPr lang="pt-B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Avise a todos que a caixa contém um desafio surpresa, que deve ser cumprido por quem estiver com a caixa quando a música parar.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Selecione alguém para ficar de costas para a roda, pronta para pausar o som, e dê início à atividade. Quando a música parar, o coordenador deve desafiar a pessoa que ficou com a caixa, dizendo que ela pode escolher entre passar a caixa para o próximo ou abri-la e cumprir o desafio.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 deve ser feito até que alguém aceite abrir a caixa, e encontre lá dentro um delicioso chocolate.</a:t>
            </a:r>
          </a:p>
          <a:p>
            <a:r>
              <a:rPr lang="pt-B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Objetivo da dinâmica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dinâmica tem como objetivo perceber o quanto cada um tem medo de desafios, já que elas tendem a passar a caixa para o próximo. A rapidez demonstra o receio de encarar desafios. É necessário mostrar que precisamos ter coragem e enfrentar nossos medos, rumo às nossas conquistas.</a:t>
            </a:r>
          </a:p>
          <a:p>
            <a:r>
              <a:rPr lang="pt-B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 a lição aprendida?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lição passada aos colaboradores é que, quando encaramos desafios em nossas vidas, podemos ter agradáveis surpresas.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57237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Desenvolvimento da dinâmica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Forme uma roda com os participantes e oriente-os a passar a caixa de mão em mão enquanto a música estiver tocando. </a:t>
            </a:r>
            <a:r>
              <a:rPr lang="pt-B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Avise a todos que a caixa contém um desafio surpresa, que deve ser cumprido por quem estiver com a caixa quando a música parar.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Selecione alguém para ficar de costas para a roda, pronta para pausar o som, e dê início à atividade. Quando a música parar, o coordenador deve desafiar a pessoa que ficou com a caixa, dizendo que ela pode escolher entre passar a caixa para o próximo ou abri-la e cumprir o desafio.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 deve ser feito até que alguém aceite abrir a caixa, e encontre lá dentro um delicioso chocolate.</a:t>
            </a:r>
          </a:p>
          <a:p>
            <a:r>
              <a:rPr lang="pt-B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Objetivo da dinâmica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dinâmica tem como objetivo perceber o quanto cada um tem medo de desafios, já que elas tendem a passar a caixa para o próximo. A rapidez demonstra o receio de encarar desafios. É necessário mostrar que precisamos ter coragem e enfrentar nossos medos, rumo às nossas conquistas.</a:t>
            </a:r>
          </a:p>
          <a:p>
            <a:r>
              <a:rPr lang="pt-B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 a lição aprendida?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lição passada aos colaboradores é que, quando encaramos desafios em nossas vidas, podemos ter agradáveis surpresas.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05924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Aceite</a:t>
            </a:r>
            <a:r>
              <a:rPr lang="pt-BR" baseline="0" dirty="0" smtClean="0"/>
              <a:t> o desafio!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75796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Você não é somente</a:t>
            </a:r>
            <a:r>
              <a:rPr lang="pt-BR" baseline="0" dirty="0"/>
              <a:t> mais um na multidão.</a:t>
            </a:r>
          </a:p>
          <a:p>
            <a:r>
              <a:rPr lang="pt-BR" baseline="0" dirty="0"/>
              <a:t>Você é um indivíduo, por isso não se compare com os outros.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1684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Você não tem</a:t>
            </a:r>
            <a:r>
              <a:rPr lang="pt-BR" baseline="0" dirty="0"/>
              <a:t> que ser um infeliz no meio de pessoas felizes.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628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Da mesma forma que não precisa se</a:t>
            </a:r>
            <a:r>
              <a:rPr lang="pt-BR" baseline="0" dirty="0"/>
              <a:t> deixar contagiar pela infelicidade dos que estão a sua volta.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04810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 cerque</a:t>
            </a:r>
            <a:r>
              <a:rPr lang="pt-BR" baseline="0" dirty="0"/>
              <a:t> de pessoas que são felizes e tem uma autoestima elevada.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13985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sz="1200" b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“Vejam como é grande o amor que o Pai nos concedeu: que fôssemos chamados filhos de Deus, o que de fato somos!”</a:t>
            </a:r>
          </a:p>
          <a:p>
            <a:pPr algn="l"/>
            <a:r>
              <a:rPr lang="pt-BR" sz="1100" b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1 João 3:1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2814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sz="1200" b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Ame o outro</a:t>
            </a:r>
            <a:r>
              <a:rPr lang="pt-BR" sz="1200" b="0" baseline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como você se ama.</a:t>
            </a:r>
            <a:endParaRPr lang="pt-BR" sz="1200" b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l"/>
            <a:r>
              <a:rPr lang="pt-BR" sz="1100" b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Mateus 22:39</a:t>
            </a:r>
          </a:p>
          <a:p>
            <a:pPr algn="l"/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0366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Muitas pessoas não se amam.</a:t>
            </a:r>
            <a:r>
              <a:rPr lang="pt-BR" baseline="0" dirty="0" smtClean="0"/>
              <a:t> Não </a:t>
            </a:r>
            <a:r>
              <a:rPr lang="pt-BR" dirty="0" smtClean="0"/>
              <a:t>acreditam em si</a:t>
            </a:r>
            <a:r>
              <a:rPr lang="pt-BR" baseline="0" dirty="0" smtClean="0"/>
              <a:t> mesmas. </a:t>
            </a:r>
            <a:r>
              <a:rPr lang="pt-BR" dirty="0" smtClean="0"/>
              <a:t>Essas pessoas </a:t>
            </a:r>
            <a:r>
              <a:rPr lang="pt-BR" dirty="0"/>
              <a:t>são muito</a:t>
            </a:r>
            <a:r>
              <a:rPr lang="pt-BR" baseline="0" dirty="0"/>
              <a:t> inseguras, tanto do que as rodeia quanto de si mesmas.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705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0796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43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autoestima é o</a:t>
            </a:r>
            <a:r>
              <a:rPr lang="pt-BR" baseline="0" dirty="0" smtClean="0"/>
              <a:t> quanto você se valoriza. Se ela está baixa, possivelmente, você se valoriza pouco. Não se cuida.</a:t>
            </a:r>
          </a:p>
          <a:p>
            <a:r>
              <a:rPr lang="pt-BR" dirty="0" smtClean="0"/>
              <a:t>A IDEIA NÃO É DIAGNOSTICAR NINGUÉM AQUI, POIS</a:t>
            </a:r>
            <a:r>
              <a:rPr lang="pt-BR" baseline="0" dirty="0" smtClean="0"/>
              <a:t> NÃO SOU PSICÓLOGO, MAS FAZÊ-LOS PENSAREM A RESPEITO.</a:t>
            </a:r>
          </a:p>
          <a:p>
            <a:r>
              <a:rPr lang="pt-BR" baseline="0" dirty="0" smtClean="0"/>
              <a:t>Possivelmente, se sua autoestima está baixa, você também não se cuida, pois se valoriza pouco.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84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sentimento que eu tenho por mim,</a:t>
            </a:r>
            <a:r>
              <a:rPr lang="pt-BR" baseline="0" dirty="0" smtClean="0"/>
              <a:t> vai afetar a forma que eu me vejo. E a forma que eu me vejo, afetará o sentimento que tenho por mim. </a:t>
            </a:r>
          </a:p>
          <a:p>
            <a:r>
              <a:rPr lang="pt-BR" baseline="0" dirty="0" smtClean="0"/>
              <a:t>EU TENHO DÓ DE MIM, LOGO EU SOU UM COITADO. EU ME VEJO COMO UM COITADO, LOGO EU NÃO GOSTO DE MIM, POIS NÃO QUERIA SER UM COITADO.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2583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 nota que</a:t>
            </a:r>
            <a:r>
              <a:rPr lang="pt-B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vou me dar será sempre um zero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195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6360-51D8-4F7D-A024-89D7D26A9F22}" type="datetimeFigureOut">
              <a:rPr lang="pt-BR" smtClean="0"/>
              <a:t>06/01/2019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15630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6360-51D8-4F7D-A024-89D7D26A9F22}" type="datetimeFigureOut">
              <a:rPr lang="pt-BR" smtClean="0"/>
              <a:t>06/01/2019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341498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6360-51D8-4F7D-A024-89D7D26A9F22}" type="datetimeFigureOut">
              <a:rPr lang="pt-BR" smtClean="0"/>
              <a:t>06/01/2019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42600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6360-51D8-4F7D-A024-89D7D26A9F22}" type="datetimeFigureOut">
              <a:rPr lang="pt-BR" smtClean="0"/>
              <a:t>06/01/2019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533952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6360-51D8-4F7D-A024-89D7D26A9F22}" type="datetimeFigureOut">
              <a:rPr lang="pt-BR" smtClean="0"/>
              <a:t>06/01/2019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066592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6360-51D8-4F7D-A024-89D7D26A9F22}" type="datetimeFigureOut">
              <a:rPr lang="pt-BR" smtClean="0"/>
              <a:t>06/01/2019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371456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6360-51D8-4F7D-A024-89D7D26A9F22}" type="datetimeFigureOut">
              <a:rPr lang="pt-BR" smtClean="0"/>
              <a:t>06/01/2019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641940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6360-51D8-4F7D-A024-89D7D26A9F22}" type="datetimeFigureOut">
              <a:rPr lang="pt-BR" smtClean="0"/>
              <a:t>06/01/2019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131888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6360-51D8-4F7D-A024-89D7D26A9F22}" type="datetimeFigureOut">
              <a:rPr lang="pt-BR" smtClean="0"/>
              <a:t>06/01/2019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250573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6360-51D8-4F7D-A024-89D7D26A9F22}" type="datetimeFigureOut">
              <a:rPr lang="pt-BR" smtClean="0"/>
              <a:t>06/01/2019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603261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6360-51D8-4F7D-A024-89D7D26A9F22}" type="datetimeFigureOut">
              <a:rPr lang="pt-BR" smtClean="0"/>
              <a:t>06/01/2019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94121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E6360-51D8-4F7D-A024-89D7D26A9F22}" type="datetimeFigureOut">
              <a:rPr lang="pt-BR" smtClean="0"/>
              <a:t>06/01/2019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89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Resultado de imagem para ANIMAL HUGS YOURSEL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0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m para ANIMAL HUGS YOURSEL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0"/>
          <a:stretch/>
        </p:blipFill>
        <p:spPr bwMode="auto">
          <a:xfrm>
            <a:off x="0" y="0"/>
            <a:ext cx="7720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m para i love mysel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8" r="21640"/>
          <a:stretch/>
        </p:blipFill>
        <p:spPr bwMode="auto">
          <a:xfrm>
            <a:off x="6294120" y="0"/>
            <a:ext cx="58978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5005" cy="1420837"/>
          </a:xfrm>
          <a:prstGeom prst="rect">
            <a:avLst/>
          </a:prstGeom>
        </p:spPr>
      </p:pic>
      <p:sp>
        <p:nvSpPr>
          <p:cNvPr id="9" name="CaixaDeTexto 4"/>
          <p:cNvSpPr txBox="1"/>
          <p:nvPr/>
        </p:nvSpPr>
        <p:spPr>
          <a:xfrm>
            <a:off x="9243060" y="5798973"/>
            <a:ext cx="2318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 smtClean="0">
                <a:solidFill>
                  <a:schemeClr val="bg1"/>
                </a:solidFill>
              </a:rPr>
              <a:t>Pr. Rodrigo Paiva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37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96235"/>
          </a:xfrm>
        </p:spPr>
        <p:txBody>
          <a:bodyPr>
            <a:noAutofit/>
          </a:bodyPr>
          <a:lstStyle/>
          <a:p>
            <a:r>
              <a:rPr lang="pt-BR" sz="6000" b="1" dirty="0">
                <a:latin typeface="Arial Black" panose="020B0A04020102020204" pitchFamily="34" charset="0"/>
              </a:rPr>
              <a:t>Tudo o que eu faço dá errado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246120"/>
            <a:ext cx="10515600" cy="2930843"/>
          </a:xfrm>
        </p:spPr>
        <p:txBody>
          <a:bodyPr>
            <a:noAutofit/>
          </a:bodyPr>
          <a:lstStyle/>
          <a:p>
            <a:r>
              <a:rPr lang="pt-BR" sz="4800" b="1" dirty="0"/>
              <a:t>Sempre penso assim. -</a:t>
            </a:r>
            <a:r>
              <a:rPr lang="pt-BR" sz="4800" b="1" dirty="0" smtClean="0"/>
              <a:t>3</a:t>
            </a:r>
            <a:endParaRPr lang="pt-BR" sz="4800" b="1" dirty="0"/>
          </a:p>
          <a:p>
            <a:r>
              <a:rPr lang="pt-BR" sz="4800" b="1" dirty="0"/>
              <a:t>Nunca penso </a:t>
            </a:r>
            <a:r>
              <a:rPr lang="pt-BR" sz="4800" b="1" dirty="0" smtClean="0"/>
              <a:t>assim. </a:t>
            </a:r>
            <a:r>
              <a:rPr lang="pt-BR" sz="4800" b="1" dirty="0"/>
              <a:t>+1</a:t>
            </a:r>
          </a:p>
          <a:p>
            <a:r>
              <a:rPr lang="pt-BR" sz="4800" b="1" dirty="0"/>
              <a:t>Me pego pesando assim ás </a:t>
            </a:r>
            <a:r>
              <a:rPr lang="pt-BR" sz="4800" b="1" dirty="0" smtClean="0"/>
              <a:t>vezes. </a:t>
            </a:r>
            <a:r>
              <a:rPr lang="pt-BR" sz="4800" b="1" dirty="0"/>
              <a:t>-</a:t>
            </a:r>
            <a:r>
              <a:rPr lang="pt-BR" sz="4800" b="1" dirty="0" smtClean="0"/>
              <a:t>1</a:t>
            </a:r>
            <a:endParaRPr lang="pt-BR" sz="4800" b="1" dirty="0"/>
          </a:p>
          <a:p>
            <a:endParaRPr lang="pt-BR" sz="4800" b="1" dirty="0"/>
          </a:p>
        </p:txBody>
      </p:sp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22" y="5547360"/>
            <a:ext cx="2643877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245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96235"/>
          </a:xfrm>
        </p:spPr>
        <p:txBody>
          <a:bodyPr>
            <a:noAutofit/>
          </a:bodyPr>
          <a:lstStyle/>
          <a:p>
            <a:r>
              <a:rPr lang="pt-BR" sz="6000" b="1" dirty="0">
                <a:latin typeface="Arial Black" panose="020B0A04020102020204" pitchFamily="34" charset="0"/>
              </a:rPr>
              <a:t>Quando alguém me faz uma crítica ou comentário negativo: 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246120"/>
            <a:ext cx="11109960" cy="2930843"/>
          </a:xfrm>
        </p:spPr>
        <p:txBody>
          <a:bodyPr>
            <a:noAutofit/>
          </a:bodyPr>
          <a:lstStyle/>
          <a:p>
            <a:r>
              <a:rPr lang="pt-BR" sz="4800" b="1" dirty="0"/>
              <a:t>Fico um pouco </a:t>
            </a:r>
            <a:r>
              <a:rPr lang="pt-BR" sz="4800" b="1" dirty="0" smtClean="0"/>
              <a:t>chateado(a</a:t>
            </a:r>
            <a:r>
              <a:rPr lang="pt-BR" sz="4800" b="1" dirty="0"/>
              <a:t>), mas logo esqueço. </a:t>
            </a:r>
            <a:r>
              <a:rPr lang="pt-BR" sz="4800" b="1" dirty="0" smtClean="0"/>
              <a:t>0</a:t>
            </a:r>
            <a:endParaRPr lang="pt-BR" sz="4800" b="1" dirty="0"/>
          </a:p>
          <a:p>
            <a:r>
              <a:rPr lang="pt-BR" sz="4800" b="1" dirty="0"/>
              <a:t>Não dou à mínima. +</a:t>
            </a:r>
            <a:r>
              <a:rPr lang="pt-BR" sz="4800" b="1" dirty="0" smtClean="0"/>
              <a:t>3</a:t>
            </a:r>
            <a:endParaRPr lang="pt-BR" sz="4800" b="1" dirty="0"/>
          </a:p>
          <a:p>
            <a:r>
              <a:rPr lang="pt-BR" sz="4800" b="1" dirty="0"/>
              <a:t>Sinto-me mal por muito tempo. -</a:t>
            </a:r>
            <a:r>
              <a:rPr lang="pt-BR" sz="4800" b="1" dirty="0" smtClean="0"/>
              <a:t>3</a:t>
            </a:r>
            <a:endParaRPr lang="pt-BR" sz="4800" b="1" dirty="0"/>
          </a:p>
          <a:p>
            <a:endParaRPr lang="pt-BR" sz="4800" b="1" dirty="0"/>
          </a:p>
          <a:p>
            <a:endParaRPr lang="pt-BR" sz="4800" b="1" dirty="0"/>
          </a:p>
          <a:p>
            <a:endParaRPr lang="pt-BR" sz="4800" b="1" dirty="0"/>
          </a:p>
        </p:txBody>
      </p:sp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22" y="5547360"/>
            <a:ext cx="2643877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802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2896235"/>
          </a:xfrm>
        </p:spPr>
        <p:txBody>
          <a:bodyPr>
            <a:noAutofit/>
          </a:bodyPr>
          <a:lstStyle/>
          <a:p>
            <a:r>
              <a:rPr lang="pt-BR" sz="6000" b="1" dirty="0">
                <a:latin typeface="Arial Black" panose="020B0A04020102020204" pitchFamily="34" charset="0"/>
              </a:rPr>
              <a:t>Com relação aos seus pais e pessoas que considera </a:t>
            </a:r>
            <a:r>
              <a:rPr lang="pt-BR" sz="6000" b="1" dirty="0" smtClean="0">
                <a:latin typeface="Arial Black" panose="020B0A04020102020204" pitchFamily="34" charset="0"/>
              </a:rPr>
              <a:t>importante:</a:t>
            </a:r>
            <a:r>
              <a:rPr lang="pt-BR" sz="6000" b="1" dirty="0">
                <a:latin typeface="Arial Black" panose="020B0A04020102020204" pitchFamily="34" charset="0"/>
              </a:rPr>
              <a:t> 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246120"/>
            <a:ext cx="11353800" cy="2930843"/>
          </a:xfrm>
        </p:spPr>
        <p:txBody>
          <a:bodyPr>
            <a:noAutofit/>
          </a:bodyPr>
          <a:lstStyle/>
          <a:p>
            <a:r>
              <a:rPr lang="pt-BR" sz="4800" b="1" dirty="0"/>
              <a:t>Acho que estão satisfeitos comigo. +</a:t>
            </a:r>
            <a:r>
              <a:rPr lang="pt-BR" sz="4800" b="1" dirty="0" smtClean="0"/>
              <a:t>1</a:t>
            </a:r>
            <a:endParaRPr lang="pt-BR" sz="4800" b="1" dirty="0"/>
          </a:p>
          <a:p>
            <a:r>
              <a:rPr lang="pt-BR" sz="4800" b="1" dirty="0"/>
              <a:t>Sinto-me valorizado e até admirado por eles. +</a:t>
            </a:r>
            <a:r>
              <a:rPr lang="pt-BR" sz="4800" b="1" dirty="0" smtClean="0"/>
              <a:t>2</a:t>
            </a:r>
            <a:endParaRPr lang="pt-BR" sz="4800" b="1" dirty="0"/>
          </a:p>
          <a:p>
            <a:r>
              <a:rPr lang="pt-BR" sz="4800" b="1" dirty="0"/>
              <a:t>Eles me acham um fracasso. </a:t>
            </a:r>
            <a:r>
              <a:rPr lang="pt-BR" sz="4800" b="1" dirty="0" smtClean="0"/>
              <a:t>-2</a:t>
            </a:r>
            <a:endParaRPr lang="pt-BR" sz="4800" b="1" dirty="0"/>
          </a:p>
          <a:p>
            <a:endParaRPr lang="pt-BR" sz="4800" b="1" dirty="0"/>
          </a:p>
          <a:p>
            <a:endParaRPr lang="pt-BR" sz="4800" b="1" dirty="0"/>
          </a:p>
          <a:p>
            <a:endParaRPr lang="pt-BR" sz="4800" b="1" dirty="0"/>
          </a:p>
        </p:txBody>
      </p:sp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22" y="5547360"/>
            <a:ext cx="2643877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165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1353800" cy="3261360"/>
          </a:xfrm>
        </p:spPr>
        <p:txBody>
          <a:bodyPr>
            <a:noAutofit/>
          </a:bodyPr>
          <a:lstStyle/>
          <a:p>
            <a:r>
              <a:rPr lang="pt-BR" sz="6000" b="1" dirty="0">
                <a:latin typeface="Arial Black" panose="020B0A04020102020204" pitchFamily="34" charset="0"/>
              </a:rPr>
              <a:t>Com relação aos seus objetivos para o futuro:</a:t>
            </a:r>
          </a:p>
        </p:txBody>
      </p:sp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22" y="5547360"/>
            <a:ext cx="2643877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987040"/>
            <a:ext cx="11353800" cy="3189923"/>
          </a:xfrm>
        </p:spPr>
        <p:txBody>
          <a:bodyPr>
            <a:noAutofit/>
          </a:bodyPr>
          <a:lstStyle/>
          <a:p>
            <a:r>
              <a:rPr lang="pt-BR" sz="4800" b="1" dirty="0"/>
              <a:t>Tenho muitos sonhos e sei que posso realizá-los. +</a:t>
            </a:r>
            <a:r>
              <a:rPr lang="pt-BR" sz="4800" b="1" dirty="0" smtClean="0"/>
              <a:t>3</a:t>
            </a:r>
            <a:endParaRPr lang="pt-BR" sz="4800" b="1" dirty="0"/>
          </a:p>
          <a:p>
            <a:r>
              <a:rPr lang="pt-BR" sz="4800" b="1" dirty="0"/>
              <a:t>Sei que posso realizar alguns dos meus sonhos, mas não todos. </a:t>
            </a:r>
            <a:r>
              <a:rPr lang="pt-BR" sz="4800" b="1" dirty="0" smtClean="0"/>
              <a:t>0</a:t>
            </a:r>
            <a:endParaRPr lang="pt-BR" sz="4800" b="1" dirty="0"/>
          </a:p>
          <a:p>
            <a:r>
              <a:rPr lang="pt-BR" sz="4800" b="1" dirty="0"/>
              <a:t>Não espero mais nada do futuro. -</a:t>
            </a:r>
            <a:r>
              <a:rPr lang="pt-BR" sz="4800" b="1" dirty="0" smtClean="0"/>
              <a:t>3</a:t>
            </a:r>
            <a:endParaRPr lang="pt-BR" sz="4800" b="1" dirty="0"/>
          </a:p>
          <a:p>
            <a:endParaRPr lang="pt-BR" sz="4800" b="1" dirty="0"/>
          </a:p>
          <a:p>
            <a:endParaRPr lang="pt-BR" sz="4800" b="1" dirty="0"/>
          </a:p>
          <a:p>
            <a:endParaRPr lang="pt-BR" sz="4800" b="1" dirty="0"/>
          </a:p>
        </p:txBody>
      </p:sp>
    </p:spTree>
    <p:extLst>
      <p:ext uri="{BB962C8B-B14F-4D97-AF65-F5344CB8AC3E}">
        <p14:creationId xmlns:p14="http://schemas.microsoft.com/office/powerpoint/2010/main" val="2725759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2896235"/>
          </a:xfrm>
        </p:spPr>
        <p:txBody>
          <a:bodyPr>
            <a:noAutofit/>
          </a:bodyPr>
          <a:lstStyle/>
          <a:p>
            <a:r>
              <a:rPr lang="pt-BR" sz="6000" b="1" dirty="0">
                <a:latin typeface="Arial Black" panose="020B0A04020102020204" pitchFamily="34" charset="0"/>
              </a:rPr>
              <a:t>Sinto que sou um (a) inútil: 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246120"/>
            <a:ext cx="11353800" cy="2930843"/>
          </a:xfrm>
        </p:spPr>
        <p:txBody>
          <a:bodyPr>
            <a:noAutofit/>
          </a:bodyPr>
          <a:lstStyle/>
          <a:p>
            <a:r>
              <a:rPr lang="pt-BR" sz="4800" b="1" dirty="0"/>
              <a:t>O tempo todo. -</a:t>
            </a:r>
            <a:r>
              <a:rPr lang="pt-BR" sz="4800" b="1" dirty="0" smtClean="0"/>
              <a:t>3</a:t>
            </a:r>
            <a:endParaRPr lang="pt-BR" sz="4800" b="1" dirty="0"/>
          </a:p>
          <a:p>
            <a:r>
              <a:rPr lang="pt-BR" sz="4800" b="1" dirty="0"/>
              <a:t>Às vezes ou frequentemente. -</a:t>
            </a:r>
            <a:r>
              <a:rPr lang="pt-BR" sz="4800" b="1" dirty="0" smtClean="0"/>
              <a:t>1</a:t>
            </a:r>
            <a:endParaRPr lang="pt-BR" sz="4800" b="1" dirty="0"/>
          </a:p>
          <a:p>
            <a:r>
              <a:rPr lang="pt-BR" sz="4800" b="1" dirty="0"/>
              <a:t>Nunca ou raramente. +</a:t>
            </a:r>
            <a:r>
              <a:rPr lang="pt-BR" sz="4800" b="1" dirty="0" smtClean="0"/>
              <a:t>1</a:t>
            </a:r>
            <a:endParaRPr lang="pt-BR" sz="4800" b="1" dirty="0"/>
          </a:p>
          <a:p>
            <a:endParaRPr lang="pt-BR" sz="4800" b="1" dirty="0"/>
          </a:p>
          <a:p>
            <a:endParaRPr lang="pt-BR" sz="4800" b="1" dirty="0"/>
          </a:p>
          <a:p>
            <a:endParaRPr lang="pt-BR" sz="4800" b="1" dirty="0"/>
          </a:p>
        </p:txBody>
      </p:sp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22" y="5547360"/>
            <a:ext cx="2643877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64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838835"/>
          </a:xfrm>
        </p:spPr>
        <p:txBody>
          <a:bodyPr>
            <a:noAutofit/>
          </a:bodyPr>
          <a:lstStyle/>
          <a:p>
            <a:r>
              <a:rPr lang="pt-BR" sz="6000" b="1" dirty="0" smtClean="0">
                <a:latin typeface="Arial Black" panose="020B0A04020102020204" pitchFamily="34" charset="0"/>
              </a:rPr>
              <a:t>RESULTADO</a:t>
            </a:r>
            <a:endParaRPr lang="pt-BR" sz="6000" b="1" dirty="0">
              <a:latin typeface="Arial Black" panose="020B0A040201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08760"/>
            <a:ext cx="11353800" cy="2930843"/>
          </a:xfrm>
        </p:spPr>
        <p:txBody>
          <a:bodyPr>
            <a:noAutofit/>
          </a:bodyPr>
          <a:lstStyle/>
          <a:p>
            <a:r>
              <a:rPr lang="pt-BR" sz="4000" b="1" dirty="0"/>
              <a:t>18 ou mais: sua autoestima está </a:t>
            </a:r>
            <a:r>
              <a:rPr lang="pt-BR" sz="4000" b="1" dirty="0" smtClean="0"/>
              <a:t>excelente.</a:t>
            </a:r>
          </a:p>
          <a:p>
            <a:r>
              <a:rPr lang="pt-BR" sz="4000" b="1" dirty="0" smtClean="0"/>
              <a:t>12 </a:t>
            </a:r>
            <a:r>
              <a:rPr lang="pt-BR" sz="4000" b="1" dirty="0"/>
              <a:t>a 17: sua autoestima está </a:t>
            </a:r>
            <a:r>
              <a:rPr lang="pt-BR" sz="4000" b="1" dirty="0" smtClean="0"/>
              <a:t>boa.</a:t>
            </a:r>
          </a:p>
          <a:p>
            <a:r>
              <a:rPr lang="pt-BR" sz="4000" b="1" dirty="0" smtClean="0"/>
              <a:t>5 </a:t>
            </a:r>
            <a:r>
              <a:rPr lang="pt-BR" sz="4000" b="1" dirty="0"/>
              <a:t>a 11: dentro da média. </a:t>
            </a:r>
            <a:endParaRPr lang="pt-BR" sz="4000" b="1" dirty="0" smtClean="0"/>
          </a:p>
          <a:p>
            <a:r>
              <a:rPr lang="pt-BR" sz="4000" b="1" dirty="0" smtClean="0"/>
              <a:t>0 </a:t>
            </a:r>
            <a:r>
              <a:rPr lang="pt-BR" sz="4000" b="1" dirty="0"/>
              <a:t>a 4: está ligeiramente baixa, cuide-se mais</a:t>
            </a:r>
            <a:r>
              <a:rPr lang="pt-BR" sz="4000" b="1" dirty="0" smtClean="0"/>
              <a:t>!</a:t>
            </a:r>
          </a:p>
          <a:p>
            <a:r>
              <a:rPr lang="pt-BR" sz="4000" b="1" dirty="0" smtClean="0"/>
              <a:t>-</a:t>
            </a:r>
            <a:r>
              <a:rPr lang="pt-BR" sz="4000" b="1" dirty="0"/>
              <a:t>1 a -9: você não está se sentindo bem com você. Tente mudar </a:t>
            </a:r>
            <a:r>
              <a:rPr lang="pt-BR" sz="4000" b="1" dirty="0" smtClean="0"/>
              <a:t>isso.</a:t>
            </a:r>
          </a:p>
          <a:p>
            <a:r>
              <a:rPr lang="pt-BR" sz="4000" b="1" dirty="0" smtClean="0"/>
              <a:t>-10 </a:t>
            </a:r>
            <a:r>
              <a:rPr lang="pt-BR" sz="4000" b="1" dirty="0"/>
              <a:t>a </a:t>
            </a:r>
            <a:r>
              <a:rPr lang="pt-BR" sz="4000" b="1" dirty="0" smtClean="0"/>
              <a:t>-15</a:t>
            </a:r>
            <a:r>
              <a:rPr lang="pt-BR" sz="4000" b="1" dirty="0"/>
              <a:t>: sua autoestima está muito baixa. </a:t>
            </a:r>
            <a:endParaRPr lang="pt-BR" sz="4000" b="1" dirty="0" smtClean="0"/>
          </a:p>
          <a:p>
            <a:r>
              <a:rPr lang="pt-BR" sz="4000" b="1" dirty="0" smtClean="0"/>
              <a:t>-</a:t>
            </a:r>
            <a:r>
              <a:rPr lang="pt-BR" sz="4000" b="1" dirty="0"/>
              <a:t>16 ou menos: já é hora de procurar ajuda</a:t>
            </a:r>
            <a:r>
              <a:rPr lang="pt-BR" sz="4000" b="1" dirty="0" smtClean="0"/>
              <a:t>...</a:t>
            </a:r>
            <a:endParaRPr lang="pt-BR" sz="4000" b="1" dirty="0"/>
          </a:p>
          <a:p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344066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5760" y="5043805"/>
            <a:ext cx="10515600" cy="1325563"/>
          </a:xfrm>
        </p:spPr>
        <p:txBody>
          <a:bodyPr>
            <a:noAutofit/>
          </a:bodyPr>
          <a:lstStyle/>
          <a:p>
            <a: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illedCheese BTN Toasted" panose="020B0904060402040206" pitchFamily="34" charset="0"/>
              </a:rPr>
              <a:t>Ninguém me ama...</a:t>
            </a:r>
            <a:b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illedCheese BTN Toasted" panose="020B0904060402040206" pitchFamily="34" charset="0"/>
              </a:rPr>
            </a:br>
            <a: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illedCheese BTN Toasted" panose="020B0904060402040206" pitchFamily="34" charset="0"/>
              </a:rPr>
              <a:t>ninguém me quer...</a:t>
            </a:r>
          </a:p>
        </p:txBody>
      </p:sp>
      <p:pic>
        <p:nvPicPr>
          <p:cNvPr id="12290" name="Picture 2" descr="Resultado de imagem para se olhando no espel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"/>
            <a:ext cx="1223833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382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https://o.aolcdn.com/images/dims3/GLOB/legacy_thumbnail/630x315/format/jpg/quality/85/http%3A%2F%2Fi.huffpost.com%2Fgen%2F1620471%2Fimages%2Fn-GRUMPY-628x3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762000"/>
            <a:ext cx="12191996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069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234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832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0120" y="3016885"/>
            <a:ext cx="5334000" cy="1325563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Autofit/>
          </a:bodyPr>
          <a:lstStyle/>
          <a:p>
            <a:pPr algn="ctr"/>
            <a:r>
              <a:rPr lang="pt-BR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illedCheese BTN Toasted" panose="020B0904060402040206" pitchFamily="34" charset="0"/>
              </a:rPr>
              <a:t>Você se ama?</a:t>
            </a:r>
            <a:endParaRPr lang="pt-BR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illedCheese BTN Toasted" panose="020B09040604020402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146" name="Picture 2" descr="Imagem relacionad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5" y="564832"/>
            <a:ext cx="4286250" cy="57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49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624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21480" y="456565"/>
            <a:ext cx="7604760" cy="1325563"/>
          </a:xfrm>
        </p:spPr>
        <p:txBody>
          <a:bodyPr>
            <a:noAutofit/>
          </a:bodyPr>
          <a:lstStyle/>
          <a:p>
            <a:pPr algn="r"/>
            <a:r>
              <a:rPr lang="pt-BR" sz="7200" spc="50" dirty="0" smtClean="0">
                <a:ln w="0"/>
                <a:latin typeface="GrilledCheese BTN Toasted" panose="020B0904060402040206" pitchFamily="34" charset="0"/>
              </a:rPr>
              <a:t>AUTOIMAGEM</a:t>
            </a:r>
            <a:endParaRPr lang="pt-BR" sz="7200" spc="50" dirty="0">
              <a:ln w="0"/>
              <a:latin typeface="GrilledCheese BTN Toasted" panose="020B0904060402040206" pitchFamily="34" charset="0"/>
            </a:endParaRPr>
          </a:p>
        </p:txBody>
      </p:sp>
      <p:pic>
        <p:nvPicPr>
          <p:cNvPr id="14338" name="Picture 2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3998"/>
            <a:ext cx="12192000" cy="812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720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Vídeo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6771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2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13361" y="545347"/>
            <a:ext cx="4940968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rilledCheese BTN Toasted" panose="020B0904060402040206" pitchFamily="34" charset="0"/>
              </a:rPr>
              <a:t>AUTOIMAGEM</a:t>
            </a:r>
          </a:p>
          <a:p>
            <a:pPr algn="ctr"/>
            <a:r>
              <a:rPr lang="pt-BR" sz="4800" b="1" cap="none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rilledCheese BTN Toasted" panose="020B0904060402040206" pitchFamily="34" charset="0"/>
              </a:rPr>
              <a:t>POSITIVA</a:t>
            </a:r>
          </a:p>
          <a:p>
            <a:pPr algn="ctr"/>
            <a:r>
              <a:rPr lang="pt-BR" sz="48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rilledCheese BTN Toasted" panose="020B0904060402040206" pitchFamily="34" charset="0"/>
              </a:rPr>
              <a:t>GERA AUTOESTIMA POSITIVA, QUE POR SUA VEZ, GERA ATITUDES POSITIVAS.</a:t>
            </a:r>
            <a:endParaRPr lang="pt-BR" sz="4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GrilledCheese BTN Toasted" panose="020B0904060402040206" pitchFamily="34" charset="0"/>
            </a:endParaRPr>
          </a:p>
        </p:txBody>
      </p:sp>
      <p:pic>
        <p:nvPicPr>
          <p:cNvPr id="13314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289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285"/>
            <a:ext cx="10515600" cy="1951355"/>
          </a:xfrm>
        </p:spPr>
        <p:txBody>
          <a:bodyPr>
            <a:normAutofit/>
          </a:bodyPr>
          <a:lstStyle/>
          <a:p>
            <a:pPr algn="ctr"/>
            <a:r>
              <a:rPr lang="pt-BR" sz="60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Berlin Sans FB" panose="020E0602020502020306" pitchFamily="34" charset="0"/>
              </a:rPr>
              <a:t>ACREDITE EM VOCÊ.</a:t>
            </a:r>
            <a:br>
              <a:rPr lang="pt-BR" sz="60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Berlin Sans FB" panose="020E0602020502020306" pitchFamily="34" charset="0"/>
              </a:rPr>
            </a:br>
            <a:r>
              <a:rPr lang="pt-BR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SE AME.</a:t>
            </a:r>
            <a:endParaRPr lang="pt-BR" sz="60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Berlin Sans FB" panose="020E0602020502020306" pitchFamily="34" charset="0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822158" y="5855367"/>
            <a:ext cx="10515600" cy="1166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Berlin Sans FB" panose="020E0602020502020306" pitchFamily="34" charset="0"/>
              </a:rPr>
              <a:t>ALGUMAS DICAS...</a:t>
            </a:r>
            <a:endParaRPr lang="pt-BR" sz="60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734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334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rlin Sans FB" panose="020E0602020502020306" pitchFamily="34" charset="0"/>
              </a:rPr>
              <a:t>Vídeo</a:t>
            </a:r>
            <a:endParaRPr lang="pt-BR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7150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152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95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424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" y="28136"/>
            <a:ext cx="4526279" cy="48936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GrilledCheese BTN Toasted" panose="020B0904060402040206" pitchFamily="34" charset="0"/>
              </a:rPr>
              <a:t>“Ame o seu próximo como a si mesmo”.</a:t>
            </a:r>
          </a:p>
          <a:p>
            <a:pPr algn="ctr"/>
            <a:r>
              <a:rPr lang="pt-BR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GrilledCheese BTN Toasted" panose="020B0904060402040206" pitchFamily="34" charset="0"/>
              </a:rPr>
              <a:t>Mateus 22:39 (NVI)</a:t>
            </a:r>
          </a:p>
        </p:txBody>
      </p:sp>
    </p:spTree>
    <p:extLst>
      <p:ext uri="{BB962C8B-B14F-4D97-AF65-F5344CB8AC3E}">
        <p14:creationId xmlns:p14="http://schemas.microsoft.com/office/powerpoint/2010/main" val="3748485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926" y="0"/>
            <a:ext cx="6914148" cy="68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5974" y="321746"/>
            <a:ext cx="6231984" cy="1325563"/>
          </a:xfrm>
        </p:spPr>
        <p:txBody>
          <a:bodyPr>
            <a:noAutofit/>
          </a:bodyPr>
          <a:lstStyle/>
          <a:p>
            <a:r>
              <a:rPr lang="pt-BR" sz="11500" dirty="0" smtClean="0">
                <a:latin typeface="Stencil" panose="040409050D0802020404" pitchFamily="82" charset="0"/>
              </a:rPr>
              <a:t>DESAFI</a:t>
            </a:r>
            <a:endParaRPr lang="pt-BR" sz="11500" dirty="0">
              <a:latin typeface="Stencil" panose="040409050D0802020404" pitchFamily="82" charset="0"/>
            </a:endParaRPr>
          </a:p>
        </p:txBody>
      </p:sp>
      <p:pic>
        <p:nvPicPr>
          <p:cNvPr id="3" name="y2mate.com - a_alegria_esta_no_coraao_thalles_roberto_letra_cifra_FnnmK-hOX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50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926" y="0"/>
            <a:ext cx="6914148" cy="68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95974" y="321746"/>
            <a:ext cx="6231984" cy="1325563"/>
          </a:xfrm>
        </p:spPr>
        <p:txBody>
          <a:bodyPr>
            <a:noAutofit/>
          </a:bodyPr>
          <a:lstStyle/>
          <a:p>
            <a:r>
              <a:rPr lang="pt-BR" sz="11500" dirty="0" smtClean="0">
                <a:latin typeface="Stencil" panose="040409050D0802020404" pitchFamily="82" charset="0"/>
              </a:rPr>
              <a:t>DESAFI</a:t>
            </a:r>
            <a:endParaRPr lang="pt-BR" sz="11500" dirty="0">
              <a:latin typeface="Stencil" panose="040409050D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435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540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 rot="20673053">
            <a:off x="5563903" y="5104359"/>
            <a:ext cx="53238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 smtClean="0">
                <a:solidFill>
                  <a:schemeClr val="bg1"/>
                </a:solidFill>
                <a:latin typeface="Stencil" panose="040409050D0802020404" pitchFamily="82" charset="0"/>
              </a:rPr>
              <a:t>DETERMINAÇÃO</a:t>
            </a:r>
            <a:endParaRPr lang="pt-BR" sz="5400" dirty="0">
              <a:solidFill>
                <a:schemeClr val="bg1"/>
              </a:solidFill>
              <a:latin typeface="Stencil" panose="040409050D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959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998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10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0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820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4365010"/>
            <a:ext cx="12192000" cy="2492990"/>
          </a:xfrm>
          <a:prstGeom prst="rect">
            <a:avLst/>
          </a:prstGeom>
          <a:solidFill>
            <a:srgbClr val="C00000">
              <a:alpha val="50196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rilledCheese BTN Toasted" panose="020B0904060402040206" pitchFamily="34" charset="0"/>
              </a:rPr>
              <a:t>“Vejam como é grande o amor que o Pai nos concedeu: que fôssemos chamados filhos de Deus, o que de fato somos!”</a:t>
            </a:r>
          </a:p>
          <a:p>
            <a:pPr algn="ctr"/>
            <a:r>
              <a:rPr lang="pt-BR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rilledCheese BTN Toasted" panose="020B0904060402040206" pitchFamily="34" charset="0"/>
              </a:rPr>
              <a:t>1 João 3:1 (NVI)</a:t>
            </a:r>
          </a:p>
        </p:txBody>
      </p:sp>
    </p:spTree>
    <p:extLst>
      <p:ext uri="{BB962C8B-B14F-4D97-AF65-F5344CB8AC3E}">
        <p14:creationId xmlns:p14="http://schemas.microsoft.com/office/powerpoint/2010/main" val="3817922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5760" y="5043805"/>
            <a:ext cx="10515600" cy="1325563"/>
          </a:xfrm>
        </p:spPr>
        <p:txBody>
          <a:bodyPr>
            <a:noAutofit/>
          </a:bodyPr>
          <a:lstStyle/>
          <a:p>
            <a:r>
              <a:rPr lang="pt-B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illedCheese BTN Toasted" panose="020B0904060402040206" pitchFamily="34" charset="0"/>
              </a:rPr>
              <a:t>Será que eu me amo?</a:t>
            </a:r>
            <a:endParaRPr lang="pt-BR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illedCheese BTN Toasted" panose="020B09040604020402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882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esultado de imagem para tris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5360" y="0"/>
            <a:ext cx="13167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62863" y="3376865"/>
            <a:ext cx="6529137" cy="3481135"/>
          </a:xfrm>
        </p:spPr>
        <p:txBody>
          <a:bodyPr>
            <a:noAutofit/>
          </a:bodyPr>
          <a:lstStyle/>
          <a:p>
            <a:pPr algn="ctr"/>
            <a:r>
              <a:rPr lang="pt-BR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illedCheese BTN Toasted" panose="020B0904060402040206" pitchFamily="34" charset="0"/>
              </a:rPr>
              <a:t>Teste de </a:t>
            </a:r>
            <a:r>
              <a:rPr lang="pt-BR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illedCheese BTN Toasted" panose="020B0904060402040206" pitchFamily="34" charset="0"/>
              </a:rPr>
              <a:t>autoestima?</a:t>
            </a:r>
            <a:br>
              <a:rPr lang="pt-BR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illedCheese BTN Toasted" panose="020B0904060402040206" pitchFamily="34" charset="0"/>
              </a:rPr>
            </a:br>
            <a:r>
              <a:rPr lang="pt-B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http://www.psicologosp.com/2012/12/teste-autoestima.html</a:t>
            </a:r>
          </a:p>
        </p:txBody>
      </p:sp>
    </p:spTree>
    <p:extLst>
      <p:ext uri="{BB962C8B-B14F-4D97-AF65-F5344CB8AC3E}">
        <p14:creationId xmlns:p14="http://schemas.microsoft.com/office/powerpoint/2010/main" val="2850206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96235"/>
          </a:xfrm>
        </p:spPr>
        <p:txBody>
          <a:bodyPr>
            <a:noAutofit/>
          </a:bodyPr>
          <a:lstStyle/>
          <a:p>
            <a:r>
              <a:rPr lang="pt-BR" sz="6000" b="1" dirty="0">
                <a:latin typeface="Arial Black" panose="020B0A04020102020204" pitchFamily="34" charset="0"/>
              </a:rPr>
              <a:t>Tenho motivos para me orgulhar de </a:t>
            </a:r>
            <a:r>
              <a:rPr lang="pt-BR" sz="6000" b="1" dirty="0" smtClean="0">
                <a:latin typeface="Arial Black" panose="020B0A04020102020204" pitchFamily="34" charset="0"/>
              </a:rPr>
              <a:t>mim</a:t>
            </a:r>
            <a:endParaRPr lang="pt-BR" sz="6000" b="1" dirty="0">
              <a:latin typeface="Arial Black" panose="020B0A040201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246120"/>
            <a:ext cx="10515600" cy="2930843"/>
          </a:xfrm>
        </p:spPr>
        <p:txBody>
          <a:bodyPr>
            <a:noAutofit/>
          </a:bodyPr>
          <a:lstStyle/>
          <a:p>
            <a:r>
              <a:rPr lang="pt-BR" sz="4800" b="1" dirty="0"/>
              <a:t>Muitos. +</a:t>
            </a:r>
            <a:r>
              <a:rPr lang="pt-BR" sz="4800" b="1" dirty="0" smtClean="0"/>
              <a:t>3</a:t>
            </a:r>
            <a:endParaRPr lang="pt-BR" sz="4800" b="1" dirty="0"/>
          </a:p>
          <a:p>
            <a:r>
              <a:rPr lang="pt-BR" sz="4800" b="1" dirty="0"/>
              <a:t>Tenho alguns. +</a:t>
            </a:r>
            <a:r>
              <a:rPr lang="pt-BR" sz="4800" b="1" dirty="0" smtClean="0"/>
              <a:t>1</a:t>
            </a:r>
            <a:endParaRPr lang="pt-BR" sz="4800" b="1" dirty="0"/>
          </a:p>
          <a:p>
            <a:r>
              <a:rPr lang="pt-BR" sz="4800" b="1" dirty="0"/>
              <a:t>Nenhum. -</a:t>
            </a:r>
            <a:r>
              <a:rPr lang="pt-BR" sz="4800" b="1" dirty="0" smtClean="0"/>
              <a:t>1</a:t>
            </a:r>
            <a:endParaRPr lang="pt-BR" sz="4800" b="1" dirty="0"/>
          </a:p>
        </p:txBody>
      </p:sp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22" y="5547360"/>
            <a:ext cx="2643877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136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96235"/>
          </a:xfrm>
        </p:spPr>
        <p:txBody>
          <a:bodyPr>
            <a:noAutofit/>
          </a:bodyPr>
          <a:lstStyle/>
          <a:p>
            <a:r>
              <a:rPr lang="pt-BR" sz="6000" b="1" dirty="0">
                <a:latin typeface="Arial Black" panose="020B0A04020102020204" pitchFamily="34" charset="0"/>
              </a:rPr>
              <a:t>Estou satisfeito comigo mesmo 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246120"/>
            <a:ext cx="10515600" cy="2930843"/>
          </a:xfrm>
        </p:spPr>
        <p:txBody>
          <a:bodyPr>
            <a:noAutofit/>
          </a:bodyPr>
          <a:lstStyle/>
          <a:p>
            <a:r>
              <a:rPr lang="pt-BR" sz="4800" b="1" dirty="0"/>
              <a:t>Muito. +</a:t>
            </a:r>
            <a:r>
              <a:rPr lang="pt-BR" sz="4800" b="1" dirty="0" smtClean="0"/>
              <a:t>3</a:t>
            </a:r>
            <a:endParaRPr lang="pt-BR" sz="4800" b="1" dirty="0"/>
          </a:p>
          <a:p>
            <a:r>
              <a:rPr lang="pt-BR" sz="4800" b="1" dirty="0"/>
              <a:t>Um pouco. +</a:t>
            </a:r>
            <a:r>
              <a:rPr lang="pt-BR" sz="4800" b="1" dirty="0" smtClean="0"/>
              <a:t>1</a:t>
            </a:r>
            <a:endParaRPr lang="pt-BR" sz="4800" b="1" dirty="0"/>
          </a:p>
          <a:p>
            <a:r>
              <a:rPr lang="pt-BR" sz="4800" b="1" dirty="0"/>
              <a:t>Nenhum um pouco. -</a:t>
            </a:r>
            <a:r>
              <a:rPr lang="pt-BR" sz="4800" b="1" dirty="0" smtClean="0"/>
              <a:t>2</a:t>
            </a:r>
            <a:endParaRPr lang="pt-BR" sz="4800" b="1" dirty="0"/>
          </a:p>
        </p:txBody>
      </p:sp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22" y="5547360"/>
            <a:ext cx="2643877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593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96235"/>
          </a:xfrm>
        </p:spPr>
        <p:txBody>
          <a:bodyPr>
            <a:noAutofit/>
          </a:bodyPr>
          <a:lstStyle/>
          <a:p>
            <a:r>
              <a:rPr lang="pt-BR" sz="6000" b="1" dirty="0">
                <a:latin typeface="Arial Black" panose="020B0A04020102020204" pitchFamily="34" charset="0"/>
              </a:rPr>
              <a:t>Tenho boas qualidades 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246120"/>
            <a:ext cx="10515600" cy="2930843"/>
          </a:xfrm>
        </p:spPr>
        <p:txBody>
          <a:bodyPr>
            <a:noAutofit/>
          </a:bodyPr>
          <a:lstStyle/>
          <a:p>
            <a:r>
              <a:rPr lang="pt-BR" sz="4800" b="1" dirty="0"/>
              <a:t>Sim! muitas. +</a:t>
            </a:r>
            <a:r>
              <a:rPr lang="pt-BR" sz="4800" b="1" dirty="0" smtClean="0"/>
              <a:t>3</a:t>
            </a:r>
            <a:endParaRPr lang="pt-BR" sz="4800" b="1" dirty="0"/>
          </a:p>
          <a:p>
            <a:r>
              <a:rPr lang="pt-BR" sz="4800" b="1" dirty="0"/>
              <a:t>Algumas. +</a:t>
            </a:r>
            <a:r>
              <a:rPr lang="pt-BR" sz="4800" b="1" dirty="0" smtClean="0"/>
              <a:t>1</a:t>
            </a:r>
            <a:endParaRPr lang="pt-BR" sz="4800" b="1" dirty="0"/>
          </a:p>
          <a:p>
            <a:r>
              <a:rPr lang="pt-BR" sz="4800" b="1" dirty="0"/>
              <a:t>Não consigo pensar em nenhuma. -</a:t>
            </a:r>
            <a:r>
              <a:rPr lang="pt-BR" sz="4800" b="1" dirty="0" smtClean="0"/>
              <a:t>2</a:t>
            </a:r>
            <a:endParaRPr lang="pt-BR" sz="4800" b="1" dirty="0"/>
          </a:p>
          <a:p>
            <a:endParaRPr lang="pt-BR" sz="4800" b="1" dirty="0"/>
          </a:p>
        </p:txBody>
      </p:sp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22" y="5547360"/>
            <a:ext cx="2643877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717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96235"/>
          </a:xfrm>
        </p:spPr>
        <p:txBody>
          <a:bodyPr>
            <a:noAutofit/>
          </a:bodyPr>
          <a:lstStyle/>
          <a:p>
            <a:r>
              <a:rPr lang="pt-BR" sz="6000" b="1" dirty="0">
                <a:latin typeface="Arial Black" panose="020B0A04020102020204" pitchFamily="34" charset="0"/>
              </a:rPr>
              <a:t>Sinto-me um fracasso 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246120"/>
            <a:ext cx="10515600" cy="2930843"/>
          </a:xfrm>
        </p:spPr>
        <p:txBody>
          <a:bodyPr>
            <a:noAutofit/>
          </a:bodyPr>
          <a:lstStyle/>
          <a:p>
            <a:r>
              <a:rPr lang="pt-BR" sz="4800" b="1" dirty="0"/>
              <a:t>O tempo todo. -</a:t>
            </a:r>
            <a:r>
              <a:rPr lang="pt-BR" sz="4800" b="1" dirty="0" smtClean="0"/>
              <a:t>3</a:t>
            </a:r>
            <a:endParaRPr lang="pt-BR" sz="4800" b="1" dirty="0"/>
          </a:p>
          <a:p>
            <a:r>
              <a:rPr lang="pt-BR" sz="4800" b="1" dirty="0"/>
              <a:t>Às vezes. </a:t>
            </a:r>
            <a:r>
              <a:rPr lang="pt-BR" sz="4800" b="1" dirty="0" smtClean="0"/>
              <a:t>0</a:t>
            </a:r>
            <a:endParaRPr lang="pt-BR" sz="4800" b="1" dirty="0"/>
          </a:p>
          <a:p>
            <a:r>
              <a:rPr lang="pt-BR" sz="4800" b="1" dirty="0" smtClean="0"/>
              <a:t>Nunca </a:t>
            </a:r>
            <a:r>
              <a:rPr lang="pt-BR" sz="4800" b="1" dirty="0"/>
              <a:t>ou raramente. +</a:t>
            </a:r>
            <a:r>
              <a:rPr lang="pt-BR" sz="4800" b="1" dirty="0" smtClean="0"/>
              <a:t>2</a:t>
            </a:r>
            <a:endParaRPr lang="pt-BR" sz="4800" b="1" dirty="0"/>
          </a:p>
          <a:p>
            <a:endParaRPr lang="pt-BR" sz="4800" b="1" dirty="0"/>
          </a:p>
          <a:p>
            <a:endParaRPr lang="pt-BR" sz="4800" b="1" dirty="0"/>
          </a:p>
        </p:txBody>
      </p:sp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22" y="5547360"/>
            <a:ext cx="2643877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709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2625</TotalTime>
  <Words>1413</Words>
  <Application>Microsoft Office PowerPoint</Application>
  <PresentationFormat>Widescreen</PresentationFormat>
  <Paragraphs>151</Paragraphs>
  <Slides>37</Slides>
  <Notes>29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5" baseType="lpstr">
      <vt:lpstr>Arial</vt:lpstr>
      <vt:lpstr>Arial Black</vt:lpstr>
      <vt:lpstr>Berlin Sans FB</vt:lpstr>
      <vt:lpstr>Calibri</vt:lpstr>
      <vt:lpstr>Calibri Light</vt:lpstr>
      <vt:lpstr>GrilledCheese BTN Toasted</vt:lpstr>
      <vt:lpstr>Stencil</vt:lpstr>
      <vt:lpstr>Tema do Office</vt:lpstr>
      <vt:lpstr>Apresentação do PowerPoint</vt:lpstr>
      <vt:lpstr>Você se ama?</vt:lpstr>
      <vt:lpstr>Apresentação do PowerPoint</vt:lpstr>
      <vt:lpstr>Será que eu me amo?</vt:lpstr>
      <vt:lpstr>Teste de autoestima? http://www.psicologosp.com/2012/12/teste-autoestima.html</vt:lpstr>
      <vt:lpstr>Tenho motivos para me orgulhar de mim</vt:lpstr>
      <vt:lpstr>Estou satisfeito comigo mesmo </vt:lpstr>
      <vt:lpstr>Tenho boas qualidades </vt:lpstr>
      <vt:lpstr>Sinto-me um fracasso </vt:lpstr>
      <vt:lpstr>Tudo o que eu faço dá errado</vt:lpstr>
      <vt:lpstr>Quando alguém me faz uma crítica ou comentário negativo: </vt:lpstr>
      <vt:lpstr>Com relação aos seus pais e pessoas que considera importante: </vt:lpstr>
      <vt:lpstr>Com relação aos seus objetivos para o futuro:</vt:lpstr>
      <vt:lpstr>Sinto que sou um (a) inútil: </vt:lpstr>
      <vt:lpstr>RESULTADO</vt:lpstr>
      <vt:lpstr>Ninguém me ama... ninguém me quer...</vt:lpstr>
      <vt:lpstr>Apresentação do PowerPoint</vt:lpstr>
      <vt:lpstr>Apresentação do PowerPoint</vt:lpstr>
      <vt:lpstr>Apresentação do PowerPoint</vt:lpstr>
      <vt:lpstr>Apresentação do PowerPoint</vt:lpstr>
      <vt:lpstr>AUTOIMAGEM</vt:lpstr>
      <vt:lpstr>Vídeo</vt:lpstr>
      <vt:lpstr>Apresentação do PowerPoint</vt:lpstr>
      <vt:lpstr>ACREDITE EM VOCÊ. SE AME.</vt:lpstr>
      <vt:lpstr>Apresentação do PowerPoint</vt:lpstr>
      <vt:lpstr>Vídeo</vt:lpstr>
      <vt:lpstr>Apresentação do PowerPoint</vt:lpstr>
      <vt:lpstr>Apresentação do PowerPoint</vt:lpstr>
      <vt:lpstr>Apresentação do PowerPoint</vt:lpstr>
      <vt:lpstr>DESAFI</vt:lpstr>
      <vt:lpstr>DESAFI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PE-CAPELAS</dc:subject>
  <dc:creator>Pr. MARCELO AUGUSTO DE CARVALHO;Hugo Oliveira</dc:creator>
  <cp:keywords>www.pastordeescola.com.br; www.4tons.com</cp:keywords>
  <dc:description>COMÉRCIO PROIBIDO. USO PESSOAL</dc:description>
  <cp:lastModifiedBy>APV - Rodrigo Paiva Bezerra</cp:lastModifiedBy>
  <cp:revision>73</cp:revision>
  <dcterms:created xsi:type="dcterms:W3CDTF">2016-08-14T16:01:06Z</dcterms:created>
  <dcterms:modified xsi:type="dcterms:W3CDTF">2019-01-06T16:25:01Z</dcterms:modified>
  <cp:category>PASTOR DE ESCOLA</cp:category>
</cp:coreProperties>
</file>