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298" r:id="rId3"/>
    <p:sldId id="299" r:id="rId4"/>
    <p:sldId id="300" r:id="rId5"/>
    <p:sldId id="301" r:id="rId6"/>
    <p:sldId id="302" r:id="rId7"/>
    <p:sldId id="303" r:id="rId8"/>
    <p:sldId id="304" r:id="rId9"/>
    <p:sldId id="305" r:id="rId10"/>
    <p:sldId id="306" r:id="rId11"/>
    <p:sldId id="312" r:id="rId12"/>
    <p:sldId id="311" r:id="rId13"/>
    <p:sldId id="315" r:id="rId14"/>
    <p:sldId id="317" r:id="rId15"/>
    <p:sldId id="313" r:id="rId16"/>
    <p:sldId id="314" r:id="rId17"/>
    <p:sldId id="307" r:id="rId18"/>
    <p:sldId id="310" r:id="rId19"/>
    <p:sldId id="272" r:id="rId20"/>
    <p:sldId id="318" r:id="rId21"/>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1" autoAdjust="0"/>
  </p:normalViewPr>
  <p:slideViewPr>
    <p:cSldViewPr>
      <p:cViewPr>
        <p:scale>
          <a:sx n="80" d="100"/>
          <a:sy n="80" d="100"/>
        </p:scale>
        <p:origin x="-1086"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2FAF4-E38C-441F-8EAB-D3811B20B74B}" type="datetimeFigureOut">
              <a:rPr lang="pt-BR" smtClean="0"/>
              <a:t>09/01/2019</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08E51-A5AB-4354-BDA8-637FB8EED987}" type="slidenum">
              <a:rPr lang="pt-BR" smtClean="0"/>
              <a:t>‹nº›</a:t>
            </a:fld>
            <a:endParaRPr lang="pt-BR"/>
          </a:p>
        </p:txBody>
      </p:sp>
    </p:spTree>
    <p:extLst>
      <p:ext uri="{BB962C8B-B14F-4D97-AF65-F5344CB8AC3E}">
        <p14:creationId xmlns:p14="http://schemas.microsoft.com/office/powerpoint/2010/main" val="137822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idigital.com/vida/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https://www.portaleducacao.com.br/conteudo/artigos/medicina/o-sexo-na-adolescencia/40030</a:t>
            </a:r>
          </a:p>
          <a:p>
            <a:endParaRPr lang="pt-BR" dirty="0" smtClean="0"/>
          </a:p>
          <a:p>
            <a:r>
              <a:rPr lang="pt-BR" dirty="0" smtClean="0"/>
              <a:t>http://educacao.aaldeia.net/sexo-adolescentes-perigoso-saude/</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1</a:t>
            </a:fld>
            <a:endParaRPr lang="pt-BR"/>
          </a:p>
        </p:txBody>
      </p:sp>
    </p:spTree>
    <p:extLst>
      <p:ext uri="{BB962C8B-B14F-4D97-AF65-F5344CB8AC3E}">
        <p14:creationId xmlns:p14="http://schemas.microsoft.com/office/powerpoint/2010/main" val="111000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Há uma ligação estreita entre as relações pré-matrimoniais e o aborto. A maioria dos abortos</a:t>
            </a:r>
            <a:r>
              <a:rPr lang="pt-BR" sz="1200" b="0" i="0" kern="1200" baseline="0" dirty="0" smtClean="0">
                <a:solidFill>
                  <a:schemeClr val="tx1"/>
                </a:solidFill>
                <a:effectLst/>
                <a:latin typeface="+mn-lt"/>
                <a:ea typeface="+mn-ea"/>
                <a:cs typeface="+mn-cs"/>
              </a:rPr>
              <a:t> são de bebes gerados fora do matrimonio. </a:t>
            </a:r>
          </a:p>
          <a:p>
            <a:endParaRPr lang="pt-BR" sz="1200" b="0" i="0" kern="1200" baseline="0" dirty="0" smtClean="0">
              <a:solidFill>
                <a:schemeClr val="tx1"/>
              </a:solidFill>
              <a:effectLst/>
              <a:latin typeface="+mn-lt"/>
              <a:ea typeface="+mn-ea"/>
              <a:cs typeface="+mn-cs"/>
            </a:endParaRPr>
          </a:p>
          <a:p>
            <a:r>
              <a:rPr lang="pt-BR" sz="1200" b="1" kern="1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a typeface="+mn-ea"/>
                <a:cs typeface="+mn-cs"/>
              </a:rPr>
              <a:t>200 mil mulheres morrem anualmente por causa de abortos ilegais no mundo</a:t>
            </a:r>
            <a:br>
              <a:rPr lang="pt-BR" sz="1200" b="1" kern="1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10</a:t>
            </a:fld>
            <a:endParaRPr lang="pt-BR"/>
          </a:p>
        </p:txBody>
      </p:sp>
    </p:spTree>
    <p:extLst>
      <p:ext uri="{BB962C8B-B14F-4D97-AF65-F5344CB8AC3E}">
        <p14:creationId xmlns:p14="http://schemas.microsoft.com/office/powerpoint/2010/main" val="107917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15</a:t>
            </a:fld>
            <a:endParaRPr lang="pt-BR"/>
          </a:p>
        </p:txBody>
      </p:sp>
    </p:spTree>
    <p:extLst>
      <p:ext uri="{BB962C8B-B14F-4D97-AF65-F5344CB8AC3E}">
        <p14:creationId xmlns:p14="http://schemas.microsoft.com/office/powerpoint/2010/main" val="210563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Uma pesquisa recente do ‘</a:t>
            </a:r>
            <a:r>
              <a:rPr lang="pt-BR" sz="1200" b="0" i="0" kern="1200" dirty="0" err="1" smtClean="0">
                <a:solidFill>
                  <a:schemeClr val="tx1"/>
                </a:solidFill>
                <a:effectLst/>
                <a:latin typeface="+mn-lt"/>
                <a:ea typeface="+mn-ea"/>
                <a:cs typeface="+mn-cs"/>
              </a:rPr>
              <a:t>Institute</a:t>
            </a:r>
            <a:r>
              <a:rPr lang="pt-BR" sz="1200" b="0" i="0" kern="1200" dirty="0" smtClean="0">
                <a:solidFill>
                  <a:schemeClr val="tx1"/>
                </a:solidFill>
                <a:effectLst/>
                <a:latin typeface="+mn-lt"/>
                <a:ea typeface="+mn-ea"/>
                <a:cs typeface="+mn-cs"/>
              </a:rPr>
              <a:t> for Family </a:t>
            </a:r>
            <a:r>
              <a:rPr lang="pt-BR" sz="1200" b="0" i="0" kern="1200" dirty="0" err="1" smtClean="0">
                <a:solidFill>
                  <a:schemeClr val="tx1"/>
                </a:solidFill>
                <a:effectLst/>
                <a:latin typeface="+mn-lt"/>
                <a:ea typeface="+mn-ea"/>
                <a:cs typeface="+mn-cs"/>
              </a:rPr>
              <a:t>Studies</a:t>
            </a:r>
            <a:r>
              <a:rPr lang="pt-BR" sz="1200" b="0" i="0" kern="1200" dirty="0" smtClean="0">
                <a:solidFill>
                  <a:schemeClr val="tx1"/>
                </a:solidFill>
                <a:effectLst/>
                <a:latin typeface="+mn-lt"/>
                <a:ea typeface="+mn-ea"/>
                <a:cs typeface="+mn-cs"/>
              </a:rPr>
              <a:t>’ (Instituto de Estudos da Família) revelou que as pessoas que têm somente um parceiro sexual para toda a </a:t>
            </a:r>
            <a:r>
              <a:rPr lang="pt-BR" sz="1200" b="0" i="0" u="none" strike="noStrike" kern="1200" dirty="0" smtClean="0">
                <a:solidFill>
                  <a:schemeClr val="tx1"/>
                </a:solidFill>
                <a:effectLst/>
                <a:latin typeface="+mn-lt"/>
                <a:ea typeface="+mn-ea"/>
                <a:cs typeface="+mn-cs"/>
                <a:hlinkClick r:id="rId3"/>
              </a:rPr>
              <a:t>vida</a:t>
            </a:r>
            <a:r>
              <a:rPr lang="pt-BR" sz="1200" b="0" i="0" kern="1200" dirty="0" smtClean="0">
                <a:solidFill>
                  <a:schemeClr val="tx1"/>
                </a:solidFill>
                <a:effectLst/>
                <a:latin typeface="+mn-lt"/>
                <a:ea typeface="+mn-ea"/>
                <a:cs typeface="+mn-cs"/>
              </a:rPr>
              <a:t> têm casamentos mais felizes do que aquelas que têm dois ou mais.</a:t>
            </a:r>
          </a:p>
          <a:p>
            <a:endParaRPr lang="pt-BR" sz="1200" b="0" i="0" kern="1200" dirty="0" smtClean="0">
              <a:solidFill>
                <a:schemeClr val="tx1"/>
              </a:solidFill>
              <a:effectLst/>
              <a:latin typeface="+mn-lt"/>
              <a:ea typeface="+mn-ea"/>
              <a:cs typeface="+mn-cs"/>
            </a:endParaRPr>
          </a:p>
          <a:p>
            <a:r>
              <a:rPr lang="pt-BR" dirty="0" smtClean="0"/>
              <a:t>https://www.acidigital.com/noticias/estudo-demonstra-que-ter-sexo-antes-de-se-casar-afeta-a-felicidade-no-casamento-27209</a:t>
            </a: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17</a:t>
            </a:fld>
            <a:endParaRPr lang="pt-BR"/>
          </a:p>
        </p:txBody>
      </p:sp>
    </p:spTree>
    <p:extLst>
      <p:ext uri="{BB962C8B-B14F-4D97-AF65-F5344CB8AC3E}">
        <p14:creationId xmlns:p14="http://schemas.microsoft.com/office/powerpoint/2010/main" val="411905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https://www.portaleducacao.com.br/conteudo/artigos/medicina/o-sexo-na-adolescencia/40030</a:t>
            </a:r>
          </a:p>
          <a:p>
            <a:endParaRPr lang="pt-BR" dirty="0" smtClean="0"/>
          </a:p>
          <a:p>
            <a:r>
              <a:rPr lang="pt-BR" dirty="0" smtClean="0"/>
              <a:t>http://educacao.aaldeia.net/sexo-adolescentes-perigoso-saude/</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18</a:t>
            </a:fld>
            <a:endParaRPr lang="pt-BR"/>
          </a:p>
        </p:txBody>
      </p:sp>
    </p:spTree>
    <p:extLst>
      <p:ext uri="{BB962C8B-B14F-4D97-AF65-F5344CB8AC3E}">
        <p14:creationId xmlns:p14="http://schemas.microsoft.com/office/powerpoint/2010/main" val="111000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No casamento</a:t>
            </a:r>
            <a:r>
              <a:rPr lang="pt-BR" baseline="0" dirty="0" smtClean="0"/>
              <a:t> é </a:t>
            </a:r>
            <a:r>
              <a:rPr lang="pt-BR" baseline="0" smtClean="0"/>
              <a:t>o momento certo...</a:t>
            </a:r>
            <a:endParaRPr lang="pt-BR"/>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20</a:t>
            </a:fld>
            <a:endParaRPr lang="pt-BR"/>
          </a:p>
        </p:txBody>
      </p:sp>
    </p:spTree>
    <p:extLst>
      <p:ext uri="{BB962C8B-B14F-4D97-AF65-F5344CB8AC3E}">
        <p14:creationId xmlns:p14="http://schemas.microsoft.com/office/powerpoint/2010/main" val="51110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 adolescência é um período cercado de mudanças, desafios, caracterizado de acordo com Potter e Perry (2005), por um período de desenvolvimento durante o qual o indivíduo realiza a transição da infância para a fase adulta normalmente entre os 13 e os 20 anos de idade.</a:t>
            </a: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2</a:t>
            </a:fld>
            <a:endParaRPr lang="pt-BR"/>
          </a:p>
        </p:txBody>
      </p:sp>
    </p:spTree>
    <p:extLst>
      <p:ext uri="{BB962C8B-B14F-4D97-AF65-F5344CB8AC3E}">
        <p14:creationId xmlns:p14="http://schemas.microsoft.com/office/powerpoint/2010/main" val="3728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3</a:t>
            </a:fld>
            <a:endParaRPr lang="pt-BR"/>
          </a:p>
        </p:txBody>
      </p:sp>
    </p:spTree>
    <p:extLst>
      <p:ext uri="{BB962C8B-B14F-4D97-AF65-F5344CB8AC3E}">
        <p14:creationId xmlns:p14="http://schemas.microsoft.com/office/powerpoint/2010/main" val="109381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4</a:t>
            </a:fld>
            <a:endParaRPr lang="pt-BR"/>
          </a:p>
        </p:txBody>
      </p:sp>
    </p:spTree>
    <p:extLst>
      <p:ext uri="{BB962C8B-B14F-4D97-AF65-F5344CB8AC3E}">
        <p14:creationId xmlns:p14="http://schemas.microsoft.com/office/powerpoint/2010/main" val="158963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 professor Bradley </a:t>
            </a:r>
            <a:r>
              <a:rPr lang="pt-BR" sz="1200" b="0" i="0" kern="1200" dirty="0" err="1" smtClean="0">
                <a:solidFill>
                  <a:schemeClr val="tx1"/>
                </a:solidFill>
                <a:effectLst/>
                <a:latin typeface="+mn-lt"/>
                <a:ea typeface="+mn-ea"/>
                <a:cs typeface="+mn-cs"/>
              </a:rPr>
              <a:t>Hayton</a:t>
            </a:r>
            <a:r>
              <a:rPr lang="pt-BR" sz="1200" b="0" i="0" kern="1200" dirty="0" smtClean="0">
                <a:solidFill>
                  <a:schemeClr val="tx1"/>
                </a:solidFill>
                <a:effectLst/>
                <a:latin typeface="+mn-lt"/>
                <a:ea typeface="+mn-ea"/>
                <a:cs typeface="+mn-cs"/>
              </a:rPr>
              <a:t>,</a:t>
            </a:r>
            <a:r>
              <a:rPr lang="pt-BR" sz="1200" b="0" i="0" kern="1200" baseline="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rPr>
              <a:t>O sexo entre adolescentes, especialmente aos 15 anos ou antes, é especialmente perigoso para a saúde física e psicológica.</a:t>
            </a: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5</a:t>
            </a:fld>
            <a:endParaRPr lang="pt-BR"/>
          </a:p>
        </p:txBody>
      </p:sp>
    </p:spTree>
    <p:extLst>
      <p:ext uri="{BB962C8B-B14F-4D97-AF65-F5344CB8AC3E}">
        <p14:creationId xmlns:p14="http://schemas.microsoft.com/office/powerpoint/2010/main" val="344761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As meninas que já perderam a virgindade são seis vezes mais propensas a tentativas de suicídio, e correm maior risco de se sentirem sós, sentirem-se tristes, ter dificuldades para adormecer e experimentam também uma baixa </a:t>
            </a:r>
            <a:r>
              <a:rPr lang="pt-BR" dirty="0" err="1" smtClean="0"/>
              <a:t>auto-estima</a:t>
            </a:r>
            <a:r>
              <a:rPr lang="pt-BR" dirty="0" smtClean="0"/>
              <a:t>.</a:t>
            </a:r>
          </a:p>
          <a:p>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6</a:t>
            </a:fld>
            <a:endParaRPr lang="pt-BR"/>
          </a:p>
        </p:txBody>
      </p:sp>
    </p:spTree>
    <p:extLst>
      <p:ext uri="{BB962C8B-B14F-4D97-AF65-F5344CB8AC3E}">
        <p14:creationId xmlns:p14="http://schemas.microsoft.com/office/powerpoint/2010/main" val="205931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 As mulheres que iniciam a atividade sexual antes dos vinte anos e que tiveram relações com três ou mais parceiros, ou que tiveram relações com um homem que teve três ou mais parceiras, correm um alto risco de desenvolver cancro do colo do útero por volta dos trinta anos</a:t>
            </a: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7</a:t>
            </a:fld>
            <a:endParaRPr lang="pt-BR"/>
          </a:p>
        </p:txBody>
      </p:sp>
    </p:spTree>
    <p:extLst>
      <p:ext uri="{BB962C8B-B14F-4D97-AF65-F5344CB8AC3E}">
        <p14:creationId xmlns:p14="http://schemas.microsoft.com/office/powerpoint/2010/main" val="354819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Os adolescentes estão mais sujeitos aos danos das doenças sexualmente transmissíveis porque têm menos </a:t>
            </a:r>
            <a:r>
              <a:rPr lang="pt-BR" sz="1200" b="0" i="0" kern="1200" dirty="0" err="1" smtClean="0">
                <a:solidFill>
                  <a:schemeClr val="tx1"/>
                </a:solidFill>
                <a:effectLst/>
                <a:latin typeface="+mn-lt"/>
                <a:ea typeface="+mn-ea"/>
                <a:cs typeface="+mn-cs"/>
              </a:rPr>
              <a:t>anti-corpos</a:t>
            </a:r>
            <a:r>
              <a:rPr lang="pt-BR" sz="1200" b="0" i="0" kern="1200" dirty="0" smtClean="0">
                <a:solidFill>
                  <a:schemeClr val="tx1"/>
                </a:solidFill>
                <a:effectLst/>
                <a:latin typeface="+mn-lt"/>
                <a:ea typeface="+mn-ea"/>
                <a:cs typeface="+mn-cs"/>
              </a:rPr>
              <a:t> que os adultos. E a única forma de estar livre destas doenças é a relação monogâmica fiel, própria do casamento. Nenhuma namorada pode saber, antes de casar, que está numa relação monogâmica fiel… porque ignora se dentro de um mês ainda estará com o </a:t>
            </a:r>
            <a:r>
              <a:rPr lang="pt-BR" sz="1200" b="0" i="0" kern="1200" dirty="0" err="1" smtClean="0">
                <a:solidFill>
                  <a:schemeClr val="tx1"/>
                </a:solidFill>
                <a:effectLst/>
                <a:latin typeface="+mn-lt"/>
                <a:ea typeface="+mn-ea"/>
                <a:cs typeface="+mn-cs"/>
              </a:rPr>
              <a:t>actual</a:t>
            </a:r>
            <a:r>
              <a:rPr lang="pt-BR" sz="1200" b="0" i="0" kern="1200" dirty="0" smtClean="0">
                <a:solidFill>
                  <a:schemeClr val="tx1"/>
                </a:solidFill>
                <a:effectLst/>
                <a:latin typeface="+mn-lt"/>
                <a:ea typeface="+mn-ea"/>
                <a:cs typeface="+mn-cs"/>
              </a:rPr>
              <a:t> namorado.</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Segundo o Instituto Alan </a:t>
            </a:r>
            <a:r>
              <a:rPr lang="pt-BR" sz="1200" b="0" i="0" kern="1200" dirty="0" err="1" smtClean="0">
                <a:solidFill>
                  <a:schemeClr val="tx1"/>
                </a:solidFill>
                <a:effectLst/>
                <a:latin typeface="+mn-lt"/>
                <a:ea typeface="+mn-ea"/>
                <a:cs typeface="+mn-cs"/>
              </a:rPr>
              <a:t>Guttmacher</a:t>
            </a:r>
            <a:r>
              <a:rPr lang="pt-BR" sz="1200" b="0" i="0" kern="1200" dirty="0" smtClean="0">
                <a:solidFill>
                  <a:schemeClr val="tx1"/>
                </a:solidFill>
                <a:effectLst/>
                <a:latin typeface="+mn-lt"/>
                <a:ea typeface="+mn-ea"/>
                <a:cs typeface="+mn-cs"/>
              </a:rPr>
              <a:t>, todos os anos se produzem 12 milhões de novos contágios de doenças venéreas, sendo que dois terços destes </a:t>
            </a:r>
            <a:r>
              <a:rPr lang="pt-BR" sz="1200" b="0" i="0" kern="1200" dirty="0" err="1" smtClean="0">
                <a:solidFill>
                  <a:schemeClr val="tx1"/>
                </a:solidFill>
                <a:effectLst/>
                <a:latin typeface="+mn-lt"/>
                <a:ea typeface="+mn-ea"/>
                <a:cs typeface="+mn-cs"/>
              </a:rPr>
              <a:t>afectam</a:t>
            </a:r>
            <a:r>
              <a:rPr lang="pt-BR" sz="1200" b="0" i="0" kern="1200" dirty="0" smtClean="0">
                <a:solidFill>
                  <a:schemeClr val="tx1"/>
                </a:solidFill>
                <a:effectLst/>
                <a:latin typeface="+mn-lt"/>
                <a:ea typeface="+mn-ea"/>
                <a:cs typeface="+mn-cs"/>
              </a:rPr>
              <a:t> jovens com menos de 25 anos.</a:t>
            </a:r>
          </a:p>
          <a:p>
            <a:endParaRPr lang="pt-BR" sz="1200" b="0" i="0" kern="1200" dirty="0" smtClean="0">
              <a:solidFill>
                <a:schemeClr val="tx1"/>
              </a:solidFill>
              <a:effectLst/>
              <a:latin typeface="+mn-lt"/>
              <a:ea typeface="+mn-ea"/>
              <a:cs typeface="+mn-cs"/>
            </a:endParaRPr>
          </a:p>
          <a:p>
            <a:r>
              <a:rPr lang="pt-BR" sz="1200" b="1" kern="1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a typeface="+mn-ea"/>
                <a:cs typeface="+mn-cs"/>
              </a:rPr>
              <a:t/>
            </a:r>
            <a:br>
              <a:rPr lang="pt-BR" sz="1200" b="1" kern="1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8</a:t>
            </a:fld>
            <a:endParaRPr lang="pt-BR"/>
          </a:p>
        </p:txBody>
      </p:sp>
    </p:spTree>
    <p:extLst>
      <p:ext uri="{BB962C8B-B14F-4D97-AF65-F5344CB8AC3E}">
        <p14:creationId xmlns:p14="http://schemas.microsoft.com/office/powerpoint/2010/main" val="89773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a typeface="+mn-ea"/>
                <a:cs typeface="+mn-cs"/>
              </a:rPr>
              <a:t>2</a:t>
            </a:r>
            <a:endParaRPr lang="pt-BR" dirty="0"/>
          </a:p>
        </p:txBody>
      </p:sp>
      <p:sp>
        <p:nvSpPr>
          <p:cNvPr id="4" name="Espaço Reservado para Número de Slide 3"/>
          <p:cNvSpPr>
            <a:spLocks noGrp="1"/>
          </p:cNvSpPr>
          <p:nvPr>
            <p:ph type="sldNum" sz="quarter" idx="10"/>
          </p:nvPr>
        </p:nvSpPr>
        <p:spPr/>
        <p:txBody>
          <a:bodyPr/>
          <a:lstStyle/>
          <a:p>
            <a:fld id="{26008E51-A5AB-4354-BDA8-637FB8EED987}" type="slidenum">
              <a:rPr lang="pt-BR" smtClean="0"/>
              <a:t>9</a:t>
            </a:fld>
            <a:endParaRPr lang="pt-BR"/>
          </a:p>
        </p:txBody>
      </p:sp>
    </p:spTree>
    <p:extLst>
      <p:ext uri="{BB962C8B-B14F-4D97-AF65-F5344CB8AC3E}">
        <p14:creationId xmlns:p14="http://schemas.microsoft.com/office/powerpoint/2010/main" val="369101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69D458E-2877-4867-A6B7-A8F3E2992B3E}" type="datetimeFigureOut">
              <a:rPr lang="pt-BR" smtClean="0"/>
              <a:t>09/01/2019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14AB711-7F12-4D74-9136-66576F43D50C}" type="slidenum">
              <a:rPr lang="pt-BR" smtClean="0"/>
              <a:t>‹nº›</a:t>
            </a:fld>
            <a:endParaRPr lang="pt-BR"/>
          </a:p>
        </p:txBody>
      </p:sp>
    </p:spTree>
    <p:extLst>
      <p:ext uri="{BB962C8B-B14F-4D97-AF65-F5344CB8AC3E}">
        <p14:creationId xmlns:p14="http://schemas.microsoft.com/office/powerpoint/2010/main" val="4288610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69D458E-2877-4867-A6B7-A8F3E2992B3E}" type="datetimeFigureOut">
              <a:rPr lang="pt-BR" smtClean="0"/>
              <a:t>09/01/2019</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4AB711-7F12-4D74-9136-66576F43D50C}" type="slidenum">
              <a:rPr lang="pt-BR" smtClean="0"/>
              <a:t>‹nº›</a:t>
            </a:fld>
            <a:endParaRPr lang="pt-BR"/>
          </a:p>
        </p:txBody>
      </p:sp>
    </p:spTree>
    <p:extLst>
      <p:ext uri="{BB962C8B-B14F-4D97-AF65-F5344CB8AC3E}">
        <p14:creationId xmlns:p14="http://schemas.microsoft.com/office/powerpoint/2010/main" val="212323478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94"/>
            <a:ext cx="9144000" cy="524983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6224337" y="2274215"/>
            <a:ext cx="3131840" cy="646331"/>
          </a:xfrm>
          <a:prstGeom prst="rect">
            <a:avLst/>
          </a:prstGeom>
        </p:spPr>
        <p:txBody>
          <a:bodyPr wrap="square">
            <a:spAutoFit/>
          </a:bodyPr>
          <a:lstStyle/>
          <a:p>
            <a:pPr algn="ctr"/>
            <a:r>
              <a:rPr lang="pt-BR" sz="3600" b="1" dirty="0" smtClean="0">
                <a:solidFill>
                  <a:srgbClr val="FF0000"/>
                </a:solidFill>
              </a:rPr>
              <a:t>O hora certa!</a:t>
            </a:r>
          </a:p>
        </p:txBody>
      </p:sp>
      <p:sp>
        <p:nvSpPr>
          <p:cNvPr id="5" name="CaixaDeTexto 4"/>
          <p:cNvSpPr txBox="1"/>
          <p:nvPr/>
        </p:nvSpPr>
        <p:spPr>
          <a:xfrm>
            <a:off x="6325767" y="2859782"/>
            <a:ext cx="2818233" cy="523220"/>
          </a:xfrm>
          <a:prstGeom prst="rect">
            <a:avLst/>
          </a:prstGeom>
          <a:noFill/>
        </p:spPr>
        <p:txBody>
          <a:bodyPr wrap="square" rtlCol="0">
            <a:spAutoFit/>
          </a:bodyPr>
          <a:lstStyle/>
          <a:p>
            <a:pPr algn="ctr"/>
            <a:r>
              <a:rPr lang="pt-BR" sz="1400" b="1" dirty="0">
                <a:solidFill>
                  <a:schemeClr val="bg1"/>
                </a:solidFill>
              </a:rPr>
              <a:t>Pastoral </a:t>
            </a:r>
            <a:r>
              <a:rPr lang="pt-BR" sz="1400" b="1" dirty="0" smtClean="0">
                <a:solidFill>
                  <a:schemeClr val="bg1"/>
                </a:solidFill>
              </a:rPr>
              <a:t>Estudantil/APV </a:t>
            </a:r>
            <a:endParaRPr lang="pt-BR" sz="1400" b="1" dirty="0">
              <a:solidFill>
                <a:schemeClr val="bg1"/>
              </a:solidFill>
            </a:endParaRPr>
          </a:p>
          <a:p>
            <a:pPr algn="ctr"/>
            <a:r>
              <a:rPr lang="pt-BR" sz="1400" b="1" dirty="0" smtClean="0">
                <a:solidFill>
                  <a:schemeClr val="bg1"/>
                </a:solidFill>
              </a:rPr>
              <a:t>Pr</a:t>
            </a:r>
            <a:r>
              <a:rPr lang="pt-BR" sz="1400" b="1" dirty="0">
                <a:solidFill>
                  <a:schemeClr val="bg1"/>
                </a:solidFill>
              </a:rPr>
              <a:t>. Duary Domene </a:t>
            </a:r>
          </a:p>
        </p:txBody>
      </p:sp>
    </p:spTree>
    <p:extLst>
      <p:ext uri="{BB962C8B-B14F-4D97-AF65-F5344CB8AC3E}">
        <p14:creationId xmlns:p14="http://schemas.microsoft.com/office/powerpoint/2010/main" val="129688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3314" name="Picture 2" descr="Resultado de imagem para abor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67544" y="2217807"/>
            <a:ext cx="1731371" cy="707886"/>
          </a:xfrm>
          <a:prstGeom prst="rect">
            <a:avLst/>
          </a:prstGeom>
          <a:noFill/>
        </p:spPr>
        <p:txBody>
          <a:bodyPr wrap="none" rtlCol="0">
            <a:spAutoFit/>
          </a:bodyPr>
          <a:lstStyle/>
          <a:p>
            <a:r>
              <a:rPr lang="pt-BR" sz="4000" b="1" dirty="0" smtClean="0"/>
              <a:t>Aborto</a:t>
            </a:r>
            <a:r>
              <a:rPr lang="pt-BR" dirty="0" smtClean="0"/>
              <a:t> </a:t>
            </a:r>
            <a:endParaRPr lang="pt-BR" dirty="0"/>
          </a:p>
        </p:txBody>
      </p:sp>
    </p:spTree>
    <p:extLst>
      <p:ext uri="{BB962C8B-B14F-4D97-AF65-F5344CB8AC3E}">
        <p14:creationId xmlns:p14="http://schemas.microsoft.com/office/powerpoint/2010/main" val="2484499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Domene\Desktop\Image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8" y="0"/>
            <a:ext cx="917127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06572" y="3573840"/>
            <a:ext cx="8503578" cy="1569660"/>
          </a:xfrm>
          <a:prstGeom prst="rect">
            <a:avLst/>
          </a:prstGeom>
        </p:spPr>
        <p:txBody>
          <a:bodyPr>
            <a:spAutoFit/>
          </a:bodyPr>
          <a:lstStyle/>
          <a:p>
            <a:pPr algn="ctr" eaLnBrk="0" hangingPunct="0">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Muitas Mulheres Permitindo </a:t>
            </a:r>
          </a:p>
          <a:p>
            <a:pPr algn="ctr" eaLnBrk="0" hangingPunct="0">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Sexo Para Terem Amor</a:t>
            </a:r>
          </a:p>
        </p:txBody>
      </p:sp>
    </p:spTree>
    <p:extLst>
      <p:ext uri="{BB962C8B-B14F-4D97-AF65-F5344CB8AC3E}">
        <p14:creationId xmlns:p14="http://schemas.microsoft.com/office/powerpoint/2010/main" val="216359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mene\Desktop\Imag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83568" y="3861276"/>
            <a:ext cx="8229600" cy="1446550"/>
          </a:xfrm>
          <a:prstGeom prst="rect">
            <a:avLst/>
          </a:prstGeom>
        </p:spPr>
        <p:txBody>
          <a:bodyPr>
            <a:spAutoFit/>
          </a:bodyPr>
          <a:lstStyle/>
          <a:p>
            <a:pPr algn="ctr">
              <a:defRPr/>
            </a:pPr>
            <a:r>
              <a:rPr lang="pt-BR" sz="4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Muitos Homens  </a:t>
            </a:r>
            <a:r>
              <a:rPr lang="pt-BR" sz="4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Fingindo Amor Para Terem Sexo</a:t>
            </a:r>
          </a:p>
        </p:txBody>
      </p:sp>
    </p:spTree>
    <p:extLst>
      <p:ext uri="{BB962C8B-B14F-4D97-AF65-F5344CB8AC3E}">
        <p14:creationId xmlns:p14="http://schemas.microsoft.com/office/powerpoint/2010/main" val="2402261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normAutofit fontScale="90000"/>
          </a:bodyPr>
          <a:lstStyle/>
          <a:p>
            <a:pPr algn="just"/>
            <a:r>
              <a:rPr lang="pt-BR" sz="2200" smtClean="0"/>
              <a:t>Um estudo conduzido por imunologistas no Centro Fred Hutchinson Caner em 2004,  coletou amostras de 120 mulheres. Destas nenhuma tiveram filhos homens. Foram encontrados em todas elas DNA masculino. Isso significa que, através da relação sexual, há um potencial para que as mulheres segurem genes masculinos e DNA dentro de seus órgãos e sangue para toda a sua vida</a:t>
            </a:r>
            <a:r>
              <a:rPr lang="pt-BR" sz="2000" smtClean="0"/>
              <a:t>!</a:t>
            </a:r>
            <a:br>
              <a:rPr lang="pt-BR" sz="2000" smtClean="0"/>
            </a:br>
            <a:endParaRPr lang="pt-BR" sz="2000" dirty="0"/>
          </a:p>
        </p:txBody>
      </p:sp>
      <p:pic>
        <p:nvPicPr>
          <p:cNvPr id="3" name="Imagem 2"/>
          <p:cNvPicPr/>
          <p:nvPr/>
        </p:nvPicPr>
        <p:blipFill>
          <a:blip r:embed="rId2"/>
          <a:stretch>
            <a:fillRect/>
          </a:stretch>
        </p:blipFill>
        <p:spPr>
          <a:xfrm>
            <a:off x="-9195" y="0"/>
            <a:ext cx="9144000" cy="5308054"/>
          </a:xfrm>
          <a:prstGeom prst="rect">
            <a:avLst/>
          </a:prstGeom>
        </p:spPr>
      </p:pic>
    </p:spTree>
    <p:extLst>
      <p:ext uri="{BB962C8B-B14F-4D97-AF65-F5344CB8AC3E}">
        <p14:creationId xmlns:p14="http://schemas.microsoft.com/office/powerpoint/2010/main" val="104768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normAutofit fontScale="90000"/>
          </a:bodyPr>
          <a:lstStyle/>
          <a:p>
            <a:pPr algn="just"/>
            <a:r>
              <a:rPr lang="pt-BR" sz="2800" smtClean="0">
                <a:solidFill>
                  <a:srgbClr val="FF0000"/>
                </a:solidFill>
              </a:rPr>
              <a:t>A mulher tem grandes chances de “herdar” um pouco do DNA de cada parceiro sexual que teve. E esse DNA poderá ser transmitido aos seus filhos. </a:t>
            </a:r>
            <a:endParaRPr lang="pt-BR" sz="2000" dirty="0"/>
          </a:p>
        </p:txBody>
      </p:sp>
      <p:pic>
        <p:nvPicPr>
          <p:cNvPr id="3" name="Imagem 2"/>
          <p:cNvPicPr/>
          <p:nvPr/>
        </p:nvPicPr>
        <p:blipFill>
          <a:blip r:embed="rId2"/>
          <a:stretch>
            <a:fillRect/>
          </a:stretch>
        </p:blipFill>
        <p:spPr>
          <a:xfrm>
            <a:off x="0" y="0"/>
            <a:ext cx="9144000" cy="5308054"/>
          </a:xfrm>
          <a:prstGeom prst="rect">
            <a:avLst/>
          </a:prstGeom>
        </p:spPr>
      </p:pic>
    </p:spTree>
    <p:extLst>
      <p:ext uri="{BB962C8B-B14F-4D97-AF65-F5344CB8AC3E}">
        <p14:creationId xmlns:p14="http://schemas.microsoft.com/office/powerpoint/2010/main" val="215063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Domene\Desktop\Image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87524" y="3417352"/>
            <a:ext cx="8568951" cy="1754326"/>
          </a:xfrm>
          <a:prstGeom prst="rect">
            <a:avLst/>
          </a:prstGeom>
        </p:spPr>
        <p:txBody>
          <a:bodyPr>
            <a:spAutoFit/>
          </a:bodyPr>
          <a:lstStyle/>
          <a:p>
            <a:pPr algn="ctr" eaLnBrk="0" hangingPunct="0">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Na Cama Não Há União Somente De Corpos</a:t>
            </a:r>
          </a:p>
        </p:txBody>
      </p:sp>
    </p:spTree>
    <p:extLst>
      <p:ext uri="{BB962C8B-B14F-4D97-AF65-F5344CB8AC3E}">
        <p14:creationId xmlns:p14="http://schemas.microsoft.com/office/powerpoint/2010/main" val="74215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9144000" cy="5380062"/>
          </a:xfrm>
          <a:prstGeom prst="rect">
            <a:avLst/>
          </a:prstGeom>
        </p:spPr>
      </p:pic>
    </p:spTree>
    <p:extLst>
      <p:ext uri="{BB962C8B-B14F-4D97-AF65-F5344CB8AC3E}">
        <p14:creationId xmlns:p14="http://schemas.microsoft.com/office/powerpoint/2010/main" val="100934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m para infelicid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33264" y="195486"/>
            <a:ext cx="8784976" cy="954107"/>
          </a:xfrm>
          <a:prstGeom prst="rect">
            <a:avLst/>
          </a:prstGeom>
          <a:noFill/>
        </p:spPr>
        <p:txBody>
          <a:bodyPr wrap="square" rtlCol="0">
            <a:spAutoFit/>
          </a:bodyPr>
          <a:lstStyle/>
          <a:p>
            <a:pPr algn="just"/>
            <a:r>
              <a:rPr lang="pt-BR" sz="2800" b="1" dirty="0" smtClean="0"/>
              <a:t>Quanto mais parceiros sexuais uma pessoa teve antes do casamento, menos feliz ela é em seu casamento.</a:t>
            </a:r>
            <a:endParaRPr lang="pt-BR" sz="2800" b="1" dirty="0"/>
          </a:p>
        </p:txBody>
      </p:sp>
    </p:spTree>
    <p:extLst>
      <p:ext uri="{BB962C8B-B14F-4D97-AF65-F5344CB8AC3E}">
        <p14:creationId xmlns:p14="http://schemas.microsoft.com/office/powerpoint/2010/main" val="101869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94"/>
            <a:ext cx="9144000" cy="524983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6588224" y="1419622"/>
            <a:ext cx="2555776" cy="1384995"/>
          </a:xfrm>
          <a:prstGeom prst="rect">
            <a:avLst/>
          </a:prstGeom>
        </p:spPr>
        <p:txBody>
          <a:bodyPr wrap="square">
            <a:spAutoFit/>
          </a:bodyPr>
          <a:lstStyle/>
          <a:p>
            <a:pPr algn="ctr"/>
            <a:r>
              <a:rPr lang="pt-BR" sz="2800" b="1" dirty="0" smtClean="0">
                <a:solidFill>
                  <a:srgbClr val="FF0000"/>
                </a:solidFill>
              </a:rPr>
              <a:t>Qual é a hora certa para a prática sexual?</a:t>
            </a:r>
            <a:endParaRPr lang="pt-BR" sz="2800" b="1" dirty="0">
              <a:solidFill>
                <a:srgbClr val="FF0000"/>
              </a:solidFill>
            </a:endParaRPr>
          </a:p>
        </p:txBody>
      </p:sp>
    </p:spTree>
    <p:extLst>
      <p:ext uri="{BB962C8B-B14F-4D97-AF65-F5344CB8AC3E}">
        <p14:creationId xmlns:p14="http://schemas.microsoft.com/office/powerpoint/2010/main" val="358928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83848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AutoShape 2" descr="Resultado de imagem para adolesc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adolescen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Resultado de imagem para adolescenc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Resultado de imagem para adolescenc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Resultado de imagem para adolescenc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33" name="Picture 13" descr="Resultado de imagem para adolesc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464"/>
            <a:ext cx="9144000" cy="5287964"/>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4508322"/>
            <a:ext cx="9144000" cy="523220"/>
          </a:xfrm>
          <a:prstGeom prst="rect">
            <a:avLst/>
          </a:prstGeom>
        </p:spPr>
        <p:txBody>
          <a:bodyPr wrap="square">
            <a:spAutoFit/>
          </a:bodyPr>
          <a:lstStyle/>
          <a:p>
            <a:pPr algn="ctr"/>
            <a:r>
              <a:rPr lang="pt-BR" sz="2800" b="1" dirty="0"/>
              <a:t>A adolescência é um período cercado de </a:t>
            </a:r>
            <a:r>
              <a:rPr lang="pt-BR" sz="2800" b="1" dirty="0" smtClean="0"/>
              <a:t>mudanças.</a:t>
            </a:r>
            <a:endParaRPr lang="pt-BR" sz="2800" b="1" dirty="0"/>
          </a:p>
        </p:txBody>
      </p:sp>
    </p:spTree>
    <p:extLst>
      <p:ext uri="{BB962C8B-B14F-4D97-AF65-F5344CB8AC3E}">
        <p14:creationId xmlns:p14="http://schemas.microsoft.com/office/powerpoint/2010/main" val="2082133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491630"/>
            <a:ext cx="8229600" cy="1728192"/>
          </a:xfrm>
        </p:spPr>
        <p:txBody>
          <a:bodyPr>
            <a:normAutofit fontScale="90000"/>
          </a:bodyPr>
          <a:lstStyle/>
          <a:p>
            <a:r>
              <a:rPr lang="pt-BR" dirty="0" smtClean="0"/>
              <a:t>“Por </a:t>
            </a:r>
            <a:r>
              <a:rPr lang="pt-BR" dirty="0"/>
              <a:t>essa razão, o homem deixará pai e mãe e se unirá à sua mulher, e eles se tornarão uma só </a:t>
            </a:r>
            <a:r>
              <a:rPr lang="pt-BR" dirty="0" smtClean="0"/>
              <a:t>carne”. </a:t>
            </a:r>
            <a:r>
              <a:rPr lang="pt-BR" dirty="0" err="1" smtClean="0"/>
              <a:t>Gn</a:t>
            </a:r>
            <a:r>
              <a:rPr lang="pt-BR" dirty="0" smtClean="0"/>
              <a:t> 2:24</a:t>
            </a:r>
            <a:endParaRPr lang="pt-BR" dirty="0"/>
          </a:p>
        </p:txBody>
      </p:sp>
    </p:spTree>
    <p:extLst>
      <p:ext uri="{BB962C8B-B14F-4D97-AF65-F5344CB8AC3E}">
        <p14:creationId xmlns:p14="http://schemas.microsoft.com/office/powerpoint/2010/main" val="1838860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se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725252"/>
            <a:ext cx="2555776" cy="3692996"/>
          </a:xfrm>
        </p:spPr>
        <p:txBody>
          <a:bodyPr>
            <a:normAutofit fontScale="90000"/>
          </a:bodyPr>
          <a:lstStyle/>
          <a:p>
            <a:r>
              <a:rPr lang="pt-BR" sz="3600" dirty="0">
                <a:solidFill>
                  <a:schemeClr val="bg1"/>
                </a:solidFill>
              </a:rPr>
              <a:t>As experiências sexuais passaram a ser comuns entre os </a:t>
            </a:r>
            <a:r>
              <a:rPr lang="pt-BR" sz="3600" dirty="0" smtClean="0">
                <a:solidFill>
                  <a:schemeClr val="bg1"/>
                </a:solidFill>
              </a:rPr>
              <a:t>adolescentes.</a:t>
            </a:r>
            <a:endParaRPr lang="pt-BR" sz="3600" b="1" dirty="0">
              <a:solidFill>
                <a:schemeClr val="bg1"/>
              </a:solidFill>
            </a:endParaRPr>
          </a:p>
        </p:txBody>
      </p:sp>
    </p:spTree>
    <p:extLst>
      <p:ext uri="{BB962C8B-B14F-4D97-AF65-F5344CB8AC3E}">
        <p14:creationId xmlns:p14="http://schemas.microsoft.com/office/powerpoint/2010/main" val="277563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descr="Resultado de imagem para primeira ve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844"/>
            <a:ext cx="9144000" cy="520234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4570911" y="195486"/>
            <a:ext cx="4572000" cy="1754326"/>
          </a:xfrm>
          <a:prstGeom prst="rect">
            <a:avLst/>
          </a:prstGeom>
        </p:spPr>
        <p:txBody>
          <a:bodyPr>
            <a:spAutoFit/>
          </a:bodyPr>
          <a:lstStyle/>
          <a:p>
            <a:pPr algn="just"/>
            <a:r>
              <a:rPr lang="pt-BR" sz="3600" dirty="0">
                <a:solidFill>
                  <a:schemeClr val="bg1"/>
                </a:solidFill>
              </a:rPr>
              <a:t>No Brasil, a primeira relação sexual tem sua média aos 15 </a:t>
            </a:r>
            <a:r>
              <a:rPr lang="pt-BR" sz="3600" dirty="0" smtClean="0">
                <a:solidFill>
                  <a:schemeClr val="bg1"/>
                </a:solidFill>
              </a:rPr>
              <a:t>anos.</a:t>
            </a:r>
            <a:endParaRPr lang="pt-BR" sz="3600" dirty="0">
              <a:solidFill>
                <a:schemeClr val="bg1"/>
              </a:solidFill>
            </a:endParaRPr>
          </a:p>
        </p:txBody>
      </p:sp>
    </p:spTree>
    <p:extLst>
      <p:ext uri="{BB962C8B-B14F-4D97-AF65-F5344CB8AC3E}">
        <p14:creationId xmlns:p14="http://schemas.microsoft.com/office/powerpoint/2010/main" val="53197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descr="Resultado de imagem para adolesce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81" y="0"/>
            <a:ext cx="923538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580112" y="411510"/>
            <a:ext cx="3292312" cy="584775"/>
          </a:xfrm>
          <a:prstGeom prst="rect">
            <a:avLst/>
          </a:prstGeom>
        </p:spPr>
        <p:txBody>
          <a:bodyPr wrap="none">
            <a:spAutoFit/>
          </a:bodyPr>
          <a:lstStyle/>
          <a:p>
            <a:r>
              <a:rPr lang="pt-BR" sz="3200" dirty="0" smtClean="0">
                <a:solidFill>
                  <a:schemeClr val="bg1"/>
                </a:solidFill>
              </a:rPr>
              <a:t>Física </a:t>
            </a:r>
            <a:r>
              <a:rPr lang="pt-BR" sz="3200" dirty="0">
                <a:solidFill>
                  <a:schemeClr val="bg1"/>
                </a:solidFill>
              </a:rPr>
              <a:t>e </a:t>
            </a:r>
            <a:r>
              <a:rPr lang="pt-BR" sz="3200" dirty="0" smtClean="0">
                <a:solidFill>
                  <a:schemeClr val="bg1"/>
                </a:solidFill>
              </a:rPr>
              <a:t>Psicológica</a:t>
            </a:r>
            <a:endParaRPr lang="pt-BR" sz="3200" dirty="0">
              <a:solidFill>
                <a:schemeClr val="bg1"/>
              </a:solidFill>
            </a:endParaRPr>
          </a:p>
        </p:txBody>
      </p:sp>
    </p:spTree>
    <p:extLst>
      <p:ext uri="{BB962C8B-B14F-4D97-AF65-F5344CB8AC3E}">
        <p14:creationId xmlns:p14="http://schemas.microsoft.com/office/powerpoint/2010/main" val="3591646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descr="C:\Users\Domene\Desktop\teens-are-depresse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
            <a:ext cx="9144000" cy="514233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6516216" y="38403"/>
            <a:ext cx="2627784" cy="2862322"/>
          </a:xfrm>
          <a:prstGeom prst="rect">
            <a:avLst/>
          </a:prstGeom>
        </p:spPr>
        <p:txBody>
          <a:bodyPr wrap="square">
            <a:spAutoFit/>
          </a:bodyPr>
          <a:lstStyle/>
          <a:p>
            <a:pPr algn="ctr"/>
            <a:r>
              <a:rPr lang="pt-BR" sz="3600" dirty="0" smtClean="0">
                <a:solidFill>
                  <a:schemeClr val="bg1"/>
                </a:solidFill>
              </a:rPr>
              <a:t>Suicídio</a:t>
            </a:r>
          </a:p>
          <a:p>
            <a:pPr algn="ctr"/>
            <a:r>
              <a:rPr lang="pt-BR" sz="3600" dirty="0" smtClean="0">
                <a:solidFill>
                  <a:schemeClr val="bg1"/>
                </a:solidFill>
              </a:rPr>
              <a:t>Solidão </a:t>
            </a:r>
          </a:p>
          <a:p>
            <a:pPr algn="ctr"/>
            <a:r>
              <a:rPr lang="pt-BR" sz="3600" dirty="0" smtClean="0">
                <a:solidFill>
                  <a:schemeClr val="bg1"/>
                </a:solidFill>
              </a:rPr>
              <a:t>Tristeza </a:t>
            </a:r>
          </a:p>
          <a:p>
            <a:pPr algn="ctr"/>
            <a:r>
              <a:rPr lang="pt-BR" sz="3600" dirty="0" smtClean="0">
                <a:solidFill>
                  <a:schemeClr val="bg1"/>
                </a:solidFill>
              </a:rPr>
              <a:t>Baixa  </a:t>
            </a:r>
            <a:r>
              <a:rPr lang="pt-BR" sz="3600" dirty="0" err="1" smtClean="0">
                <a:solidFill>
                  <a:schemeClr val="bg1"/>
                </a:solidFill>
              </a:rPr>
              <a:t>auto-estima</a:t>
            </a:r>
            <a:r>
              <a:rPr lang="pt-BR" sz="3600" dirty="0">
                <a:solidFill>
                  <a:schemeClr val="bg1"/>
                </a:solidFill>
              </a:rPr>
              <a:t>.</a:t>
            </a:r>
          </a:p>
        </p:txBody>
      </p:sp>
    </p:spTree>
    <p:extLst>
      <p:ext uri="{BB962C8B-B14F-4D97-AF65-F5344CB8AC3E}">
        <p14:creationId xmlns:p14="http://schemas.microsoft.com/office/powerpoint/2010/main" val="382158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descr="Resultado de imagem para mais de tres parceiros sexu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79512" y="267494"/>
            <a:ext cx="4250844" cy="646331"/>
          </a:xfrm>
          <a:prstGeom prst="rect">
            <a:avLst/>
          </a:prstGeom>
        </p:spPr>
        <p:txBody>
          <a:bodyPr wrap="none">
            <a:spAutoFit/>
          </a:bodyPr>
          <a:lstStyle/>
          <a:p>
            <a:r>
              <a:rPr lang="pt-BR" sz="3600" b="1" dirty="0"/>
              <a:t>A</a:t>
            </a:r>
            <a:r>
              <a:rPr lang="pt-BR" sz="3600" b="1" dirty="0" smtClean="0"/>
              <a:t>ntes </a:t>
            </a:r>
            <a:r>
              <a:rPr lang="pt-BR" sz="3600" b="1" dirty="0"/>
              <a:t>dos vinte anos </a:t>
            </a:r>
          </a:p>
        </p:txBody>
      </p:sp>
    </p:spTree>
    <p:extLst>
      <p:ext uri="{BB962C8B-B14F-4D97-AF65-F5344CB8AC3E}">
        <p14:creationId xmlns:p14="http://schemas.microsoft.com/office/powerpoint/2010/main" val="1734027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1266" name="Picture 2" descr="C:\Users\Domene\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 y="0"/>
            <a:ext cx="913365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40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2290" name="Picture 2" descr="Resultado de imagem para gravidez na adolesc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23528" y="426986"/>
            <a:ext cx="2664296" cy="4401205"/>
          </a:xfrm>
          <a:prstGeom prst="rect">
            <a:avLst/>
          </a:prstGeom>
          <a:noFill/>
        </p:spPr>
        <p:txBody>
          <a:bodyPr wrap="square" rtlCol="0">
            <a:spAutoFit/>
          </a:bodyPr>
          <a:lstStyle/>
          <a:p>
            <a:pPr algn="just"/>
            <a:r>
              <a:rPr lang="pt-BR" sz="2000" dirty="0">
                <a:ln w="18415" cmpd="sng">
                  <a:solidFill>
                    <a:srgbClr val="FFFFFF"/>
                  </a:solidFill>
                  <a:prstDash val="solid"/>
                </a:ln>
                <a:effectLst>
                  <a:glow rad="228600">
                    <a:schemeClr val="accent6">
                      <a:satMod val="175000"/>
                      <a:alpha val="40000"/>
                    </a:schemeClr>
                  </a:glow>
                </a:effectLst>
              </a:rPr>
              <a:t>8% das garotas engravidam nos 3 primeiros meses de vida sexual</a:t>
            </a:r>
            <a:br>
              <a:rPr lang="pt-BR" sz="2000" dirty="0">
                <a:ln w="18415" cmpd="sng">
                  <a:solidFill>
                    <a:srgbClr val="FFFFFF"/>
                  </a:solidFill>
                  <a:prstDash val="solid"/>
                </a:ln>
                <a:effectLst>
                  <a:glow rad="228600">
                    <a:schemeClr val="accent6">
                      <a:satMod val="175000"/>
                      <a:alpha val="40000"/>
                    </a:schemeClr>
                  </a:glow>
                </a:effectLst>
              </a:rPr>
            </a:br>
            <a:endParaRPr lang="pt-BR" sz="2000" dirty="0">
              <a:ln w="18415" cmpd="sng">
                <a:solidFill>
                  <a:srgbClr val="FFFFFF"/>
                </a:solidFill>
                <a:prstDash val="solid"/>
              </a:ln>
              <a:effectLst>
                <a:glow rad="228600">
                  <a:schemeClr val="accent6">
                    <a:satMod val="175000"/>
                    <a:alpha val="40000"/>
                  </a:schemeClr>
                </a:glow>
              </a:effectLst>
            </a:endParaRPr>
          </a:p>
          <a:p>
            <a:pPr algn="just"/>
            <a:r>
              <a:rPr lang="pt-BR" sz="2000" dirty="0">
                <a:ln w="18415" cmpd="sng">
                  <a:solidFill>
                    <a:srgbClr val="FFFFFF"/>
                  </a:solidFill>
                  <a:prstDash val="solid"/>
                </a:ln>
                <a:effectLst>
                  <a:glow rad="228600">
                    <a:schemeClr val="accent6">
                      <a:satMod val="175000"/>
                      <a:alpha val="40000"/>
                    </a:schemeClr>
                  </a:glow>
                </a:effectLst>
              </a:rPr>
              <a:t>41% das 208 milhões de gestações que ocorrem por ano não são planejadas</a:t>
            </a:r>
          </a:p>
          <a:p>
            <a:endParaRPr lang="pt-BR" sz="2000" dirty="0">
              <a:ln w="18415" cmpd="sng">
                <a:solidFill>
                  <a:srgbClr val="FFFFFF"/>
                </a:solidFill>
                <a:prstDash val="solid"/>
              </a:ln>
              <a:effectLst>
                <a:glow rad="228600">
                  <a:schemeClr val="accent6">
                    <a:satMod val="175000"/>
                    <a:alpha val="40000"/>
                  </a:schemeClr>
                </a:glow>
              </a:effectLst>
            </a:endParaRPr>
          </a:p>
          <a:p>
            <a:pPr algn="just"/>
            <a:r>
              <a:rPr lang="pt-BR" sz="2000" dirty="0">
                <a:ln w="18415" cmpd="sng">
                  <a:solidFill>
                    <a:srgbClr val="FFFFFF"/>
                  </a:solidFill>
                  <a:prstDash val="solid"/>
                </a:ln>
                <a:effectLst>
                  <a:glow rad="228600">
                    <a:schemeClr val="accent6">
                      <a:satMod val="175000"/>
                      <a:alpha val="40000"/>
                    </a:schemeClr>
                  </a:glow>
                </a:effectLst>
              </a:rPr>
              <a:t>16 milhões de adolescentes entre 15 e 19 anos dão à luz anualmente no </a:t>
            </a:r>
            <a:r>
              <a:rPr lang="pt-BR" sz="2000" dirty="0" smtClean="0">
                <a:ln w="18415" cmpd="sng">
                  <a:solidFill>
                    <a:srgbClr val="FFFFFF"/>
                  </a:solidFill>
                  <a:prstDash val="solid"/>
                </a:ln>
                <a:effectLst>
                  <a:glow rad="228600">
                    <a:schemeClr val="accent6">
                      <a:satMod val="175000"/>
                      <a:alpha val="40000"/>
                    </a:schemeClr>
                  </a:glow>
                </a:effectLst>
              </a:rPr>
              <a:t>mundo</a:t>
            </a:r>
            <a:endParaRPr lang="pt-BR" sz="4000" dirty="0">
              <a:effectLst>
                <a:glow rad="228600">
                  <a:schemeClr val="accent6">
                    <a:satMod val="175000"/>
                    <a:alpha val="40000"/>
                  </a:schemeClr>
                </a:glow>
              </a:effectLst>
            </a:endParaRPr>
          </a:p>
        </p:txBody>
      </p:sp>
    </p:spTree>
    <p:extLst>
      <p:ext uri="{BB962C8B-B14F-4D97-AF65-F5344CB8AC3E}">
        <p14:creationId xmlns:p14="http://schemas.microsoft.com/office/powerpoint/2010/main" val="2311721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514</Words>
  <Application>Microsoft Office PowerPoint</Application>
  <PresentationFormat>Apresentação na tela (16:9)</PresentationFormat>
  <Paragraphs>63</Paragraphs>
  <Slides>20</Slides>
  <Notes>14</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Apresentação do PowerPoint</vt:lpstr>
      <vt:lpstr>Apresentação do PowerPoint</vt:lpstr>
      <vt:lpstr>As experiências sexuais passaram a ser comuns entre os adolescentes.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Muitos Homens  Fingindo Amor Para Terem Sexo</vt:lpstr>
      <vt:lpstr>Um estudo conduzido por imunologistas no Centro Fred Hutchinson Caner em 2004,  coletou amostras de 120 mulheres. Destas nenhuma tiveram filhos homens. Foram encontrados em todas elas DNA masculino. Isso significa que, através da relação sexual, há um potencial para que as mulheres segurem genes masculinos e DNA dentro de seus órgãos e sangue para toda a sua vida! </vt:lpstr>
      <vt:lpstr>A mulher tem grandes chances de “herdar” um pouco do DNA de cada parceiro sexual que teve. E esse DNA poderá ser transmitido aos seus filhos. </vt:lpstr>
      <vt:lpstr>Apresentação do PowerPoint</vt:lpstr>
      <vt:lpstr>Apresentação do PowerPoint</vt:lpstr>
      <vt:lpstr>Apresentação do PowerPoint</vt:lpstr>
      <vt:lpstr>Apresentação do PowerPoint</vt:lpstr>
      <vt:lpstr>Apresentação do PowerPoint</vt:lpstr>
      <vt:lpstr>“Por essa razão, o homem deixará pai e mãe e se unirá à sua mulher, e eles se tornarão uma só carne”. Gn 2:24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Escolhas </dc:title>
  <dc:subject>PE-CAPELAS</dc:subject>
  <dc:creator>Pr. MARCELO AUGUSTO DE CARVALHO; Duary Domene</dc:creator>
  <cp:keywords>www.pastordeescola.com.br</cp:keywords>
  <dc:description>COMÉRCIO PROIBIDO. USO PESSOAL</dc:description>
  <cp:lastModifiedBy>Duary Domene</cp:lastModifiedBy>
  <cp:revision>33</cp:revision>
  <dcterms:created xsi:type="dcterms:W3CDTF">2017-06-08T16:58:45Z</dcterms:created>
  <dcterms:modified xsi:type="dcterms:W3CDTF">2019-01-09T12:27:02Z</dcterms:modified>
  <cp:category>Pastor de Escola</cp:category>
</cp:coreProperties>
</file>