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4" r:id="rId2"/>
    <p:sldId id="296" r:id="rId3"/>
    <p:sldId id="256" r:id="rId4"/>
    <p:sldId id="298" r:id="rId5"/>
    <p:sldId id="293" r:id="rId6"/>
    <p:sldId id="295" r:id="rId7"/>
    <p:sldId id="258" r:id="rId8"/>
    <p:sldId id="291" r:id="rId9"/>
    <p:sldId id="290" r:id="rId10"/>
    <p:sldId id="289" r:id="rId11"/>
    <p:sldId id="288" r:id="rId12"/>
    <p:sldId id="268" r:id="rId13"/>
    <p:sldId id="287" r:id="rId14"/>
    <p:sldId id="286" r:id="rId15"/>
    <p:sldId id="285" r:id="rId16"/>
    <p:sldId id="284" r:id="rId17"/>
    <p:sldId id="283" r:id="rId18"/>
    <p:sldId id="282" r:id="rId19"/>
    <p:sldId id="281" r:id="rId20"/>
    <p:sldId id="280" r:id="rId21"/>
    <p:sldId id="279" r:id="rId22"/>
    <p:sldId id="278" r:id="rId23"/>
    <p:sldId id="276" r:id="rId24"/>
    <p:sldId id="269" r:id="rId25"/>
    <p:sldId id="274" r:id="rId26"/>
    <p:sldId id="273" r:id="rId27"/>
    <p:sldId id="272" r:id="rId28"/>
    <p:sldId id="270" r:id="rId29"/>
    <p:sldId id="271" r:id="rId30"/>
    <p:sldId id="259" r:id="rId31"/>
    <p:sldId id="300" r:id="rId32"/>
    <p:sldId id="302" r:id="rId33"/>
    <p:sldId id="304" r:id="rId34"/>
    <p:sldId id="305" r:id="rId35"/>
    <p:sldId id="306" r:id="rId36"/>
    <p:sldId id="301" r:id="rId37"/>
    <p:sldId id="303"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431" autoAdjust="0"/>
  </p:normalViewPr>
  <p:slideViewPr>
    <p:cSldViewPr snapToGrid="0">
      <p:cViewPr varScale="1">
        <p:scale>
          <a:sx n="31" d="100"/>
          <a:sy n="31" d="100"/>
        </p:scale>
        <p:origin x="13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75C78-71A2-4C46-8CFA-5632F88A8EA6}" type="datetimeFigureOut">
              <a:rPr lang="pt-BR" smtClean="0"/>
              <a:t>06/01/2019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555DC-0283-4CFB-A3A9-5976B99074AA}" type="slidenum">
              <a:rPr lang="pt-BR" smtClean="0"/>
              <a:t>‹nº›</a:t>
            </a:fld>
            <a:endParaRPr lang="pt-BR"/>
          </a:p>
        </p:txBody>
      </p:sp>
    </p:spTree>
    <p:extLst>
      <p:ext uri="{BB962C8B-B14F-4D97-AF65-F5344CB8AC3E}">
        <p14:creationId xmlns:p14="http://schemas.microsoft.com/office/powerpoint/2010/main" val="159387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Uma fobia nada mais é que um medo exagerado, que vem à tona sempre que uma pessoa fica impossibilitada de se comunicar ou se conectar a um aparelho tecnológico como o celular. Mais do que medo de perdê-lo, as pessoas que sofrem com esse problema afirmam terem </a:t>
            </a:r>
            <a:r>
              <a:rPr lang="pt-BR" sz="1200" b="1" i="0" kern="1200" dirty="0" smtClean="0">
                <a:solidFill>
                  <a:schemeClr val="tx1"/>
                </a:solidFill>
                <a:effectLst/>
                <a:latin typeface="+mn-lt"/>
                <a:ea typeface="+mn-ea"/>
                <a:cs typeface="+mn-cs"/>
              </a:rPr>
              <a:t>medo de não se sentirem acessíveis e conectadas</a:t>
            </a:r>
            <a:r>
              <a:rPr lang="pt-BR" sz="1200" b="0" i="0" kern="1200" dirty="0" smtClean="0">
                <a:solidFill>
                  <a:schemeClr val="tx1"/>
                </a:solidFill>
                <a:effectLst/>
                <a:latin typeface="+mn-lt"/>
                <a:ea typeface="+mn-ea"/>
                <a:cs typeface="+mn-cs"/>
              </a:rPr>
              <a:t>. Hoje a maioria das pessoas precisa usar o celular – isso é fato. Mas tem gente que está desenvolvendo um verdadeiro pavor de se separar do seu aparelho e isso que se torna um fator preocupante.</a:t>
            </a:r>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2</a:t>
            </a:fld>
            <a:endParaRPr lang="pt-BR"/>
          </a:p>
        </p:txBody>
      </p:sp>
    </p:spTree>
    <p:extLst>
      <p:ext uri="{BB962C8B-B14F-4D97-AF65-F5344CB8AC3E}">
        <p14:creationId xmlns:p14="http://schemas.microsoft.com/office/powerpoint/2010/main" val="160655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Aparentemente inofensivos para a maioria, os smartphones podem causar dependência nos usuários. Irritabilidade, inquietude e incômodo causado pela falta de acesso ao aparelho são alguns dos sinais de alerta para esta doença psiquiátrica cada vez mais frequente, que, nos casos mais graves, causam transtornos como depressão e ideias suicidas.</a:t>
            </a:r>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3</a:t>
            </a:fld>
            <a:endParaRPr lang="pt-BR"/>
          </a:p>
        </p:txBody>
      </p:sp>
    </p:spTree>
    <p:extLst>
      <p:ext uri="{BB962C8B-B14F-4D97-AF65-F5344CB8AC3E}">
        <p14:creationId xmlns:p14="http://schemas.microsoft.com/office/powerpoint/2010/main" val="102503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Vídeo</a:t>
            </a:r>
          </a:p>
          <a:p>
            <a:r>
              <a:rPr lang="pt-BR" sz="1200" b="0" i="0" kern="1200" dirty="0" smtClean="0">
                <a:solidFill>
                  <a:schemeClr val="tx1"/>
                </a:solidFill>
                <a:effectLst/>
                <a:latin typeface="+mn-lt"/>
                <a:ea typeface="+mn-ea"/>
                <a:cs typeface="+mn-cs"/>
              </a:rPr>
              <a:t>https://www.youtube.com/watch?v=VASywEuqFd8</a:t>
            </a:r>
          </a:p>
          <a:p>
            <a:r>
              <a:rPr lang="pt-BR" sz="1200" b="0" i="0" kern="1200" dirty="0" smtClean="0">
                <a:solidFill>
                  <a:schemeClr val="tx1"/>
                </a:solidFill>
                <a:effectLst/>
                <a:latin typeface="+mn-lt"/>
                <a:ea typeface="+mn-ea"/>
                <a:cs typeface="+mn-cs"/>
              </a:rPr>
              <a:t/>
            </a:r>
            <a:br>
              <a:rPr lang="pt-BR" sz="1200" b="0" i="0" kern="1200" dirty="0" smtClean="0">
                <a:solidFill>
                  <a:schemeClr val="tx1"/>
                </a:solidFill>
                <a:effectLst/>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4</a:t>
            </a:fld>
            <a:endParaRPr lang="pt-BR"/>
          </a:p>
        </p:txBody>
      </p:sp>
    </p:spTree>
    <p:extLst>
      <p:ext uri="{BB962C8B-B14F-4D97-AF65-F5344CB8AC3E}">
        <p14:creationId xmlns:p14="http://schemas.microsoft.com/office/powerpoint/2010/main" val="332762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5</a:t>
            </a:fld>
            <a:endParaRPr lang="pt-BR"/>
          </a:p>
        </p:txBody>
      </p:sp>
    </p:spTree>
    <p:extLst>
      <p:ext uri="{BB962C8B-B14F-4D97-AF65-F5344CB8AC3E}">
        <p14:creationId xmlns:p14="http://schemas.microsoft.com/office/powerpoint/2010/main" val="165864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Para rastrear esta dependência, um grupo de professores, profissionais e estudantes de medicina e psicologia do Centro Regional de Referência em Drogas (CRR) da UFMG desenvolveu um instrumento inédito no Brasil, o Smartphone </a:t>
            </a:r>
            <a:r>
              <a:rPr lang="pt-BR" sz="1200" b="0" i="0" kern="1200" dirty="0" err="1" smtClean="0">
                <a:solidFill>
                  <a:schemeClr val="tx1"/>
                </a:solidFill>
                <a:effectLst/>
                <a:latin typeface="+mn-lt"/>
                <a:ea typeface="+mn-ea"/>
                <a:cs typeface="+mn-cs"/>
              </a:rPr>
              <a:t>Addiction</a:t>
            </a:r>
            <a:r>
              <a:rPr lang="pt-BR" sz="1200" b="0" i="0" kern="1200" dirty="0" smtClean="0">
                <a:solidFill>
                  <a:schemeClr val="tx1"/>
                </a:solidFill>
                <a:effectLst/>
                <a:latin typeface="+mn-lt"/>
                <a:ea typeface="+mn-ea"/>
                <a:cs typeface="+mn-cs"/>
              </a:rPr>
              <a:t> </a:t>
            </a:r>
            <a:r>
              <a:rPr lang="pt-BR" sz="1200" b="0" i="0" kern="1200" dirty="0" err="1" smtClean="0">
                <a:solidFill>
                  <a:schemeClr val="tx1"/>
                </a:solidFill>
                <a:effectLst/>
                <a:latin typeface="+mn-lt"/>
                <a:ea typeface="+mn-ea"/>
                <a:cs typeface="+mn-cs"/>
              </a:rPr>
              <a:t>Inventory</a:t>
            </a:r>
            <a:r>
              <a:rPr lang="pt-BR" sz="1200" b="0" i="0" kern="1200" dirty="0" smtClean="0">
                <a:solidFill>
                  <a:schemeClr val="tx1"/>
                </a:solidFill>
                <a:effectLst/>
                <a:latin typeface="+mn-lt"/>
                <a:ea typeface="+mn-ea"/>
                <a:cs typeface="+mn-cs"/>
              </a:rPr>
              <a:t> (SPAI-BR). Trata-se de um questionário com 26 tópicos para identificar o problema. Aqueles que responderem “sim” para pelo menos sete itens deve procurar um psicólogo ou especialista, pois podem ter desenvolvido um quadro de dependência ao aparelho.</a:t>
            </a:r>
          </a:p>
          <a:p>
            <a:endParaRPr lang="pt-BR" sz="1200" b="0" i="0" kern="1200" dirty="0" smtClean="0">
              <a:solidFill>
                <a:schemeClr val="tx1"/>
              </a:solidFill>
              <a:effectLst/>
              <a:latin typeface="+mn-lt"/>
              <a:ea typeface="+mn-ea"/>
              <a:cs typeface="+mn-cs"/>
            </a:endParaRPr>
          </a:p>
          <a:p>
            <a:r>
              <a:rPr lang="pt-BR" sz="1200" b="0" i="0" kern="1200" dirty="0" smtClean="0">
                <a:solidFill>
                  <a:schemeClr val="tx1"/>
                </a:solidFill>
                <a:effectLst/>
                <a:latin typeface="+mn-lt"/>
                <a:ea typeface="+mn-ea"/>
                <a:cs typeface="+mn-cs"/>
              </a:rPr>
              <a:t>O questionário, de acordo com a professora Julia </a:t>
            </a:r>
            <a:r>
              <a:rPr lang="pt-BR" sz="1200" b="0" i="0" kern="1200" dirty="0" err="1" smtClean="0">
                <a:solidFill>
                  <a:schemeClr val="tx1"/>
                </a:solidFill>
                <a:effectLst/>
                <a:latin typeface="+mn-lt"/>
                <a:ea typeface="+mn-ea"/>
                <a:cs typeface="+mn-cs"/>
              </a:rPr>
              <a:t>Khoury</a:t>
            </a:r>
            <a:r>
              <a:rPr lang="pt-BR" sz="1200" b="0" i="0" kern="1200" dirty="0" smtClean="0">
                <a:solidFill>
                  <a:schemeClr val="tx1"/>
                </a:solidFill>
                <a:effectLst/>
                <a:latin typeface="+mn-lt"/>
                <a:ea typeface="+mn-ea"/>
                <a:cs typeface="+mn-cs"/>
              </a:rPr>
              <a:t>, uma das autoras do estudo, já existe em outros países e foi adaptado para o Brasil.</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6</a:t>
            </a:fld>
            <a:endParaRPr lang="pt-BR"/>
          </a:p>
        </p:txBody>
      </p:sp>
    </p:spTree>
    <p:extLst>
      <p:ext uri="{BB962C8B-B14F-4D97-AF65-F5344CB8AC3E}">
        <p14:creationId xmlns:p14="http://schemas.microsoft.com/office/powerpoint/2010/main" val="38402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30</a:t>
            </a:fld>
            <a:endParaRPr lang="pt-BR"/>
          </a:p>
        </p:txBody>
      </p:sp>
    </p:spTree>
    <p:extLst>
      <p:ext uri="{BB962C8B-B14F-4D97-AF65-F5344CB8AC3E}">
        <p14:creationId xmlns:p14="http://schemas.microsoft.com/office/powerpoint/2010/main" val="237615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31</a:t>
            </a:fld>
            <a:endParaRPr lang="pt-BR"/>
          </a:p>
        </p:txBody>
      </p:sp>
    </p:spTree>
    <p:extLst>
      <p:ext uri="{BB962C8B-B14F-4D97-AF65-F5344CB8AC3E}">
        <p14:creationId xmlns:p14="http://schemas.microsoft.com/office/powerpoint/2010/main" val="58858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35</a:t>
            </a:fld>
            <a:endParaRPr lang="pt-BR"/>
          </a:p>
        </p:txBody>
      </p:sp>
    </p:spTree>
    <p:extLst>
      <p:ext uri="{BB962C8B-B14F-4D97-AF65-F5344CB8AC3E}">
        <p14:creationId xmlns:p14="http://schemas.microsoft.com/office/powerpoint/2010/main" val="263166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9D555DC-0283-4CFB-A3A9-5976B99074AA}" type="slidenum">
              <a:rPr lang="pt-BR" smtClean="0"/>
              <a:t>36</a:t>
            </a:fld>
            <a:endParaRPr lang="pt-BR"/>
          </a:p>
        </p:txBody>
      </p:sp>
    </p:spTree>
    <p:extLst>
      <p:ext uri="{BB962C8B-B14F-4D97-AF65-F5344CB8AC3E}">
        <p14:creationId xmlns:p14="http://schemas.microsoft.com/office/powerpoint/2010/main" val="182760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243458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350971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423492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131383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342746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23BDD61-AC49-4E8F-8810-9B3C97F31DB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5732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23BDD61-AC49-4E8F-8810-9B3C97F31DBA}" type="datetimeFigureOut">
              <a:rPr lang="pt-BR" smtClean="0"/>
              <a:t>06/01/2019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163531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23BDD61-AC49-4E8F-8810-9B3C97F31DBA}" type="datetimeFigureOut">
              <a:rPr lang="pt-BR" smtClean="0"/>
              <a:t>06/01/2019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14100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23BDD61-AC49-4E8F-8810-9B3C97F31DBA}" type="datetimeFigureOut">
              <a:rPr lang="pt-BR" smtClean="0"/>
              <a:t>06/01/2019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212050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23BDD61-AC49-4E8F-8810-9B3C97F31DB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109258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323BDD61-AC49-4E8F-8810-9B3C97F31DBA}" type="datetimeFigureOut">
              <a:rPr lang="pt-BR" smtClean="0"/>
              <a:t>06/01/2019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1D3264-4A9A-4222-8D7E-FDA28BF8AEEE}" type="slidenum">
              <a:rPr lang="pt-BR" smtClean="0"/>
              <a:t>‹nº›</a:t>
            </a:fld>
            <a:endParaRPr lang="pt-BR"/>
          </a:p>
        </p:txBody>
      </p:sp>
    </p:spTree>
    <p:extLst>
      <p:ext uri="{BB962C8B-B14F-4D97-AF65-F5344CB8AC3E}">
        <p14:creationId xmlns:p14="http://schemas.microsoft.com/office/powerpoint/2010/main" val="354581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BDD61-AC49-4E8F-8810-9B3C97F31DBA}" type="datetimeFigureOut">
              <a:rPr lang="pt-BR" smtClean="0"/>
              <a:t>06/01/2019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D3264-4A9A-4222-8D7E-FDA28BF8AEEE}" type="slidenum">
              <a:rPr lang="pt-BR" smtClean="0"/>
              <a:t>‹nº›</a:t>
            </a:fld>
            <a:endParaRPr lang="pt-BR"/>
          </a:p>
        </p:txBody>
      </p:sp>
    </p:spTree>
    <p:extLst>
      <p:ext uri="{BB962C8B-B14F-4D97-AF65-F5344CB8AC3E}">
        <p14:creationId xmlns:p14="http://schemas.microsoft.com/office/powerpoint/2010/main" val="114828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686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0" y="5761493"/>
            <a:ext cx="12192000" cy="714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sz="4800" b="1" dirty="0" smtClean="0">
                <a:solidFill>
                  <a:srgbClr val="FF0000"/>
                </a:solidFill>
                <a:latin typeface="Franklin Gothic Heavy" panose="020B0903020102020204" pitchFamily="34" charset="0"/>
              </a:rPr>
              <a:t>Você sofre desse mal?</a:t>
            </a:r>
            <a:endParaRPr lang="pt-BR" sz="4800" b="1" dirty="0">
              <a:solidFill>
                <a:srgbClr val="FF0000"/>
              </a:solidFill>
              <a:latin typeface="Franklin Gothic Heavy" panose="020B0903020102020204" pitchFamily="34" charset="0"/>
            </a:endParaRPr>
          </a:p>
        </p:txBody>
      </p:sp>
      <p:sp>
        <p:nvSpPr>
          <p:cNvPr id="4" name="CaixaDeTexto 3"/>
          <p:cNvSpPr txBox="1"/>
          <p:nvPr/>
        </p:nvSpPr>
        <p:spPr>
          <a:xfrm>
            <a:off x="800619" y="-176758"/>
            <a:ext cx="2702984" cy="2646878"/>
          </a:xfrm>
          <a:prstGeom prst="rect">
            <a:avLst/>
          </a:prstGeom>
          <a:noFill/>
        </p:spPr>
        <p:txBody>
          <a:bodyPr wrap="none" rtlCol="0">
            <a:spAutoFit/>
          </a:bodyPr>
          <a:lstStyle/>
          <a:p>
            <a:r>
              <a:rPr lang="pt-BR" sz="16600" b="1" dirty="0" smtClean="0">
                <a:solidFill>
                  <a:schemeClr val="bg1"/>
                </a:solidFill>
                <a:latin typeface="Franklin Gothic Heavy" panose="020B0903020102020204" pitchFamily="34" charset="0"/>
              </a:rPr>
              <a:t>no</a:t>
            </a:r>
          </a:p>
        </p:txBody>
      </p:sp>
      <p:sp>
        <p:nvSpPr>
          <p:cNvPr id="7" name="CaixaDeTexto 6"/>
          <p:cNvSpPr txBox="1"/>
          <p:nvPr/>
        </p:nvSpPr>
        <p:spPr>
          <a:xfrm>
            <a:off x="206706" y="4438054"/>
            <a:ext cx="3320140" cy="2646878"/>
          </a:xfrm>
          <a:prstGeom prst="rect">
            <a:avLst/>
          </a:prstGeom>
          <a:noFill/>
        </p:spPr>
        <p:txBody>
          <a:bodyPr wrap="none" rtlCol="0">
            <a:spAutoFit/>
          </a:bodyPr>
          <a:lstStyle/>
          <a:p>
            <a:r>
              <a:rPr lang="pt-BR" sz="16600" b="1" dirty="0" smtClean="0">
                <a:solidFill>
                  <a:schemeClr val="bg1"/>
                </a:solidFill>
                <a:latin typeface="Franklin Gothic Heavy" panose="020B0903020102020204" pitchFamily="34" charset="0"/>
              </a:rPr>
              <a:t>bia</a:t>
            </a:r>
            <a:endParaRPr lang="pt-BR" sz="16600" b="1" dirty="0">
              <a:solidFill>
                <a:schemeClr val="bg1"/>
              </a:solidFill>
              <a:latin typeface="Franklin Gothic Heavy" panose="020B0903020102020204" pitchFamily="34" charset="0"/>
            </a:endParaRPr>
          </a:p>
        </p:txBody>
      </p:sp>
      <p:sp>
        <p:nvSpPr>
          <p:cNvPr id="8" name="CaixaDeTexto 7"/>
          <p:cNvSpPr txBox="1"/>
          <p:nvPr/>
        </p:nvSpPr>
        <p:spPr>
          <a:xfrm>
            <a:off x="1217400" y="2918787"/>
            <a:ext cx="2286203" cy="2646878"/>
          </a:xfrm>
          <a:prstGeom prst="rect">
            <a:avLst/>
          </a:prstGeom>
          <a:noFill/>
        </p:spPr>
        <p:txBody>
          <a:bodyPr wrap="none" rtlCol="0">
            <a:spAutoFit/>
          </a:bodyPr>
          <a:lstStyle/>
          <a:p>
            <a:r>
              <a:rPr lang="pt-BR" sz="16600" b="1" dirty="0" err="1" smtClean="0">
                <a:solidFill>
                  <a:schemeClr val="bg1"/>
                </a:solidFill>
                <a:latin typeface="Franklin Gothic Heavy" panose="020B0903020102020204" pitchFamily="34" charset="0"/>
              </a:rPr>
              <a:t>fo</a:t>
            </a:r>
            <a:endParaRPr lang="pt-BR" sz="16600" b="1" dirty="0" smtClean="0">
              <a:solidFill>
                <a:schemeClr val="bg1"/>
              </a:solidFill>
              <a:latin typeface="Franklin Gothic Heavy" panose="020B0903020102020204" pitchFamily="34" charset="0"/>
            </a:endParaRPr>
          </a:p>
        </p:txBody>
      </p:sp>
      <p:sp>
        <p:nvSpPr>
          <p:cNvPr id="9" name="CaixaDeTexto 8"/>
          <p:cNvSpPr txBox="1"/>
          <p:nvPr/>
        </p:nvSpPr>
        <p:spPr>
          <a:xfrm>
            <a:off x="229950" y="1340098"/>
            <a:ext cx="3273653" cy="2646878"/>
          </a:xfrm>
          <a:prstGeom prst="rect">
            <a:avLst/>
          </a:prstGeom>
          <a:noFill/>
        </p:spPr>
        <p:txBody>
          <a:bodyPr wrap="none" rtlCol="0">
            <a:spAutoFit/>
          </a:bodyPr>
          <a:lstStyle/>
          <a:p>
            <a:r>
              <a:rPr lang="pt-BR" sz="16600" b="1" dirty="0" err="1" smtClean="0">
                <a:solidFill>
                  <a:schemeClr val="bg1"/>
                </a:solidFill>
                <a:latin typeface="Franklin Gothic Heavy" panose="020B0903020102020204" pitchFamily="34" charset="0"/>
              </a:rPr>
              <a:t>mo</a:t>
            </a:r>
            <a:endParaRPr lang="pt-BR" sz="16600" b="1" dirty="0" smtClean="0">
              <a:solidFill>
                <a:schemeClr val="bg1"/>
              </a:solidFill>
              <a:latin typeface="Franklin Gothic Heavy" panose="020B0903020102020204" pitchFamily="34" charset="0"/>
            </a:endParaRPr>
          </a:p>
        </p:txBody>
      </p:sp>
      <p:sp>
        <p:nvSpPr>
          <p:cNvPr id="5" name="CaixaDeTexto 4"/>
          <p:cNvSpPr txBox="1"/>
          <p:nvPr/>
        </p:nvSpPr>
        <p:spPr>
          <a:xfrm>
            <a:off x="9869212" y="18284"/>
            <a:ext cx="2318776" cy="461665"/>
          </a:xfrm>
          <a:prstGeom prst="rect">
            <a:avLst/>
          </a:prstGeom>
          <a:noFill/>
        </p:spPr>
        <p:txBody>
          <a:bodyPr wrap="none" rtlCol="0">
            <a:spAutoFit/>
          </a:bodyPr>
          <a:lstStyle/>
          <a:p>
            <a:r>
              <a:rPr lang="pt-BR" sz="2400" b="1" dirty="0" smtClean="0">
                <a:solidFill>
                  <a:schemeClr val="bg1"/>
                </a:solidFill>
              </a:rPr>
              <a:t>Pr. Rodrigo Paiva</a:t>
            </a:r>
            <a:endParaRPr lang="pt-BR" sz="2400" b="1" dirty="0">
              <a:solidFill>
                <a:schemeClr val="bg1"/>
              </a:solidFill>
            </a:endParaRPr>
          </a:p>
        </p:txBody>
      </p:sp>
    </p:spTree>
    <p:extLst>
      <p:ext uri="{BB962C8B-B14F-4D97-AF65-F5344CB8AC3E}">
        <p14:creationId xmlns:p14="http://schemas.microsoft.com/office/powerpoint/2010/main" val="190191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42843" y="1299152"/>
            <a:ext cx="6327775" cy="4351338"/>
          </a:xfrm>
        </p:spPr>
        <p:txBody>
          <a:bodyPr>
            <a:normAutofit/>
          </a:bodyPr>
          <a:lstStyle/>
          <a:p>
            <a:pPr marL="0" indent="0">
              <a:buNone/>
            </a:pPr>
            <a:r>
              <a:rPr lang="pt-BR" sz="4000" dirty="0" smtClean="0"/>
              <a:t>4-</a:t>
            </a:r>
            <a:r>
              <a:rPr lang="pt-BR" sz="4000" dirty="0"/>
              <a:t>    Tenho disposição para usar o celular mesmo quando estou </a:t>
            </a:r>
            <a:r>
              <a:rPr lang="pt-BR" sz="4000" dirty="0" smtClean="0"/>
              <a:t>cansado.</a:t>
            </a:r>
            <a:endParaRPr lang="pt-BR" sz="4000" dirty="0"/>
          </a:p>
        </p:txBody>
      </p:sp>
    </p:spTree>
    <p:extLst>
      <p:ext uri="{BB962C8B-B14F-4D97-AF65-F5344CB8AC3E}">
        <p14:creationId xmlns:p14="http://schemas.microsoft.com/office/powerpoint/2010/main" val="90094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5524211" cy="4351338"/>
          </a:xfrm>
        </p:spPr>
        <p:txBody>
          <a:bodyPr>
            <a:normAutofit/>
          </a:bodyPr>
          <a:lstStyle/>
          <a:p>
            <a:pPr marL="0" indent="0">
              <a:buNone/>
            </a:pPr>
            <a:r>
              <a:rPr lang="pt-BR" sz="4000" dirty="0" smtClean="0"/>
              <a:t>5-</a:t>
            </a:r>
            <a:r>
              <a:rPr lang="pt-BR" sz="4000" dirty="0"/>
              <a:t>    Uso o </a:t>
            </a:r>
            <a:r>
              <a:rPr lang="pt-BR" sz="4000" dirty="0" smtClean="0"/>
              <a:t>celular </a:t>
            </a:r>
            <a:r>
              <a:rPr lang="pt-BR" sz="4000" dirty="0"/>
              <a:t>durante mais tempo e/ou gasto mais dinheiro nele do que pretendia </a:t>
            </a:r>
            <a:r>
              <a:rPr lang="pt-BR" sz="4000" dirty="0" smtClean="0"/>
              <a:t>inicialmente</a:t>
            </a:r>
            <a:r>
              <a:rPr lang="pt-BR" sz="4000" dirty="0"/>
              <a:t>.</a:t>
            </a:r>
          </a:p>
        </p:txBody>
      </p:sp>
    </p:spTree>
    <p:extLst>
      <p:ext uri="{BB962C8B-B14F-4D97-AF65-F5344CB8AC3E}">
        <p14:creationId xmlns:p14="http://schemas.microsoft.com/office/powerpoint/2010/main" val="3304187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42843" y="1326861"/>
            <a:ext cx="6701848" cy="4351338"/>
          </a:xfrm>
        </p:spPr>
        <p:txBody>
          <a:bodyPr>
            <a:normAutofit/>
          </a:bodyPr>
          <a:lstStyle/>
          <a:p>
            <a:pPr marL="0" indent="0">
              <a:buNone/>
            </a:pPr>
            <a:r>
              <a:rPr lang="pt-BR" sz="4000" dirty="0"/>
              <a:t>6</a:t>
            </a:r>
            <a:r>
              <a:rPr lang="pt-BR" sz="4000" dirty="0" smtClean="0"/>
              <a:t>-</a:t>
            </a:r>
            <a:r>
              <a:rPr lang="pt-BR" sz="4000" dirty="0"/>
              <a:t>    Sinto-me cansado durante o dia devido ao uso do </a:t>
            </a:r>
            <a:r>
              <a:rPr lang="pt-BR" sz="4000" dirty="0" smtClean="0"/>
              <a:t>celular </a:t>
            </a:r>
            <a:r>
              <a:rPr lang="pt-BR" sz="4000" dirty="0"/>
              <a:t>tarde da </a:t>
            </a:r>
            <a:r>
              <a:rPr lang="pt-BR" sz="4000" dirty="0" smtClean="0"/>
              <a:t>noite/madrugada.</a:t>
            </a:r>
            <a:endParaRPr lang="pt-BR" sz="4000" dirty="0"/>
          </a:p>
        </p:txBody>
      </p:sp>
    </p:spTree>
    <p:extLst>
      <p:ext uri="{BB962C8B-B14F-4D97-AF65-F5344CB8AC3E}">
        <p14:creationId xmlns:p14="http://schemas.microsoft.com/office/powerpoint/2010/main" val="582083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918148" y="1366082"/>
            <a:ext cx="6591012" cy="4351338"/>
          </a:xfrm>
        </p:spPr>
        <p:txBody>
          <a:bodyPr>
            <a:normAutofit/>
          </a:bodyPr>
          <a:lstStyle/>
          <a:p>
            <a:pPr marL="0" indent="0">
              <a:buNone/>
            </a:pPr>
            <a:r>
              <a:rPr lang="pt-BR" sz="3600" dirty="0" smtClean="0"/>
              <a:t>7-</a:t>
            </a:r>
            <a:r>
              <a:rPr lang="pt-BR" sz="3600" dirty="0"/>
              <a:t>    Embora o uso do celular tenha trazido efeitos negativos aos meus relacionamentos interpessoais, a quantidade de tempo que gasto nele mantém-se a </a:t>
            </a:r>
            <a:r>
              <a:rPr lang="pt-BR" sz="3600" dirty="0" smtClean="0"/>
              <a:t>mesma.</a:t>
            </a:r>
            <a:endParaRPr lang="pt-BR" sz="3600" dirty="0"/>
          </a:p>
        </p:txBody>
      </p:sp>
    </p:spTree>
    <p:extLst>
      <p:ext uri="{BB962C8B-B14F-4D97-AF65-F5344CB8AC3E}">
        <p14:creationId xmlns:p14="http://schemas.microsoft.com/office/powerpoint/2010/main" val="14327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326861"/>
            <a:ext cx="6495761" cy="4351338"/>
          </a:xfrm>
        </p:spPr>
        <p:txBody>
          <a:bodyPr>
            <a:normAutofit/>
          </a:bodyPr>
          <a:lstStyle/>
          <a:p>
            <a:pPr marL="0" indent="0">
              <a:buNone/>
            </a:pPr>
            <a:r>
              <a:rPr lang="pt-BR" sz="4000" dirty="0" smtClean="0"/>
              <a:t>8-</a:t>
            </a:r>
            <a:r>
              <a:rPr lang="pt-BR" sz="4000" dirty="0"/>
              <a:t>    Em mais de uma ocasião, dormi menos de quatro horas porque fiquei usando o </a:t>
            </a:r>
            <a:r>
              <a:rPr lang="pt-BR" sz="4000" dirty="0" smtClean="0"/>
              <a:t>celular.</a:t>
            </a:r>
            <a:endParaRPr lang="pt-BR" sz="4000" dirty="0"/>
          </a:p>
        </p:txBody>
      </p:sp>
    </p:spTree>
    <p:extLst>
      <p:ext uri="{BB962C8B-B14F-4D97-AF65-F5344CB8AC3E}">
        <p14:creationId xmlns:p14="http://schemas.microsoft.com/office/powerpoint/2010/main" val="63315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313006"/>
            <a:ext cx="6244647" cy="4351338"/>
          </a:xfrm>
        </p:spPr>
        <p:txBody>
          <a:bodyPr>
            <a:normAutofit/>
          </a:bodyPr>
          <a:lstStyle/>
          <a:p>
            <a:pPr marL="0" indent="0">
              <a:buNone/>
            </a:pPr>
            <a:r>
              <a:rPr lang="pt-BR" sz="4000" dirty="0" smtClean="0"/>
              <a:t>9-</a:t>
            </a:r>
            <a:r>
              <a:rPr lang="pt-BR" sz="4000" dirty="0"/>
              <a:t>    Venho aumentando consideravelmente o tempo gasto com celular nos últimos três </a:t>
            </a:r>
            <a:r>
              <a:rPr lang="pt-BR" sz="4000" dirty="0" smtClean="0"/>
              <a:t>meses.</a:t>
            </a:r>
            <a:endParaRPr lang="pt-BR" sz="4000" dirty="0"/>
          </a:p>
        </p:txBody>
      </p:sp>
    </p:spTree>
    <p:extLst>
      <p:ext uri="{BB962C8B-B14F-4D97-AF65-F5344CB8AC3E}">
        <p14:creationId xmlns:p14="http://schemas.microsoft.com/office/powerpoint/2010/main" val="808222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15135" y="1299152"/>
            <a:ext cx="6050684" cy="4351338"/>
          </a:xfrm>
        </p:spPr>
        <p:txBody>
          <a:bodyPr>
            <a:normAutofit/>
          </a:bodyPr>
          <a:lstStyle/>
          <a:p>
            <a:pPr marL="0" indent="0">
              <a:buNone/>
            </a:pPr>
            <a:r>
              <a:rPr lang="pt-BR" sz="4000" dirty="0" smtClean="0"/>
              <a:t>10-</a:t>
            </a:r>
            <a:r>
              <a:rPr lang="pt-BR" sz="4000" dirty="0"/>
              <a:t>    O uso </a:t>
            </a:r>
            <a:r>
              <a:rPr lang="pt-BR" sz="4000" dirty="0" smtClean="0"/>
              <a:t>do </a:t>
            </a:r>
            <a:r>
              <a:rPr lang="pt-BR" sz="4000" dirty="0"/>
              <a:t>celular tem causado efeitos negativos no meu desempenho na escola ou no </a:t>
            </a:r>
            <a:r>
              <a:rPr lang="pt-BR" sz="4000" dirty="0" smtClean="0"/>
              <a:t>trabalho</a:t>
            </a:r>
            <a:r>
              <a:rPr lang="pt-BR" sz="4000" dirty="0"/>
              <a:t>.</a:t>
            </a:r>
          </a:p>
        </p:txBody>
      </p:sp>
    </p:spTree>
    <p:extLst>
      <p:ext uri="{BB962C8B-B14F-4D97-AF65-F5344CB8AC3E}">
        <p14:creationId xmlns:p14="http://schemas.microsoft.com/office/powerpoint/2010/main" val="110881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8" y="1313007"/>
            <a:ext cx="6507885" cy="4351338"/>
          </a:xfrm>
        </p:spPr>
        <p:txBody>
          <a:bodyPr>
            <a:normAutofit/>
          </a:bodyPr>
          <a:lstStyle/>
          <a:p>
            <a:pPr marL="0" indent="0">
              <a:buNone/>
            </a:pPr>
            <a:r>
              <a:rPr lang="pt-BR" sz="4000" dirty="0" smtClean="0"/>
              <a:t>11-</a:t>
            </a:r>
            <a:r>
              <a:rPr lang="pt-BR" sz="4000" dirty="0"/>
              <a:t>    Sinto falta de algo ao parar o uso do </a:t>
            </a:r>
            <a:r>
              <a:rPr lang="pt-BR" sz="4000" dirty="0" smtClean="0"/>
              <a:t>celular </a:t>
            </a:r>
            <a:r>
              <a:rPr lang="pt-BR" sz="4000" dirty="0"/>
              <a:t>por um certo período de </a:t>
            </a:r>
            <a:r>
              <a:rPr lang="pt-BR" sz="4000" dirty="0" smtClean="0"/>
              <a:t>tempo</a:t>
            </a:r>
            <a:r>
              <a:rPr lang="pt-BR" sz="4000" dirty="0"/>
              <a:t>.</a:t>
            </a:r>
          </a:p>
        </p:txBody>
      </p:sp>
    </p:spTree>
    <p:extLst>
      <p:ext uri="{BB962C8B-B14F-4D97-AF65-F5344CB8AC3E}">
        <p14:creationId xmlns:p14="http://schemas.microsoft.com/office/powerpoint/2010/main" val="1650299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6687994" cy="4351338"/>
          </a:xfrm>
        </p:spPr>
        <p:txBody>
          <a:bodyPr>
            <a:normAutofit/>
          </a:bodyPr>
          <a:lstStyle/>
          <a:p>
            <a:pPr marL="0" indent="0">
              <a:buNone/>
            </a:pPr>
            <a:r>
              <a:rPr lang="pt-BR" sz="4000" dirty="0" smtClean="0"/>
              <a:t>12-</a:t>
            </a:r>
            <a:r>
              <a:rPr lang="pt-BR" sz="4000" dirty="0"/>
              <a:t>    Minha interação com meus familiares diminuiu por causa do uso do </a:t>
            </a:r>
            <a:r>
              <a:rPr lang="pt-BR" sz="4000" dirty="0" smtClean="0"/>
              <a:t>celular</a:t>
            </a:r>
            <a:r>
              <a:rPr lang="pt-BR" sz="4000" dirty="0"/>
              <a:t>.</a:t>
            </a:r>
          </a:p>
        </p:txBody>
      </p:sp>
    </p:spTree>
    <p:extLst>
      <p:ext uri="{BB962C8B-B14F-4D97-AF65-F5344CB8AC3E}">
        <p14:creationId xmlns:p14="http://schemas.microsoft.com/office/powerpoint/2010/main" val="3120325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6452466" cy="4351338"/>
          </a:xfrm>
        </p:spPr>
        <p:txBody>
          <a:bodyPr>
            <a:normAutofit/>
          </a:bodyPr>
          <a:lstStyle/>
          <a:p>
            <a:pPr marL="0" indent="0">
              <a:buNone/>
            </a:pPr>
            <a:r>
              <a:rPr lang="pt-BR" sz="4000" dirty="0" smtClean="0"/>
              <a:t>13-</a:t>
            </a:r>
            <a:r>
              <a:rPr lang="pt-BR" sz="4000" dirty="0"/>
              <a:t>    Minhas atividades de lazer diminuíram por causa da utilização do </a:t>
            </a:r>
            <a:r>
              <a:rPr lang="pt-BR" sz="4000" dirty="0" smtClean="0"/>
              <a:t>celular.</a:t>
            </a:r>
            <a:endParaRPr lang="pt-BR" sz="4000" dirty="0"/>
          </a:p>
        </p:txBody>
      </p:sp>
    </p:spTree>
    <p:extLst>
      <p:ext uri="{BB962C8B-B14F-4D97-AF65-F5344CB8AC3E}">
        <p14:creationId xmlns:p14="http://schemas.microsoft.com/office/powerpoint/2010/main" val="2606947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9FC"/>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891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4" y="0"/>
            <a:ext cx="13715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829300" y="3167064"/>
            <a:ext cx="5524500" cy="2828924"/>
          </a:xfrm>
          <a:prstGeom prst="rect">
            <a:avLst/>
          </a:prstGeom>
          <a:solidFill>
            <a:srgbClr val="F5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4800" b="1" dirty="0" smtClean="0">
                <a:solidFill>
                  <a:srgbClr val="FF0000"/>
                </a:solidFill>
                <a:latin typeface="Franklin Gothic Heavy" panose="020B0903020102020204" pitchFamily="34" charset="0"/>
              </a:rPr>
              <a:t>         O que é ?</a:t>
            </a:r>
            <a:endParaRPr lang="pt-BR" sz="4800" b="1" dirty="0">
              <a:solidFill>
                <a:srgbClr val="FF0000"/>
              </a:solidFill>
              <a:latin typeface="Franklin Gothic Heavy" panose="020B0903020102020204" pitchFamily="34" charset="0"/>
            </a:endParaRPr>
          </a:p>
        </p:txBody>
      </p:sp>
      <p:sp>
        <p:nvSpPr>
          <p:cNvPr id="6" name="Retângulo 5"/>
          <p:cNvSpPr/>
          <p:nvPr/>
        </p:nvSpPr>
        <p:spPr>
          <a:xfrm>
            <a:off x="0" y="3281363"/>
            <a:ext cx="12192000" cy="2895599"/>
          </a:xfrm>
          <a:prstGeom prst="rect">
            <a:avLst/>
          </a:prstGeom>
          <a:solidFill>
            <a:schemeClr val="tx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4400" dirty="0">
                <a:latin typeface="Franklin Gothic Heavy" panose="020B0903020102020204" pitchFamily="34" charset="0"/>
              </a:rPr>
              <a:t>Uma perturbação mental dos </a:t>
            </a:r>
            <a:r>
              <a:rPr lang="pt-BR" sz="4400" dirty="0" smtClean="0">
                <a:latin typeface="Franklin Gothic Heavy" panose="020B0903020102020204" pitchFamily="34" charset="0"/>
              </a:rPr>
              <a:t>tempos modernos. O </a:t>
            </a:r>
            <a:r>
              <a:rPr lang="pt-BR" sz="4400" dirty="0">
                <a:latin typeface="Franklin Gothic Heavy" panose="020B0903020102020204" pitchFamily="34" charset="0"/>
              </a:rPr>
              <a:t>nome é uma </a:t>
            </a:r>
            <a:r>
              <a:rPr lang="pt-BR" sz="4400" dirty="0" smtClean="0">
                <a:latin typeface="Franklin Gothic Heavy" panose="020B0903020102020204" pitchFamily="34" charset="0"/>
              </a:rPr>
              <a:t>abreviatura para </a:t>
            </a:r>
            <a:r>
              <a:rPr lang="pt-BR" sz="4400" dirty="0">
                <a:latin typeface="Franklin Gothic Heavy" panose="020B0903020102020204" pitchFamily="34" charset="0"/>
              </a:rPr>
              <a:t>“No </a:t>
            </a:r>
            <a:r>
              <a:rPr lang="pt-BR" sz="4400" dirty="0" smtClean="0">
                <a:latin typeface="Franklin Gothic Heavy" panose="020B0903020102020204" pitchFamily="34" charset="0"/>
              </a:rPr>
              <a:t>mobile </a:t>
            </a:r>
            <a:r>
              <a:rPr lang="pt-BR" sz="4400" dirty="0" err="1">
                <a:latin typeface="Franklin Gothic Heavy" panose="020B0903020102020204" pitchFamily="34" charset="0"/>
              </a:rPr>
              <a:t>phone</a:t>
            </a:r>
            <a:r>
              <a:rPr lang="pt-BR" sz="4400" dirty="0">
                <a:latin typeface="Franklin Gothic Heavy" panose="020B0903020102020204" pitchFamily="34" charset="0"/>
              </a:rPr>
              <a:t> </a:t>
            </a:r>
            <a:r>
              <a:rPr lang="pt-BR" sz="4400" dirty="0" err="1" smtClean="0">
                <a:latin typeface="Franklin Gothic Heavy" panose="020B0903020102020204" pitchFamily="34" charset="0"/>
              </a:rPr>
              <a:t>phobia</a:t>
            </a:r>
            <a:r>
              <a:rPr lang="pt-BR" sz="4400" dirty="0" smtClean="0">
                <a:latin typeface="Franklin Gothic Heavy" panose="020B0903020102020204" pitchFamily="34" charset="0"/>
              </a:rPr>
              <a:t>“</a:t>
            </a:r>
          </a:p>
          <a:p>
            <a:pPr algn="ctr"/>
            <a:r>
              <a:rPr lang="pt-BR" sz="4400" dirty="0">
                <a:latin typeface="Franklin Gothic Heavy" panose="020B0903020102020204" pitchFamily="34" charset="0"/>
              </a:rPr>
              <a:t>(medo de ficar sem o celular).</a:t>
            </a:r>
          </a:p>
        </p:txBody>
      </p:sp>
    </p:spTree>
    <p:extLst>
      <p:ext uri="{BB962C8B-B14F-4D97-AF65-F5344CB8AC3E}">
        <p14:creationId xmlns:p14="http://schemas.microsoft.com/office/powerpoint/2010/main" val="36653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6050684" cy="4351338"/>
          </a:xfrm>
        </p:spPr>
        <p:txBody>
          <a:bodyPr>
            <a:normAutofit/>
          </a:bodyPr>
          <a:lstStyle/>
          <a:p>
            <a:pPr marL="0" indent="0">
              <a:buNone/>
            </a:pPr>
            <a:r>
              <a:rPr lang="pt-BR" sz="4000" dirty="0" smtClean="0"/>
              <a:t>14-</a:t>
            </a:r>
            <a:r>
              <a:rPr lang="pt-BR" sz="4000" dirty="0"/>
              <a:t>    Sinto uma grande vontade de voltar ao </a:t>
            </a:r>
            <a:r>
              <a:rPr lang="pt-BR" sz="4000" dirty="0" smtClean="0"/>
              <a:t>celular </a:t>
            </a:r>
            <a:r>
              <a:rPr lang="pt-BR" sz="4000" dirty="0"/>
              <a:t>logo depois que parei de </a:t>
            </a:r>
            <a:r>
              <a:rPr lang="pt-BR" sz="4000" dirty="0" smtClean="0"/>
              <a:t>usá-lo</a:t>
            </a:r>
            <a:r>
              <a:rPr lang="pt-BR" sz="4000" dirty="0"/>
              <a:t>.</a:t>
            </a:r>
          </a:p>
        </p:txBody>
      </p:sp>
    </p:spTree>
    <p:extLst>
      <p:ext uri="{BB962C8B-B14F-4D97-AF65-F5344CB8AC3E}">
        <p14:creationId xmlns:p14="http://schemas.microsoft.com/office/powerpoint/2010/main" val="3603810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33756" y="1313007"/>
            <a:ext cx="6364572" cy="4351338"/>
          </a:xfrm>
        </p:spPr>
        <p:txBody>
          <a:bodyPr>
            <a:normAutofit/>
          </a:bodyPr>
          <a:lstStyle/>
          <a:p>
            <a:pPr marL="0" indent="0">
              <a:buNone/>
            </a:pPr>
            <a:r>
              <a:rPr lang="pt-BR" sz="4000" dirty="0" smtClean="0"/>
              <a:t>15-</a:t>
            </a:r>
            <a:r>
              <a:rPr lang="pt-BR" sz="4000" dirty="0"/>
              <a:t>    Minha vida seria sem graça se eu não tivesse </a:t>
            </a:r>
            <a:r>
              <a:rPr lang="pt-BR" sz="4000" dirty="0" smtClean="0"/>
              <a:t>celular</a:t>
            </a:r>
            <a:r>
              <a:rPr lang="pt-BR" sz="4000" dirty="0"/>
              <a:t>.</a:t>
            </a:r>
          </a:p>
        </p:txBody>
      </p:sp>
    </p:spTree>
    <p:extLst>
      <p:ext uri="{BB962C8B-B14F-4D97-AF65-F5344CB8AC3E}">
        <p14:creationId xmlns:p14="http://schemas.microsoft.com/office/powerpoint/2010/main" val="484072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8" y="1313007"/>
            <a:ext cx="5801303" cy="4351338"/>
          </a:xfrm>
        </p:spPr>
        <p:txBody>
          <a:bodyPr>
            <a:normAutofit/>
          </a:bodyPr>
          <a:lstStyle/>
          <a:p>
            <a:pPr marL="0" indent="0">
              <a:buNone/>
            </a:pPr>
            <a:r>
              <a:rPr lang="pt-BR" sz="3200" dirty="0" smtClean="0"/>
              <a:t>16-</a:t>
            </a:r>
            <a:r>
              <a:rPr lang="pt-BR" sz="3200" dirty="0"/>
              <a:t>    Navegar no </a:t>
            </a:r>
            <a:r>
              <a:rPr lang="pt-BR" sz="3200" dirty="0" smtClean="0"/>
              <a:t>celular </a:t>
            </a:r>
            <a:r>
              <a:rPr lang="pt-BR" sz="3200" dirty="0"/>
              <a:t>tem causado prejuízos à minha saúde física; por exemplo, uso o celular quando atravesso a rua, enquanto dirijo ou espero algo, e esse uso pode me colocar em </a:t>
            </a:r>
            <a:r>
              <a:rPr lang="pt-BR" sz="3200" dirty="0" smtClean="0"/>
              <a:t>perigo</a:t>
            </a:r>
            <a:r>
              <a:rPr lang="pt-BR" sz="3200" dirty="0"/>
              <a:t>.</a:t>
            </a:r>
          </a:p>
        </p:txBody>
      </p:sp>
    </p:spTree>
    <p:extLst>
      <p:ext uri="{BB962C8B-B14F-4D97-AF65-F5344CB8AC3E}">
        <p14:creationId xmlns:p14="http://schemas.microsoft.com/office/powerpoint/2010/main" val="1181902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313007"/>
            <a:ext cx="6591011" cy="4351338"/>
          </a:xfrm>
        </p:spPr>
        <p:txBody>
          <a:bodyPr>
            <a:normAutofit/>
          </a:bodyPr>
          <a:lstStyle/>
          <a:p>
            <a:pPr marL="0" indent="0">
              <a:buNone/>
            </a:pPr>
            <a:r>
              <a:rPr lang="pt-BR" sz="4000" dirty="0" smtClean="0"/>
              <a:t>17-</a:t>
            </a:r>
            <a:r>
              <a:rPr lang="pt-BR" sz="4000" dirty="0"/>
              <a:t>    Tornei o uso do celular um hábito e minha </a:t>
            </a:r>
            <a:r>
              <a:rPr lang="pt-BR" sz="4000" dirty="0" smtClean="0"/>
              <a:t>qualidade </a:t>
            </a:r>
            <a:r>
              <a:rPr lang="pt-BR" sz="4000" dirty="0"/>
              <a:t>e tempo total de sono </a:t>
            </a:r>
            <a:r>
              <a:rPr lang="pt-BR" sz="4000" dirty="0" smtClean="0"/>
              <a:t>diminuíram.</a:t>
            </a:r>
            <a:br>
              <a:rPr lang="pt-BR" sz="4000" dirty="0" smtClean="0"/>
            </a:br>
            <a:endParaRPr lang="pt-BR" sz="4000" dirty="0"/>
          </a:p>
        </p:txBody>
      </p:sp>
    </p:spTree>
    <p:extLst>
      <p:ext uri="{BB962C8B-B14F-4D97-AF65-F5344CB8AC3E}">
        <p14:creationId xmlns:p14="http://schemas.microsoft.com/office/powerpoint/2010/main" val="2379994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15134" y="1313007"/>
            <a:ext cx="6840393" cy="4351338"/>
          </a:xfrm>
        </p:spPr>
        <p:txBody>
          <a:bodyPr>
            <a:normAutofit/>
          </a:bodyPr>
          <a:lstStyle/>
          <a:p>
            <a:pPr marL="0" indent="0">
              <a:buNone/>
            </a:pPr>
            <a:r>
              <a:rPr lang="pt-BR" sz="4000" dirty="0" smtClean="0"/>
              <a:t>18-</a:t>
            </a:r>
            <a:r>
              <a:rPr lang="pt-BR" sz="4000" dirty="0"/>
              <a:t>    Não consigo fazer nenhuma refeição sem usar o </a:t>
            </a:r>
            <a:r>
              <a:rPr lang="pt-BR" sz="4000" dirty="0" smtClean="0"/>
              <a:t>celular.</a:t>
            </a:r>
            <a:br>
              <a:rPr lang="pt-BR" sz="4000" dirty="0" smtClean="0"/>
            </a:br>
            <a:endParaRPr lang="pt-BR" sz="4000" dirty="0"/>
          </a:p>
        </p:txBody>
      </p:sp>
    </p:spTree>
    <p:extLst>
      <p:ext uri="{BB962C8B-B14F-4D97-AF65-F5344CB8AC3E}">
        <p14:creationId xmlns:p14="http://schemas.microsoft.com/office/powerpoint/2010/main" val="1316662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8" y="1299152"/>
            <a:ext cx="6604867" cy="4351338"/>
          </a:xfrm>
        </p:spPr>
        <p:txBody>
          <a:bodyPr>
            <a:normAutofit/>
          </a:bodyPr>
          <a:lstStyle/>
          <a:p>
            <a:pPr marL="0" indent="0">
              <a:buNone/>
            </a:pPr>
            <a:r>
              <a:rPr lang="pt-BR" sz="4000" dirty="0" smtClean="0"/>
              <a:t>19-</a:t>
            </a:r>
            <a:r>
              <a:rPr lang="pt-BR" sz="4000" dirty="0"/>
              <a:t>    Não consigo controlar o impulso de fazer uso do </a:t>
            </a:r>
            <a:r>
              <a:rPr lang="pt-BR" sz="4000" dirty="0" smtClean="0"/>
              <a:t>celular</a:t>
            </a:r>
            <a:r>
              <a:rPr lang="pt-BR" sz="4000" dirty="0"/>
              <a:t>.</a:t>
            </a:r>
          </a:p>
        </p:txBody>
      </p:sp>
    </p:spTree>
    <p:extLst>
      <p:ext uri="{BB962C8B-B14F-4D97-AF65-F5344CB8AC3E}">
        <p14:creationId xmlns:p14="http://schemas.microsoft.com/office/powerpoint/2010/main" val="1025782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6729556" cy="4351338"/>
          </a:xfrm>
        </p:spPr>
        <p:txBody>
          <a:bodyPr>
            <a:normAutofit/>
          </a:bodyPr>
          <a:lstStyle/>
          <a:p>
            <a:pPr marL="0" indent="0">
              <a:buNone/>
            </a:pPr>
            <a:r>
              <a:rPr lang="pt-BR" sz="4000" dirty="0" smtClean="0"/>
              <a:t>20-</a:t>
            </a:r>
            <a:r>
              <a:rPr lang="pt-BR" sz="4000" dirty="0"/>
              <a:t>    Fico mais satisfeito utilizando o </a:t>
            </a:r>
            <a:r>
              <a:rPr lang="pt-BR" sz="4000" dirty="0" smtClean="0"/>
              <a:t>celular </a:t>
            </a:r>
            <a:r>
              <a:rPr lang="pt-BR" sz="4000" dirty="0"/>
              <a:t>do que passando tempo com </a:t>
            </a:r>
            <a:endParaRPr lang="pt-BR" sz="4000" dirty="0" smtClean="0"/>
          </a:p>
          <a:p>
            <a:pPr marL="0" indent="0">
              <a:spcBef>
                <a:spcPts val="0"/>
              </a:spcBef>
              <a:buNone/>
            </a:pPr>
            <a:r>
              <a:rPr lang="pt-BR" sz="4000" dirty="0" smtClean="0"/>
              <a:t>meus amigos</a:t>
            </a:r>
            <a:r>
              <a:rPr lang="pt-BR" sz="4000" dirty="0"/>
              <a:t>.</a:t>
            </a:r>
          </a:p>
        </p:txBody>
      </p:sp>
    </p:spTree>
    <p:extLst>
      <p:ext uri="{BB962C8B-B14F-4D97-AF65-F5344CB8AC3E}">
        <p14:creationId xmlns:p14="http://schemas.microsoft.com/office/powerpoint/2010/main" val="363667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15134" y="1299152"/>
            <a:ext cx="6133811" cy="4351338"/>
          </a:xfrm>
        </p:spPr>
        <p:txBody>
          <a:bodyPr>
            <a:normAutofit/>
          </a:bodyPr>
          <a:lstStyle/>
          <a:p>
            <a:pPr marL="0" indent="0">
              <a:buNone/>
            </a:pPr>
            <a:r>
              <a:rPr lang="pt-BR" sz="4000" dirty="0" smtClean="0"/>
              <a:t>21-</a:t>
            </a:r>
            <a:r>
              <a:rPr lang="pt-BR" sz="4000" dirty="0"/>
              <a:t>    Tenho dores e incômodos nas costas ou desconforto nos olhos devido ao uso excessivo de </a:t>
            </a:r>
            <a:r>
              <a:rPr lang="pt-BR" sz="4000" dirty="0" smtClean="0"/>
              <a:t>celular</a:t>
            </a:r>
            <a:r>
              <a:rPr lang="pt-BR" sz="4000" dirty="0"/>
              <a:t>.</a:t>
            </a:r>
          </a:p>
        </p:txBody>
      </p:sp>
    </p:spTree>
    <p:extLst>
      <p:ext uri="{BB962C8B-B14F-4D97-AF65-F5344CB8AC3E}">
        <p14:creationId xmlns:p14="http://schemas.microsoft.com/office/powerpoint/2010/main" val="119435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299152"/>
            <a:ext cx="6514812" cy="4351338"/>
          </a:xfrm>
        </p:spPr>
        <p:txBody>
          <a:bodyPr>
            <a:normAutofit/>
          </a:bodyPr>
          <a:lstStyle/>
          <a:p>
            <a:pPr marL="0" indent="0">
              <a:buNone/>
            </a:pPr>
            <a:r>
              <a:rPr lang="pt-BR" sz="4000" dirty="0" smtClean="0"/>
              <a:t>22-</a:t>
            </a:r>
            <a:r>
              <a:rPr lang="pt-BR" sz="4000" dirty="0"/>
              <a:t>    Preciso gastar cada vez mais tempo no </a:t>
            </a:r>
            <a:r>
              <a:rPr lang="pt-BR" sz="4000" dirty="0" smtClean="0"/>
              <a:t>celular </a:t>
            </a:r>
            <a:r>
              <a:rPr lang="pt-BR" sz="4000" dirty="0"/>
              <a:t>para alcançar a mesma </a:t>
            </a:r>
            <a:endParaRPr lang="pt-BR" sz="4000" dirty="0" smtClean="0"/>
          </a:p>
          <a:p>
            <a:pPr marL="0" indent="0">
              <a:spcBef>
                <a:spcPts val="0"/>
              </a:spcBef>
              <a:buNone/>
            </a:pPr>
            <a:r>
              <a:rPr lang="pt-BR" sz="4000" dirty="0" smtClean="0"/>
              <a:t>satisfação </a:t>
            </a:r>
            <a:r>
              <a:rPr lang="pt-BR" sz="4000" dirty="0"/>
              <a:t>de </a:t>
            </a:r>
            <a:r>
              <a:rPr lang="pt-BR" sz="4000" dirty="0" smtClean="0"/>
              <a:t>antes.</a:t>
            </a:r>
            <a:br>
              <a:rPr lang="pt-BR" sz="4000" dirty="0" smtClean="0"/>
            </a:br>
            <a:endParaRPr lang="pt-BR" sz="4000" dirty="0"/>
          </a:p>
        </p:txBody>
      </p:sp>
    </p:spTree>
    <p:extLst>
      <p:ext uri="{BB962C8B-B14F-4D97-AF65-F5344CB8AC3E}">
        <p14:creationId xmlns:p14="http://schemas.microsoft.com/office/powerpoint/2010/main" val="1282440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15135" y="1285297"/>
            <a:ext cx="6203084" cy="4351338"/>
          </a:xfrm>
        </p:spPr>
        <p:txBody>
          <a:bodyPr>
            <a:normAutofit/>
          </a:bodyPr>
          <a:lstStyle/>
          <a:p>
            <a:pPr marL="0" indent="0">
              <a:buNone/>
            </a:pPr>
            <a:r>
              <a:rPr lang="pt-BR" sz="4000" dirty="0" smtClean="0"/>
              <a:t>23-</a:t>
            </a:r>
            <a:r>
              <a:rPr lang="pt-BR" sz="4000" dirty="0"/>
              <a:t>    A ideia de usar o </a:t>
            </a:r>
            <a:r>
              <a:rPr lang="pt-BR" sz="4000" dirty="0" smtClean="0"/>
              <a:t>celular </a:t>
            </a:r>
            <a:r>
              <a:rPr lang="pt-BR" sz="4000" dirty="0"/>
              <a:t>vem como primeiro pensamento na minha cabeça quando acordo de </a:t>
            </a:r>
            <a:r>
              <a:rPr lang="pt-BR" sz="4000" dirty="0" smtClean="0"/>
              <a:t>manhã.</a:t>
            </a:r>
            <a:br>
              <a:rPr lang="pt-BR" sz="4000" dirty="0" smtClean="0"/>
            </a:br>
            <a:endParaRPr lang="pt-BR" sz="4000" dirty="0"/>
          </a:p>
        </p:txBody>
      </p:sp>
    </p:spTree>
    <p:extLst>
      <p:ext uri="{BB962C8B-B14F-4D97-AF65-F5344CB8AC3E}">
        <p14:creationId xmlns:p14="http://schemas.microsoft.com/office/powerpoint/2010/main" val="862738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0962"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1" y="0"/>
            <a:ext cx="131253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62798" y="2705725"/>
            <a:ext cx="4305986" cy="1446550"/>
          </a:xfrm>
          <a:prstGeom prst="rect">
            <a:avLst/>
          </a:prstGeom>
        </p:spPr>
        <p:txBody>
          <a:bodyPr wrap="none">
            <a:spAutoFit/>
          </a:bodyPr>
          <a:lstStyle/>
          <a:p>
            <a:pPr algn="r"/>
            <a:r>
              <a:rPr lang="pt-BR" sz="4400" dirty="0" smtClean="0">
                <a:latin typeface="Franklin Gothic Heavy" panose="020B0903020102020204" pitchFamily="34" charset="0"/>
              </a:rPr>
              <a:t>Aparentemente</a:t>
            </a:r>
          </a:p>
          <a:p>
            <a:pPr algn="r"/>
            <a:r>
              <a:rPr lang="pt-BR" sz="4400" dirty="0" smtClean="0">
                <a:latin typeface="Franklin Gothic Heavy" panose="020B0903020102020204" pitchFamily="34" charset="0"/>
              </a:rPr>
              <a:t>inofensivos</a:t>
            </a:r>
            <a:endParaRPr lang="pt-BR" sz="4400" dirty="0">
              <a:latin typeface="Franklin Gothic Heavy" panose="020B0903020102020204" pitchFamily="34" charset="0"/>
            </a:endParaRPr>
          </a:p>
        </p:txBody>
      </p:sp>
      <p:sp>
        <p:nvSpPr>
          <p:cNvPr id="5" name="Retângulo 4"/>
          <p:cNvSpPr/>
          <p:nvPr/>
        </p:nvSpPr>
        <p:spPr>
          <a:xfrm>
            <a:off x="7642709" y="2682776"/>
            <a:ext cx="4689104" cy="3785652"/>
          </a:xfrm>
          <a:prstGeom prst="rect">
            <a:avLst/>
          </a:prstGeom>
        </p:spPr>
        <p:txBody>
          <a:bodyPr wrap="none">
            <a:spAutoFit/>
          </a:bodyPr>
          <a:lstStyle/>
          <a:p>
            <a:r>
              <a:rPr lang="pt-BR" sz="4800" dirty="0">
                <a:latin typeface="Franklin Gothic Heavy" panose="020B0903020102020204" pitchFamily="34" charset="0"/>
              </a:rPr>
              <a:t>podem </a:t>
            </a:r>
            <a:endParaRPr lang="pt-BR" sz="4800" dirty="0" smtClean="0">
              <a:latin typeface="Franklin Gothic Heavy" panose="020B0903020102020204" pitchFamily="34" charset="0"/>
            </a:endParaRPr>
          </a:p>
          <a:p>
            <a:r>
              <a:rPr lang="pt-BR" sz="4800" dirty="0" smtClean="0">
                <a:latin typeface="Franklin Gothic Heavy" panose="020B0903020102020204" pitchFamily="34" charset="0"/>
              </a:rPr>
              <a:t>causar </a:t>
            </a:r>
          </a:p>
          <a:p>
            <a:r>
              <a:rPr lang="pt-BR" sz="4800" u="sng" dirty="0" smtClean="0">
                <a:latin typeface="Franklin Gothic Heavy" panose="020B0903020102020204" pitchFamily="34" charset="0"/>
              </a:rPr>
              <a:t>dependência</a:t>
            </a:r>
            <a:r>
              <a:rPr lang="pt-BR" sz="4800" dirty="0" smtClean="0">
                <a:latin typeface="Franklin Gothic Heavy" panose="020B0903020102020204" pitchFamily="34" charset="0"/>
              </a:rPr>
              <a:t>,</a:t>
            </a:r>
          </a:p>
          <a:p>
            <a:r>
              <a:rPr lang="pt-BR" sz="4800" u="sng" dirty="0" smtClean="0">
                <a:latin typeface="Franklin Gothic Heavy" panose="020B0903020102020204" pitchFamily="34" charset="0"/>
              </a:rPr>
              <a:t>depressão</a:t>
            </a:r>
            <a:r>
              <a:rPr lang="pt-BR" sz="4800" dirty="0" smtClean="0">
                <a:latin typeface="Franklin Gothic Heavy" panose="020B0903020102020204" pitchFamily="34" charset="0"/>
              </a:rPr>
              <a:t> e</a:t>
            </a:r>
          </a:p>
          <a:p>
            <a:r>
              <a:rPr lang="pt-BR" sz="4800" u="sng" dirty="0" smtClean="0">
                <a:latin typeface="Franklin Gothic Heavy" panose="020B0903020102020204" pitchFamily="34" charset="0"/>
              </a:rPr>
              <a:t>ideias suicidas</a:t>
            </a:r>
            <a:endParaRPr lang="pt-BR" sz="4800" u="sng" dirty="0">
              <a:latin typeface="Franklin Gothic Heavy" panose="020B0903020102020204" pitchFamily="34" charset="0"/>
            </a:endParaRPr>
          </a:p>
        </p:txBody>
      </p:sp>
    </p:spTree>
    <p:extLst>
      <p:ext uri="{BB962C8B-B14F-4D97-AF65-F5344CB8AC3E}">
        <p14:creationId xmlns:p14="http://schemas.microsoft.com/office/powerpoint/2010/main" val="1899147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774105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536774" y="4895850"/>
            <a:ext cx="6667500" cy="1534180"/>
          </a:xfrm>
        </p:spPr>
        <p:txBody>
          <a:bodyPr>
            <a:normAutofit lnSpcReduction="10000"/>
          </a:bodyPr>
          <a:lstStyle/>
          <a:p>
            <a:pPr marL="0" indent="0">
              <a:buNone/>
            </a:pPr>
            <a:r>
              <a:rPr lang="pt-BR" dirty="0" smtClean="0">
                <a:solidFill>
                  <a:schemeClr val="bg1"/>
                </a:solidFill>
                <a:latin typeface="Franklin Gothic Heavy" panose="020B0903020102020204" pitchFamily="34" charset="0"/>
              </a:rPr>
              <a:t>A </a:t>
            </a:r>
            <a:r>
              <a:rPr lang="pt-BR" sz="4000" dirty="0">
                <a:solidFill>
                  <a:schemeClr val="bg1"/>
                </a:solidFill>
                <a:latin typeface="Franklin Gothic Heavy" panose="020B0903020102020204" pitchFamily="34" charset="0"/>
              </a:rPr>
              <a:t>dependência é </a:t>
            </a:r>
            <a:r>
              <a:rPr lang="pt-BR" sz="4000" dirty="0" smtClean="0">
                <a:solidFill>
                  <a:schemeClr val="bg1"/>
                </a:solidFill>
                <a:latin typeface="Franklin Gothic Heavy" panose="020B0903020102020204" pitchFamily="34" charset="0"/>
              </a:rPr>
              <a:t>maior em </a:t>
            </a:r>
            <a:r>
              <a:rPr lang="pt-BR" sz="4000" dirty="0">
                <a:solidFill>
                  <a:schemeClr val="bg1"/>
                </a:solidFill>
                <a:latin typeface="Franklin Gothic Heavy" panose="020B0903020102020204" pitchFamily="34" charset="0"/>
              </a:rPr>
              <a:t>mulheres</a:t>
            </a:r>
            <a:r>
              <a:rPr lang="pt-BR" dirty="0">
                <a:solidFill>
                  <a:schemeClr val="bg1"/>
                </a:solidFill>
                <a:latin typeface="Franklin Gothic Heavy" panose="020B0903020102020204" pitchFamily="34" charset="0"/>
              </a:rPr>
              <a:t>, com </a:t>
            </a:r>
            <a:r>
              <a:rPr lang="pt-BR" sz="4400" dirty="0">
                <a:solidFill>
                  <a:schemeClr val="bg1"/>
                </a:solidFill>
                <a:latin typeface="Franklin Gothic Heavy" panose="020B0903020102020204" pitchFamily="34" charset="0"/>
              </a:rPr>
              <a:t>55%</a:t>
            </a:r>
            <a:r>
              <a:rPr lang="pt-BR" dirty="0">
                <a:solidFill>
                  <a:schemeClr val="bg1"/>
                </a:solidFill>
                <a:latin typeface="Franklin Gothic Heavy" panose="020B0903020102020204" pitchFamily="34" charset="0"/>
              </a:rPr>
              <a:t> do total de alunos avaliados.</a:t>
            </a:r>
          </a:p>
        </p:txBody>
      </p:sp>
      <p:sp>
        <p:nvSpPr>
          <p:cNvPr id="4" name="Retângulo 3"/>
          <p:cNvSpPr/>
          <p:nvPr/>
        </p:nvSpPr>
        <p:spPr>
          <a:xfrm>
            <a:off x="7981950" y="253484"/>
            <a:ext cx="3714750" cy="1446550"/>
          </a:xfrm>
          <a:prstGeom prst="rect">
            <a:avLst/>
          </a:prstGeom>
        </p:spPr>
        <p:txBody>
          <a:bodyPr wrap="square">
            <a:spAutoFit/>
          </a:bodyPr>
          <a:lstStyle/>
          <a:p>
            <a:pPr algn="ctr"/>
            <a:r>
              <a:rPr lang="pt-BR" sz="4400" dirty="0" smtClean="0">
                <a:solidFill>
                  <a:schemeClr val="bg1"/>
                </a:solidFill>
                <a:latin typeface="Franklin Gothic Heavy" panose="020B0903020102020204" pitchFamily="34" charset="0"/>
              </a:rPr>
              <a:t>Aplicado em 415 alunos</a:t>
            </a:r>
          </a:p>
        </p:txBody>
      </p:sp>
      <p:sp>
        <p:nvSpPr>
          <p:cNvPr id="5" name="Retângulo 4"/>
          <p:cNvSpPr/>
          <p:nvPr/>
        </p:nvSpPr>
        <p:spPr>
          <a:xfrm>
            <a:off x="8561829" y="1876425"/>
            <a:ext cx="2554991" cy="1938992"/>
          </a:xfrm>
          <a:prstGeom prst="rect">
            <a:avLst/>
          </a:prstGeom>
        </p:spPr>
        <p:txBody>
          <a:bodyPr wrap="square">
            <a:spAutoFit/>
          </a:bodyPr>
          <a:lstStyle/>
          <a:p>
            <a:pPr algn="ctr"/>
            <a:r>
              <a:rPr lang="pt-BR" sz="7200" dirty="0" smtClean="0">
                <a:solidFill>
                  <a:schemeClr val="bg1"/>
                </a:solidFill>
                <a:latin typeface="Franklin Gothic Heavy" panose="020B0903020102020204" pitchFamily="34" charset="0"/>
              </a:rPr>
              <a:t>43% </a:t>
            </a:r>
            <a:r>
              <a:rPr lang="pt-BR" sz="2400" dirty="0" smtClean="0">
                <a:solidFill>
                  <a:schemeClr val="bg1"/>
                </a:solidFill>
                <a:latin typeface="Franklin Gothic Heavy" panose="020B0903020102020204" pitchFamily="34" charset="0"/>
              </a:rPr>
              <a:t>em risco de dependência</a:t>
            </a:r>
            <a:endParaRPr lang="pt-BR" dirty="0"/>
          </a:p>
        </p:txBody>
      </p:sp>
      <p:sp>
        <p:nvSpPr>
          <p:cNvPr id="6" name="Retângulo 5"/>
          <p:cNvSpPr/>
          <p:nvPr/>
        </p:nvSpPr>
        <p:spPr>
          <a:xfrm>
            <a:off x="7981950" y="3752850"/>
            <a:ext cx="3829050" cy="2970044"/>
          </a:xfrm>
          <a:prstGeom prst="rect">
            <a:avLst/>
          </a:prstGeom>
        </p:spPr>
        <p:txBody>
          <a:bodyPr wrap="square">
            <a:spAutoFit/>
          </a:bodyPr>
          <a:lstStyle/>
          <a:p>
            <a:pPr algn="ctr"/>
            <a:r>
              <a:rPr lang="pt-BR" sz="11500" dirty="0" smtClean="0">
                <a:solidFill>
                  <a:schemeClr val="bg1"/>
                </a:solidFill>
                <a:latin typeface="Franklin Gothic Heavy" panose="020B0903020102020204" pitchFamily="34" charset="0"/>
              </a:rPr>
              <a:t>33% </a:t>
            </a:r>
            <a:r>
              <a:rPr lang="pt-BR" sz="2400" dirty="0" smtClean="0">
                <a:solidFill>
                  <a:schemeClr val="bg1"/>
                </a:solidFill>
                <a:latin typeface="Franklin Gothic Heavy" panose="020B0903020102020204" pitchFamily="34" charset="0"/>
              </a:rPr>
              <a:t>dependência diagnosticada posteriormente</a:t>
            </a:r>
            <a:r>
              <a:rPr lang="pt-BR" dirty="0" smtClean="0">
                <a:solidFill>
                  <a:schemeClr val="bg1"/>
                </a:solidFill>
                <a:latin typeface="Franklin Gothic Heavy" panose="020B0903020102020204" pitchFamily="34" charset="0"/>
              </a:rPr>
              <a:t>.</a:t>
            </a:r>
          </a:p>
        </p:txBody>
      </p:sp>
    </p:spTree>
    <p:extLst>
      <p:ext uri="{BB962C8B-B14F-4D97-AF65-F5344CB8AC3E}">
        <p14:creationId xmlns:p14="http://schemas.microsoft.com/office/powerpoint/2010/main" val="1852860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3010" name="Picture 2" descr="Resultado de imagem para impor lim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8718" cy="699135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60607" y="3168134"/>
            <a:ext cx="11717502" cy="1200329"/>
          </a:xfrm>
          <a:prstGeom prst="rect">
            <a:avLst/>
          </a:prstGeom>
        </p:spPr>
        <p:txBody>
          <a:bodyPr wrap="none">
            <a:spAutoFit/>
          </a:bodyPr>
          <a:lstStyle/>
          <a:p>
            <a:pPr algn="ctr"/>
            <a:r>
              <a:rPr lang="pt-BR" sz="7200" dirty="0" smtClean="0">
                <a:latin typeface="Franklin Gothic Heavy" panose="020B0903020102020204" pitchFamily="34" charset="0"/>
              </a:rPr>
              <a:t>É necessário impor limites</a:t>
            </a:r>
          </a:p>
        </p:txBody>
      </p:sp>
    </p:spTree>
    <p:extLst>
      <p:ext uri="{BB962C8B-B14F-4D97-AF65-F5344CB8AC3E}">
        <p14:creationId xmlns:p14="http://schemas.microsoft.com/office/powerpoint/2010/main" val="3956720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5058" name="Picture 2" descr="Resultado de imagem para dormindo no cel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904" y="0"/>
            <a:ext cx="16921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838200" y="5213360"/>
            <a:ext cx="10575331" cy="1323439"/>
          </a:xfrm>
          <a:prstGeom prst="rect">
            <a:avLst/>
          </a:prstGeom>
        </p:spPr>
        <p:txBody>
          <a:bodyPr wrap="none">
            <a:spAutoFit/>
          </a:bodyPr>
          <a:lstStyle/>
          <a:p>
            <a:pPr algn="ctr"/>
            <a:r>
              <a:rPr lang="pt-BR" sz="8000" dirty="0">
                <a:solidFill>
                  <a:schemeClr val="bg1"/>
                </a:solidFill>
                <a:latin typeface="Franklin Gothic Heavy" panose="020B0903020102020204" pitchFamily="34" charset="0"/>
              </a:rPr>
              <a:t>Não perca o seu sono</a:t>
            </a:r>
          </a:p>
        </p:txBody>
      </p:sp>
    </p:spTree>
    <p:extLst>
      <p:ext uri="{BB962C8B-B14F-4D97-AF65-F5344CB8AC3E}">
        <p14:creationId xmlns:p14="http://schemas.microsoft.com/office/powerpoint/2010/main" val="2869966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6082" name="Picture 2" descr="Resultado de imagem para acord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4"/>
            <a:ext cx="13094974" cy="684212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290981" y="3293408"/>
            <a:ext cx="11610038" cy="707886"/>
          </a:xfrm>
          <a:prstGeom prst="rect">
            <a:avLst/>
          </a:prstGeom>
        </p:spPr>
        <p:txBody>
          <a:bodyPr wrap="none">
            <a:spAutoFit/>
          </a:bodyPr>
          <a:lstStyle/>
          <a:p>
            <a:pPr algn="ctr"/>
            <a:r>
              <a:rPr lang="pt-BR" sz="4000" dirty="0">
                <a:latin typeface="Franklin Gothic Heavy" panose="020B0903020102020204" pitchFamily="34" charset="0"/>
              </a:rPr>
              <a:t>Acordou? Use a regra dos primeiros 45 minutos</a:t>
            </a:r>
          </a:p>
        </p:txBody>
      </p:sp>
    </p:spTree>
    <p:extLst>
      <p:ext uri="{BB962C8B-B14F-4D97-AF65-F5344CB8AC3E}">
        <p14:creationId xmlns:p14="http://schemas.microsoft.com/office/powerpoint/2010/main" val="84213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710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15199"/>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 y="0"/>
            <a:ext cx="6591300" cy="3785652"/>
          </a:xfrm>
          <a:prstGeom prst="rect">
            <a:avLst/>
          </a:prstGeom>
        </p:spPr>
        <p:txBody>
          <a:bodyPr wrap="square">
            <a:spAutoFit/>
          </a:bodyPr>
          <a:lstStyle/>
          <a:p>
            <a:r>
              <a:rPr lang="pt-BR" sz="6000" dirty="0">
                <a:latin typeface="Franklin Gothic Heavy" panose="020B0903020102020204" pitchFamily="34" charset="0"/>
              </a:rPr>
              <a:t>Desligue o celular no seu período mais produtivo</a:t>
            </a:r>
          </a:p>
        </p:txBody>
      </p:sp>
    </p:spTree>
    <p:extLst>
      <p:ext uri="{BB962C8B-B14F-4D97-AF65-F5344CB8AC3E}">
        <p14:creationId xmlns:p14="http://schemas.microsoft.com/office/powerpoint/2010/main" val="2285856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8130" name="Picture 2" descr="Resultado de imagem para 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365125"/>
            <a:ext cx="12353926"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3394781" y="3244334"/>
            <a:ext cx="5402441" cy="1015663"/>
          </a:xfrm>
          <a:prstGeom prst="rect">
            <a:avLst/>
          </a:prstGeom>
        </p:spPr>
        <p:txBody>
          <a:bodyPr wrap="none">
            <a:spAutoFit/>
          </a:bodyPr>
          <a:lstStyle/>
          <a:p>
            <a:pPr algn="ctr"/>
            <a:r>
              <a:rPr lang="pt-BR" sz="6000" dirty="0" smtClean="0">
                <a:solidFill>
                  <a:schemeClr val="bg1"/>
                </a:solidFill>
                <a:latin typeface="Franklin Gothic Heavy" panose="020B0903020102020204" pitchFamily="34" charset="0"/>
              </a:rPr>
              <a:t>Saia da Matrix</a:t>
            </a:r>
            <a:endParaRPr lang="pt-BR" sz="60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15700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sp>
        <p:nvSpPr>
          <p:cNvPr id="3" name="Subtítulo 2"/>
          <p:cNvSpPr>
            <a:spLocks noGrp="1"/>
          </p:cNvSpPr>
          <p:nvPr>
            <p:ph type="subTitle" idx="1"/>
          </p:nvPr>
        </p:nvSpPr>
        <p:spPr/>
        <p:txBody>
          <a:bodyPr/>
          <a:lstStyle/>
          <a:p>
            <a:endParaRPr lang="pt-BR"/>
          </a:p>
        </p:txBody>
      </p:sp>
      <p:pic>
        <p:nvPicPr>
          <p:cNvPr id="40962"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1" y="0"/>
            <a:ext cx="1312535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979339" y="2705725"/>
            <a:ext cx="3589445" cy="830997"/>
          </a:xfrm>
          <a:prstGeom prst="rect">
            <a:avLst/>
          </a:prstGeom>
        </p:spPr>
        <p:txBody>
          <a:bodyPr wrap="none">
            <a:spAutoFit/>
          </a:bodyPr>
          <a:lstStyle/>
          <a:p>
            <a:pPr algn="r"/>
            <a:r>
              <a:rPr lang="pt-BR" sz="4800" dirty="0" smtClean="0">
                <a:latin typeface="Franklin Gothic Heavy" panose="020B0903020102020204" pitchFamily="34" charset="0"/>
              </a:rPr>
              <a:t>Sem limites</a:t>
            </a:r>
            <a:endParaRPr lang="pt-BR" sz="4800" dirty="0">
              <a:latin typeface="Franklin Gothic Heavy" panose="020B0903020102020204" pitchFamily="34" charset="0"/>
            </a:endParaRPr>
          </a:p>
        </p:txBody>
      </p:sp>
      <p:sp>
        <p:nvSpPr>
          <p:cNvPr id="5" name="Retângulo 4"/>
          <p:cNvSpPr/>
          <p:nvPr/>
        </p:nvSpPr>
        <p:spPr>
          <a:xfrm>
            <a:off x="7680809" y="3726865"/>
            <a:ext cx="4320691" cy="1569660"/>
          </a:xfrm>
          <a:prstGeom prst="rect">
            <a:avLst/>
          </a:prstGeom>
        </p:spPr>
        <p:txBody>
          <a:bodyPr wrap="square">
            <a:spAutoFit/>
          </a:bodyPr>
          <a:lstStyle/>
          <a:p>
            <a:r>
              <a:rPr lang="pt-BR" sz="4800" dirty="0">
                <a:latin typeface="Franklin Gothic Heavy" panose="020B0903020102020204" pitchFamily="34" charset="0"/>
              </a:rPr>
              <a:t>v</a:t>
            </a:r>
            <a:r>
              <a:rPr lang="pt-BR" sz="4800" dirty="0" smtClean="0">
                <a:latin typeface="Franklin Gothic Heavy" panose="020B0903020102020204" pitchFamily="34" charset="0"/>
              </a:rPr>
              <a:t>ocê se torna escravo</a:t>
            </a:r>
            <a:endParaRPr lang="pt-BR" sz="4800" u="sng" dirty="0">
              <a:latin typeface="Franklin Gothic Heavy" panose="020B0903020102020204" pitchFamily="34" charset="0"/>
            </a:endParaRPr>
          </a:p>
        </p:txBody>
      </p:sp>
    </p:spTree>
    <p:extLst>
      <p:ext uri="{BB962C8B-B14F-4D97-AF65-F5344CB8AC3E}">
        <p14:creationId xmlns:p14="http://schemas.microsoft.com/office/powerpoint/2010/main" val="4076778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Resultado de imagem para cristo nos libert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12192000" cy="812292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7086600" y="854075"/>
            <a:ext cx="4648200" cy="4351338"/>
          </a:xfrm>
        </p:spPr>
        <p:txBody>
          <a:bodyPr>
            <a:normAutofit fontScale="92500" lnSpcReduction="10000"/>
          </a:bodyPr>
          <a:lstStyle/>
          <a:p>
            <a:pPr marL="0" indent="0" algn="ctr">
              <a:buNone/>
            </a:pPr>
            <a:r>
              <a:rPr lang="pt-BR" sz="4000" dirty="0">
                <a:latin typeface="Franklin Gothic Heavy" panose="020B0903020102020204" pitchFamily="34" charset="0"/>
              </a:rPr>
              <a:t>Foi para a liberdade que Cristo nos libertou. Portanto, permaneçam firmes e não se deixem submeter novamente a um jugo de escravidão</a:t>
            </a:r>
            <a:r>
              <a:rPr lang="pt-BR" sz="4000" dirty="0" smtClean="0">
                <a:latin typeface="Franklin Gothic Heavy" panose="020B0903020102020204" pitchFamily="34" charset="0"/>
              </a:rPr>
              <a:t>. Gálatas 5:1</a:t>
            </a:r>
            <a:endParaRPr lang="pt-BR" sz="4000" dirty="0">
              <a:latin typeface="Franklin Gothic Heavy" panose="020B0903020102020204" pitchFamily="34" charset="0"/>
            </a:endParaRPr>
          </a:p>
        </p:txBody>
      </p:sp>
    </p:spTree>
    <p:extLst>
      <p:ext uri="{BB962C8B-B14F-4D97-AF65-F5344CB8AC3E}">
        <p14:creationId xmlns:p14="http://schemas.microsoft.com/office/powerpoint/2010/main" val="331879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Vídeo</a:t>
            </a:r>
            <a:endParaRPr lang="pt-BR" dirty="0">
              <a:solidFill>
                <a:schemeClr val="bg1"/>
              </a:solidFill>
            </a:endParaRPr>
          </a:p>
        </p:txBody>
      </p:sp>
      <p:sp>
        <p:nvSpPr>
          <p:cNvPr id="3" name="Espaço Reservado para Conteúdo 2"/>
          <p:cNvSpPr>
            <a:spLocks noGrp="1"/>
          </p:cNvSpPr>
          <p:nvPr>
            <p:ph idx="1"/>
          </p:nvPr>
        </p:nvSpPr>
        <p:spPr/>
        <p:txBody>
          <a:bodyPr/>
          <a:lstStyle/>
          <a:p>
            <a:endParaRPr lang="pt-BR"/>
          </a:p>
        </p:txBody>
      </p:sp>
    </p:spTree>
    <p:extLst>
      <p:ext uri="{BB962C8B-B14F-4D97-AF65-F5344CB8AC3E}">
        <p14:creationId xmlns:p14="http://schemas.microsoft.com/office/powerpoint/2010/main" val="278115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5844" name="Picture 4" descr="Resultado de imagem para redes sociai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69060" y="4158734"/>
            <a:ext cx="10653879" cy="830997"/>
          </a:xfrm>
          <a:prstGeom prst="rect">
            <a:avLst/>
          </a:prstGeom>
        </p:spPr>
        <p:txBody>
          <a:bodyPr wrap="none">
            <a:spAutoFit/>
          </a:bodyPr>
          <a:lstStyle/>
          <a:p>
            <a:pPr algn="ctr"/>
            <a:r>
              <a:rPr lang="pt-BR" sz="4800" dirty="0">
                <a:solidFill>
                  <a:schemeClr val="bg1"/>
                </a:solidFill>
                <a:latin typeface="Franklin Gothic Heavy" panose="020B0903020102020204" pitchFamily="34" charset="0"/>
              </a:rPr>
              <a:t>Como saber se sofro de </a:t>
            </a:r>
            <a:r>
              <a:rPr lang="pt-BR" sz="4800" dirty="0" err="1">
                <a:solidFill>
                  <a:schemeClr val="bg1"/>
                </a:solidFill>
                <a:latin typeface="Franklin Gothic Heavy" panose="020B0903020102020204" pitchFamily="34" charset="0"/>
              </a:rPr>
              <a:t>nomofobia</a:t>
            </a:r>
            <a:r>
              <a:rPr lang="pt-BR" sz="4800" dirty="0">
                <a:solidFill>
                  <a:schemeClr val="bg1"/>
                </a:solidFill>
                <a:latin typeface="Franklin Gothic Heavy" panose="020B0903020102020204" pitchFamily="34" charset="0"/>
              </a:rPr>
              <a:t>?</a:t>
            </a:r>
            <a:endParaRPr lang="pt-BR" sz="4800" u="sng"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170848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3789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864" y="0"/>
            <a:ext cx="159953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7010400" y="2857500"/>
            <a:ext cx="4810869" cy="2000548"/>
          </a:xfrm>
          <a:prstGeom prst="rect">
            <a:avLst/>
          </a:prstGeom>
          <a:noFill/>
        </p:spPr>
        <p:txBody>
          <a:bodyPr wrap="none" rtlCol="0">
            <a:spAutoFit/>
          </a:bodyPr>
          <a:lstStyle/>
          <a:p>
            <a:r>
              <a:rPr lang="pt-BR" sz="9600" dirty="0" smtClean="0">
                <a:solidFill>
                  <a:schemeClr val="bg1"/>
                </a:solidFill>
                <a:latin typeface="Franklin Gothic Heavy" panose="020B0903020102020204" pitchFamily="34" charset="0"/>
              </a:rPr>
              <a:t>TESTE</a:t>
            </a:r>
          </a:p>
          <a:p>
            <a:r>
              <a:rPr lang="pt-BR" sz="2800" dirty="0" smtClean="0">
                <a:solidFill>
                  <a:schemeClr val="bg1"/>
                </a:solidFill>
                <a:latin typeface="Franklin Gothic Heavy" panose="020B0903020102020204" pitchFamily="34" charset="0"/>
              </a:rPr>
              <a:t>DESENVOLVIDO PELA UFMG</a:t>
            </a:r>
            <a:endParaRPr lang="pt-BR" sz="2800" dirty="0">
              <a:solidFill>
                <a:schemeClr val="bg1"/>
              </a:solidFill>
              <a:latin typeface="Franklin Gothic Heavy" panose="020B0903020102020204" pitchFamily="34" charset="0"/>
            </a:endParaRPr>
          </a:p>
        </p:txBody>
      </p:sp>
    </p:spTree>
    <p:extLst>
      <p:ext uri="{BB962C8B-B14F-4D97-AF65-F5344CB8AC3E}">
        <p14:creationId xmlns:p14="http://schemas.microsoft.com/office/powerpoint/2010/main" val="1589971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997527" y="1271443"/>
            <a:ext cx="6234546" cy="4351338"/>
          </a:xfrm>
        </p:spPr>
        <p:txBody>
          <a:bodyPr>
            <a:normAutofit/>
          </a:bodyPr>
          <a:lstStyle/>
          <a:p>
            <a:pPr marL="0" indent="0">
              <a:buNone/>
            </a:pPr>
            <a:r>
              <a:rPr lang="pt-BR" sz="4000" dirty="0"/>
              <a:t>1-    Já me disseram mais de uma vez que passo tempo demais no celular</a:t>
            </a:r>
            <a:r>
              <a:rPr lang="pt-BR" sz="4000" dirty="0" smtClean="0"/>
              <a:t>.</a:t>
            </a:r>
            <a:endParaRPr lang="pt-BR" sz="4000" dirty="0"/>
          </a:p>
        </p:txBody>
      </p:sp>
    </p:spTree>
    <p:extLst>
      <p:ext uri="{BB962C8B-B14F-4D97-AF65-F5344CB8AC3E}">
        <p14:creationId xmlns:p14="http://schemas.microsoft.com/office/powerpoint/2010/main" val="145257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8" y="1299151"/>
            <a:ext cx="6715703" cy="4351338"/>
          </a:xfrm>
        </p:spPr>
        <p:txBody>
          <a:bodyPr>
            <a:normAutofit/>
          </a:bodyPr>
          <a:lstStyle/>
          <a:p>
            <a:pPr marL="0" indent="0">
              <a:buNone/>
            </a:pPr>
            <a:r>
              <a:rPr lang="pt-BR" sz="4000" dirty="0" smtClean="0"/>
              <a:t>2-</a:t>
            </a:r>
            <a:r>
              <a:rPr lang="pt-BR" sz="4000" dirty="0"/>
              <a:t>    Acho que tenho ficado cada vez mais tempo conectado ao </a:t>
            </a:r>
            <a:r>
              <a:rPr lang="pt-BR" sz="4000" dirty="0" smtClean="0"/>
              <a:t>celular.</a:t>
            </a:r>
            <a:endParaRPr lang="pt-BR" sz="4000" dirty="0"/>
          </a:p>
        </p:txBody>
      </p:sp>
    </p:spTree>
    <p:extLst>
      <p:ext uri="{BB962C8B-B14F-4D97-AF65-F5344CB8AC3E}">
        <p14:creationId xmlns:p14="http://schemas.microsoft.com/office/powerpoint/2010/main" val="202223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Resultado de imagem para redes sociais png"/>
          <p:cNvPicPr>
            <a:picLocks noChangeAspect="1" noChangeArrowheads="1"/>
          </p:cNvPicPr>
          <p:nvPr/>
        </p:nvPicPr>
        <p:blipFill rotWithShape="1">
          <a:blip r:embed="rId2">
            <a:extLst>
              <a:ext uri="{28A0092B-C50C-407E-A947-70E740481C1C}">
                <a14:useLocalDpi xmlns:a14="http://schemas.microsoft.com/office/drawing/2010/main" val="0"/>
              </a:ext>
            </a:extLst>
          </a:blip>
          <a:srcRect b="18789"/>
          <a:stretch/>
        </p:blipFill>
        <p:spPr bwMode="auto">
          <a:xfrm>
            <a:off x="0" y="3859134"/>
            <a:ext cx="5250873" cy="2985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tela de smartphone dese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8" y="594699"/>
            <a:ext cx="11647350" cy="6263301"/>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028989" y="1313006"/>
            <a:ext cx="6286211" cy="4351338"/>
          </a:xfrm>
        </p:spPr>
        <p:txBody>
          <a:bodyPr>
            <a:normAutofit/>
          </a:bodyPr>
          <a:lstStyle/>
          <a:p>
            <a:pPr marL="0" indent="0">
              <a:buNone/>
            </a:pPr>
            <a:r>
              <a:rPr lang="pt-BR" sz="4000" dirty="0" smtClean="0"/>
              <a:t>3-</a:t>
            </a:r>
            <a:r>
              <a:rPr lang="pt-BR" sz="4000" dirty="0"/>
              <a:t>    Fico inquieto e irritado quando não tenho acesso ao </a:t>
            </a:r>
            <a:r>
              <a:rPr lang="pt-BR" sz="4000" dirty="0" smtClean="0"/>
              <a:t>celular.</a:t>
            </a:r>
            <a:endParaRPr lang="pt-BR" sz="4000" dirty="0"/>
          </a:p>
        </p:txBody>
      </p:sp>
    </p:spTree>
    <p:extLst>
      <p:ext uri="{BB962C8B-B14F-4D97-AF65-F5344CB8AC3E}">
        <p14:creationId xmlns:p14="http://schemas.microsoft.com/office/powerpoint/2010/main" val="2985919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463</Words>
  <Application>Microsoft Office PowerPoint</Application>
  <PresentationFormat>Widescreen</PresentationFormat>
  <Paragraphs>74</Paragraphs>
  <Slides>37</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37</vt:i4>
      </vt:variant>
    </vt:vector>
  </HeadingPairs>
  <TitlesOfParts>
    <vt:vector size="42" baseType="lpstr">
      <vt:lpstr>Arial</vt:lpstr>
      <vt:lpstr>Calibri</vt:lpstr>
      <vt:lpstr>Calibri Light</vt:lpstr>
      <vt:lpstr>Franklin Gothic Heavy</vt:lpstr>
      <vt:lpstr>Tema do Office</vt:lpstr>
      <vt:lpstr>Apresentação do PowerPoint</vt:lpstr>
      <vt:lpstr>Apresentação do PowerPoint</vt:lpstr>
      <vt:lpstr>Apresentação do PowerPoint</vt:lpstr>
      <vt:lpstr>Vídeo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dc:subject>
  <dc:creator>Pr. MARCELO AUGUSTO DE CARVALHO; APV - Rodrigo Paiva Bezerra</dc:creator>
  <cp:keywords>www.pastordeescola.com.br</cp:keywords>
  <dc:description>COMÉRCIO PROIBIDO. USO PESSOAL</dc:description>
  <cp:lastModifiedBy>APV - Rodrigo Paiva Bezerra</cp:lastModifiedBy>
  <cp:revision>37</cp:revision>
  <dcterms:created xsi:type="dcterms:W3CDTF">2018-09-25T23:03:42Z</dcterms:created>
  <dcterms:modified xsi:type="dcterms:W3CDTF">2019-01-06T16:22:25Z</dcterms:modified>
  <cp:category>Pastor de Escola</cp:category>
</cp:coreProperties>
</file>