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310" r:id="rId2"/>
    <p:sldId id="358" r:id="rId3"/>
    <p:sldId id="354" r:id="rId4"/>
    <p:sldId id="343" r:id="rId5"/>
    <p:sldId id="313" r:id="rId6"/>
    <p:sldId id="338" r:id="rId7"/>
    <p:sldId id="325" r:id="rId8"/>
    <p:sldId id="324" r:id="rId9"/>
    <p:sldId id="320" r:id="rId10"/>
    <p:sldId id="334" r:id="rId11"/>
    <p:sldId id="314" r:id="rId12"/>
    <p:sldId id="336" r:id="rId13"/>
    <p:sldId id="311" r:id="rId14"/>
    <p:sldId id="341" r:id="rId15"/>
    <p:sldId id="304" r:id="rId16"/>
    <p:sldId id="257" r:id="rId17"/>
    <p:sldId id="322" r:id="rId18"/>
    <p:sldId id="317" r:id="rId19"/>
    <p:sldId id="337" r:id="rId20"/>
    <p:sldId id="340" r:id="rId21"/>
    <p:sldId id="302" r:id="rId22"/>
    <p:sldId id="342" r:id="rId23"/>
    <p:sldId id="305" r:id="rId24"/>
    <p:sldId id="315" r:id="rId25"/>
    <p:sldId id="309" r:id="rId26"/>
    <p:sldId id="344" r:id="rId27"/>
    <p:sldId id="345" r:id="rId28"/>
    <p:sldId id="346" r:id="rId29"/>
    <p:sldId id="307" r:id="rId30"/>
    <p:sldId id="327" r:id="rId31"/>
    <p:sldId id="328" r:id="rId32"/>
    <p:sldId id="347" r:id="rId33"/>
    <p:sldId id="348" r:id="rId34"/>
    <p:sldId id="330" r:id="rId35"/>
    <p:sldId id="349" r:id="rId36"/>
    <p:sldId id="351" r:id="rId37"/>
    <p:sldId id="350" r:id="rId38"/>
    <p:sldId id="352" r:id="rId39"/>
    <p:sldId id="357" r:id="rId40"/>
    <p:sldId id="356" r:id="rId41"/>
    <p:sldId id="359" r:id="rId42"/>
    <p:sldId id="353" r:id="rId43"/>
    <p:sldId id="333" r:id="rId44"/>
    <p:sldId id="355" r:id="rId45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8C5D3"/>
    <a:srgbClr val="FFFF00"/>
    <a:srgbClr val="1C2855"/>
    <a:srgbClr val="172650"/>
    <a:srgbClr val="1D2957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6" autoAdjust="0"/>
    <p:restoredTop sz="82554" autoAdjust="0"/>
  </p:normalViewPr>
  <p:slideViewPr>
    <p:cSldViewPr>
      <p:cViewPr varScale="1">
        <p:scale>
          <a:sx n="33" d="100"/>
          <a:sy n="3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06904C9A-5630-4E84-8FFD-BB4DC63951AB}" type="datetimeFigureOut">
              <a:rPr lang="pt-BR"/>
              <a:pPr>
                <a:defRPr/>
              </a:pPr>
              <a:t>14/03/2019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53B41259-F0CD-4465-9977-B9F7C43FF4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CA12428-6FD9-446A-A159-E083FF1A4CB4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F0284E23-6955-4DA5-9B6D-83D69179EBCC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As pessoas se casam, fazem festas, constroem sonhos, mas...</a:t>
            </a:r>
          </a:p>
          <a:p>
            <a:pPr algn="just"/>
            <a:r>
              <a:rPr lang="pt-BR" altLang="pt-BR" b="1" smtClean="0"/>
              <a:t>Quando não investimos no casamento, o egoísmo toma conta, e mesmo não sendo a vontade de Deus, casamentos chegam ao fim.</a:t>
            </a:r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A39DED4-F8B2-4D56-858B-E37C244BA725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B21D796-BA04-4B13-B456-D3B25873B2D0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2A9B2C2-90CB-4E63-932B-CD6CD2BB14C0}" type="slidenum">
              <a:rPr lang="pt-BR" altLang="pt-BR" smtClean="0"/>
              <a:pPr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Em um  mundo onde o sistemas financeiro é completamente integrado e globalizado, crises vão e vem, e acredite, o dinheiro pode acabar, ao ponto de  perder tudo, até mesmo a sua  casa , ao ponto de morar de favor na casa da tia, da vó, etc.</a:t>
            </a:r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AA8DF311-48BC-4DD2-8F5E-856BCE1F566F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392EDC7-8ECB-4D27-A128-CFC49949CF4D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Suplementos, academia, alimentação a risca, uau, grana e tempo gastos.</a:t>
            </a:r>
            <a:endParaRPr lang="pt-BR" altLang="pt-BR" b="1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8AB279A1-558D-47FF-BC49-4B7084A668E2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5419BD2-C634-45B8-83C6-DD5A2D66AD44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D1604D2-FBEA-4CD9-BDB4-CA4CD2FB0777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8678436-1925-4991-9B83-CA180813B449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Quando uma criança nasce, são lindo e maravilhosos, 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480CCDB-43AC-42B2-9C81-2D86C1C295E8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3C9B5F4-6F25-4EBD-BFD3-5EFBCF922675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A91F1558-61CE-47CD-8ACC-B89B02592D79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49F0-49C5-4AB5-A242-8A61F9DF6958}" type="slidenum">
              <a:rPr lang="pt-BR" altLang="pt-BR" smtClean="0"/>
              <a:pPr>
                <a:spcBef>
                  <a:spcPct val="0"/>
                </a:spcBef>
              </a:pPr>
              <a:t>24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.</a:t>
            </a:r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E0DED68C-3C0E-4BE1-A93F-76E08C5738EA}" type="slidenum">
              <a:rPr lang="pt-BR" altLang="pt-BR" smtClean="0"/>
              <a:pPr>
                <a:spcBef>
                  <a:spcPct val="0"/>
                </a:spcBef>
              </a:pPr>
              <a:t>25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A1680F5C-A57A-4F3F-BCBD-B5924F594129}" type="slidenum">
              <a:rPr lang="pt-BR" altLang="pt-BR" smtClean="0"/>
              <a:pPr>
                <a:spcBef>
                  <a:spcPct val="0"/>
                </a:spcBef>
              </a:pPr>
              <a:t>26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E5F16C3-4EB6-487C-9F1D-E7049DE7897A}" type="slidenum">
              <a:rPr lang="pt-BR" altLang="pt-BR" smtClean="0"/>
              <a:pPr>
                <a:spcBef>
                  <a:spcPct val="0"/>
                </a:spcBef>
              </a:pPr>
              <a:t>27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Mohamed Sameer</a:t>
            </a: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9F45A73F-A5AF-4641-9C09-7B2E4CCA6AE1}" type="slidenum">
              <a:rPr lang="pt-BR" altLang="pt-BR" smtClean="0">
                <a:latin typeface="Berlin Sans FB Demi" panose="020E0802020502020306" pitchFamily="34" charset="0"/>
              </a:rPr>
              <a:pPr/>
              <a:t>28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A498A1CD-84B6-4AF9-BAC5-C8DBA14CC788}" type="slidenum">
              <a:rPr lang="pt-BR" altLang="pt-BR" smtClean="0"/>
              <a:pPr>
                <a:spcBef>
                  <a:spcPct val="0"/>
                </a:spcBef>
              </a:pPr>
              <a:t>29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C820D3B6-8F22-4B17-8B04-D5448F0D2D4A}" type="slidenum">
              <a:rPr lang="pt-BR" altLang="pt-BR" smtClean="0"/>
              <a:pPr>
                <a:spcBef>
                  <a:spcPct val="0"/>
                </a:spcBef>
              </a:pPr>
              <a:t>30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A46C8DB-188B-41F8-AA3F-B473BD264949}" type="slidenum">
              <a:rPr lang="pt-BR" altLang="pt-BR" smtClean="0"/>
              <a:pPr>
                <a:spcBef>
                  <a:spcPct val="0"/>
                </a:spcBef>
              </a:pPr>
              <a:t>31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  <a:p>
            <a:pPr algn="just"/>
            <a:r>
              <a:rPr lang="pt-BR" altLang="pt-BR" b="1" smtClean="0"/>
              <a:t>Diante de suas necessidades eles choram, demostrando claramente seu sofrimento. Quando eles querem algo, choram, e desta forma eles criam um código, basta eu chora que minha mamãe me pega.</a:t>
            </a:r>
          </a:p>
          <a:p>
            <a:pPr algn="just"/>
            <a:endParaRPr lang="pt-BR" altLang="pt-BR" b="1" smtClean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6FAD44C-F329-4AC3-8090-30DD2BA22DAE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B092DDA-11CB-4FEF-99AF-D02A6AFC44FC}" type="slidenum">
              <a:rPr lang="pt-BR" altLang="pt-BR" smtClean="0"/>
              <a:pPr>
                <a:spcBef>
                  <a:spcPct val="0"/>
                </a:spcBef>
              </a:pPr>
              <a:t>34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4CC4A98-7AA7-444A-A4C3-67DC9CAB45D5}" type="slidenum">
              <a:rPr lang="pt-BR" altLang="pt-BR" smtClean="0"/>
              <a:pPr>
                <a:spcBef>
                  <a:spcPct val="0"/>
                </a:spcBef>
              </a:pPr>
              <a:t>43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5C00639-CA7D-4627-9848-F11BD604DD9B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43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EB42E1E-6960-49F0-B852-707C95D4C5DC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Chame a todos os professores a frente  convide alguém para cantar uma música especial e no final façam eles se sentirem os mais importantes e homenageados do mundo.</a:t>
            </a:r>
          </a:p>
          <a:p>
            <a:pPr algn="just"/>
            <a:r>
              <a:rPr lang="pt-BR" altLang="pt-BR" b="1" smtClean="0"/>
              <a:t>Muito obrigado Professores</a:t>
            </a:r>
          </a:p>
          <a:p>
            <a:pPr algn="just"/>
            <a:endParaRPr lang="pt-BR" altLang="pt-BR" b="1" smtClean="0"/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EF97E734-967E-46FC-B74A-29310EDA6E3F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E6C8FA77-FE2F-495F-8EB0-4A91D8D075F8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31D2831-A1C7-4A7E-A5AA-3A76424E34E8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Por nossa sociedade não saber lidar com o sofrimento, estamos lidando com uma geração de adultos infantilizados, que não sabem lidar com o sofrimento também, e o circulo se torna vicioso.</a:t>
            </a:r>
          </a:p>
          <a:p>
            <a:r>
              <a:rPr lang="pt-BR" altLang="pt-BR" smtClean="0"/>
              <a:t> Hoje em dia jovens e adultos diante das crises, a primeira coisa a que pensam é, morrer, sumir, fugir.</a:t>
            </a:r>
          </a:p>
          <a:p>
            <a:r>
              <a:rPr lang="pt-BR" altLang="pt-BR" smtClean="0"/>
              <a:t>Como se tornaria completamente constrangedor</a:t>
            </a:r>
            <a:endParaRPr lang="pt-BR" altLang="pt-BR" b="1" smtClean="0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2E9F464-663F-4A33-8237-31D32D7481CE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2B7AB-1924-4984-B3A4-45BBCB828C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10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14834-5500-4AF1-9E9C-752DDECE11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64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CF897-32BC-4EF9-BB7D-E43BEE5237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2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CA4CA-B0DB-476E-B848-7F7ED196C1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91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710D-43A4-44BE-B120-80229C94A9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36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C4F16-2FFE-4F4A-A865-924E17BA896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33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D0F91-A64F-4B31-A17B-EFF86F24E8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59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40AB3-5758-463E-B5A4-1E75DF9E96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73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B8FCB-F988-48BE-94AE-C88EAABF62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58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5CBAB-5596-4543-91E4-D6140ACE0F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19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A23D-1FD7-4362-820E-43FCEB4C0A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11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EF7DF020-AF80-40BA-A5F2-C08DDD27F6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div_divorce_cake_5c_05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Avoid-Getting-a-Divorce-Step-7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suicide_bananas_desktop_1200x900_wallpaper-291760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Avoid-Getting-a-Divorce-Step-7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CAPELAS%202019\Capelas%20Conti\Sofr&#234;ncia%202019\Cassetadas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2.jpg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CAPELAS%202019\Capelas%20Conti\Sofr&#234;ncia%202019\Comercial%20de%20Natal%20%20%20EDEKA%20Weihnachtsclip%20%20%20heimkommen%20%20%20Legendado%5b1%5d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CAPELAS%202019\Capelas%20Conti\Sofr&#234;ncia%202019\Ubuntu%20%20%20Thiago%20Rodrigo%5b1%5d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file:///C:\Users\gilson.cardoso\Downloads\rango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276872"/>
            <a:ext cx="5688632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6600" dirty="0">
                <a:ln w="0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6000" dirty="0">
                <a:ln w="0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itchFamily="34" charset="0"/>
              </a:rPr>
              <a:t>O que a vida me ensinou...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o 2"/>
          <p:cNvGrpSpPr>
            <a:grpSpLocks/>
          </p:cNvGrpSpPr>
          <p:nvPr/>
        </p:nvGrpSpPr>
        <p:grpSpPr bwMode="auto">
          <a:xfrm>
            <a:off x="334963" y="885825"/>
            <a:ext cx="11430000" cy="5972175"/>
            <a:chOff x="335360" y="885824"/>
            <a:chExt cx="11430000" cy="5972176"/>
          </a:xfrm>
        </p:grpSpPr>
        <p:pic>
          <p:nvPicPr>
            <p:cNvPr id="19461" name="Picture 7" descr="Resultado de imagem para einste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0" y="885824"/>
              <a:ext cx="11430000" cy="597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9407922" y="1052512"/>
              <a:ext cx="2089150" cy="936625"/>
            </a:xfrm>
            <a:prstGeom prst="rect">
              <a:avLst/>
            </a:prstGeom>
            <a:solidFill>
              <a:srgbClr val="1C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5" name="Retângulo 4"/>
          <p:cNvSpPr/>
          <p:nvPr/>
        </p:nvSpPr>
        <p:spPr>
          <a:xfrm>
            <a:off x="191344" y="1412776"/>
            <a:ext cx="3359696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 err="1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Qdo</a:t>
            </a:r>
            <a:r>
              <a:rPr lang="pt-BR" sz="4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crianças e jovens não aprendem a lidar com o sofrimento,</a:t>
            </a:r>
          </a:p>
        </p:txBody>
      </p:sp>
      <p:sp>
        <p:nvSpPr>
          <p:cNvPr id="8" name="Retângulo 7"/>
          <p:cNvSpPr/>
          <p:nvPr/>
        </p:nvSpPr>
        <p:spPr>
          <a:xfrm>
            <a:off x="8808639" y="2428439"/>
            <a:ext cx="3287689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teremos que tipo de adultos?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7238"/>
            <a:ext cx="12192000" cy="76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 rot="1896115">
            <a:off x="6393208" y="2491760"/>
            <a:ext cx="526986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Adultos infantilizados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9376" y="404664"/>
            <a:ext cx="3575719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Sofrimento existe, 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fato...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6350"/>
            <a:ext cx="12206288" cy="76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91592" y="0"/>
            <a:ext cx="1139428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sempre alcançamos os sonhos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040216" y="476672"/>
            <a:ext cx="3888432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Geração Saúde!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5"/>
            <a:ext cx="12192000" cy="813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9376" y="188640"/>
            <a:ext cx="1130525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sempre nossas orações serão respondidas de acordo com os nossos desejos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439816" y="1844824"/>
            <a:ext cx="324036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Diante das crises o que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75520" y="4210485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439816" y="1844824"/>
            <a:ext cx="324036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Diante das crises o que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63352" y="4941168"/>
            <a:ext cx="568863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Mohamed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Sameer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“Menino-coruja”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472264" y="4005064"/>
            <a:ext cx="3435999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“É BOM sofrer na juventude!”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setada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80227" y="172015"/>
            <a:ext cx="4608512" cy="45858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“É bom que as pessoas aprendam a sofrer com paciência desde a sua juventude” </a:t>
            </a:r>
          </a:p>
          <a:p>
            <a:pPr algn="ctr" eaLnBrk="1" hangingPunct="1"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Lamentações 3:27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760296" y="3140968"/>
            <a:ext cx="3185368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devemos nos portar diante do sofrimento?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esultado de imagem para chorando e ri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052513"/>
            <a:ext cx="43815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0"/>
            <a:ext cx="546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1136065"/>
            <a:ext cx="6731711" cy="45858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“Meus irmãos,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sintam-se </a:t>
            </a:r>
            <a:r>
              <a:rPr lang="pt-BR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felizes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quando passarem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</a:t>
            </a:r>
            <a:r>
              <a:rPr lang="pt-BR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tipo de aflição...”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Tiago 1:1-4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91344" y="2952819"/>
            <a:ext cx="41183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Porque?</a:t>
            </a:r>
          </a:p>
        </p:txBody>
      </p:sp>
      <p:sp>
        <p:nvSpPr>
          <p:cNvPr id="6" name="Retângulo 5"/>
          <p:cNvSpPr/>
          <p:nvPr/>
        </p:nvSpPr>
        <p:spPr>
          <a:xfrm>
            <a:off x="7752184" y="2214155"/>
            <a:ext cx="460851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o sofrimento produz?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9376" y="2059395"/>
            <a:ext cx="5820287" cy="27392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“...sabendo que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prova da fé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nasce a paciência...”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Tiago 1:1-4</a:t>
            </a:r>
          </a:p>
        </p:txBody>
      </p:sp>
      <p:pic>
        <p:nvPicPr>
          <p:cNvPr id="61443" name="Picture 8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1"/>
          <a:stretch>
            <a:fillRect/>
          </a:stretch>
        </p:blipFill>
        <p:spPr bwMode="auto">
          <a:xfrm>
            <a:off x="6299200" y="1628775"/>
            <a:ext cx="5715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620713"/>
            <a:ext cx="7143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02220" y="1413063"/>
            <a:ext cx="5953820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qdo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 paciência estiver perfeita,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vc será perfeito e completo, sem faltar em coisa alguma.”</a:t>
            </a:r>
          </a:p>
          <a:p>
            <a:pPr algn="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Tiago 1:1-4</a:t>
            </a:r>
          </a:p>
        </p:txBody>
      </p:sp>
      <p:pic>
        <p:nvPicPr>
          <p:cNvPr id="63491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32368"/>
          <a:stretch>
            <a:fillRect/>
          </a:stretch>
        </p:blipFill>
        <p:spPr bwMode="auto">
          <a:xfrm>
            <a:off x="6945313" y="1588"/>
            <a:ext cx="524668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290638"/>
            <a:ext cx="12192000" cy="90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9336" y="5301208"/>
            <a:ext cx="7848872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Perseverante/Maduro/Completo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28449" y="1340768"/>
            <a:ext cx="3096344" cy="45089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tion Is, Shaded JL" panose="00000400000000000000" pitchFamily="2" charset="0"/>
              </a:rPr>
              <a:t>e</a:t>
            </a:r>
            <a:endParaRPr lang="pt-BR" sz="19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tion Is, Shaded JL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 rot="21386121">
            <a:off x="1216081" y="4265455"/>
            <a:ext cx="1022513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Lindos, fofos e anjinhos, mas...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ercial de Natal   EDEKA Weihnachtsclip   heimkommen   Legendado[1]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038" y="0"/>
            <a:ext cx="1566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upo 2"/>
          <p:cNvGrpSpPr>
            <a:grpSpLocks/>
          </p:cNvGrpSpPr>
          <p:nvPr/>
        </p:nvGrpSpPr>
        <p:grpSpPr bwMode="auto">
          <a:xfrm>
            <a:off x="119063" y="692150"/>
            <a:ext cx="11622087" cy="6169025"/>
            <a:chOff x="-7773" y="692696"/>
            <a:chExt cx="11621427" cy="6168177"/>
          </a:xfrm>
        </p:grpSpPr>
        <p:pic>
          <p:nvPicPr>
            <p:cNvPr id="68611" name="Picture 4" descr="Resultado de imagem para pergun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73" y="986899"/>
              <a:ext cx="7831965" cy="5873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2" name="Picture 2" descr="Imagem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904" y="2724150"/>
              <a:ext cx="6381750" cy="413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2639616" y="3923886"/>
              <a:ext cx="2016224" cy="2215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pt-BR" sz="13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" name="Lágrima 1"/>
            <p:cNvSpPr/>
            <p:nvPr/>
          </p:nvSpPr>
          <p:spPr>
            <a:xfrm>
              <a:off x="3359123" y="692696"/>
              <a:ext cx="2930359" cy="2558698"/>
            </a:xfrm>
            <a:prstGeom prst="teardrop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104112" y="332656"/>
            <a:ext cx="4643936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tipo de adulto você quer ser?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buntu   Thiago Rodrigo[1]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Resultado de imagem para criança chorando engraç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/>
          <a:stretch>
            <a:fillRect/>
          </a:stretch>
        </p:blipFill>
        <p:spPr bwMode="auto">
          <a:xfrm>
            <a:off x="0" y="0"/>
            <a:ext cx="121920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1412776"/>
            <a:ext cx="5375919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Choram e demonstram necessidades e sofrimento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943528" y="4005064"/>
            <a:ext cx="4248472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Diante do sofrimento o que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Resultado de imagem para super protegi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35360" y="3933056"/>
            <a:ext cx="4870831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“Meu filhinho não pode sofrer!!!”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88328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832304" y="1877865"/>
            <a:ext cx="3359696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“É só eu chorar que a mamãe me pega”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2001" cy="738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 rot="2623414">
            <a:off x="9606888" y="279663"/>
            <a:ext cx="318631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Quer? ganhou!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21480</TotalTime>
  <Words>509</Words>
  <Application>Microsoft Office PowerPoint</Application>
  <PresentationFormat>Widescreen</PresentationFormat>
  <Paragraphs>89</Paragraphs>
  <Slides>44</Slides>
  <Notes>31</Notes>
  <HiddenSlides>0</HiddenSlides>
  <MMClips>3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8" baseType="lpstr">
      <vt:lpstr>Trebuchet MS</vt:lpstr>
      <vt:lpstr>Arial</vt:lpstr>
      <vt:lpstr>Berlin Sans FB Demi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5000-APELO</dc:title>
  <dc:subject>PE-CAPELAS</dc:subject>
  <dc:creator>Pr. MARCELO AUGUSTO DE CARVALHO</dc:creator>
  <cp:keywords>www.pastordeescola.com.br; www.4tons.com</cp:keywords>
  <dc:description>COMÉRCIO PROIBIDO. USO PESSOAL</dc:description>
  <cp:lastModifiedBy>Pr. Marcelo Carvalho</cp:lastModifiedBy>
  <cp:revision>211</cp:revision>
  <dcterms:created xsi:type="dcterms:W3CDTF">2009-09-21T13:03:02Z</dcterms:created>
  <dcterms:modified xsi:type="dcterms:W3CDTF">2019-03-14T19:53:35Z</dcterms:modified>
  <cp:category>Pastor de Escola; CAPELAS</cp:category>
</cp:coreProperties>
</file>