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82" r:id="rId3"/>
    <p:sldId id="275" r:id="rId4"/>
    <p:sldId id="280" r:id="rId5"/>
    <p:sldId id="274" r:id="rId6"/>
    <p:sldId id="264" r:id="rId7"/>
    <p:sldId id="262" r:id="rId8"/>
    <p:sldId id="263" r:id="rId9"/>
    <p:sldId id="265" r:id="rId10"/>
    <p:sldId id="277" r:id="rId11"/>
    <p:sldId id="278" r:id="rId12"/>
    <p:sldId id="260" r:id="rId13"/>
    <p:sldId id="259" r:id="rId14"/>
    <p:sldId id="268" r:id="rId15"/>
    <p:sldId id="266" r:id="rId16"/>
    <p:sldId id="258" r:id="rId17"/>
    <p:sldId id="279" r:id="rId18"/>
    <p:sldId id="267" r:id="rId19"/>
    <p:sldId id="272" r:id="rId20"/>
    <p:sldId id="273" r:id="rId21"/>
    <p:sldId id="270" r:id="rId22"/>
    <p:sldId id="283" r:id="rId23"/>
    <p:sldId id="256"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D13"/>
    <a:srgbClr val="222222"/>
    <a:srgbClr val="FFFFFF"/>
    <a:srgbClr val="35147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8" autoAdjust="0"/>
    <p:restoredTop sz="71477" autoAdjust="0"/>
  </p:normalViewPr>
  <p:slideViewPr>
    <p:cSldViewPr snapToGrid="0">
      <p:cViewPr varScale="1">
        <p:scale>
          <a:sx n="32" d="100"/>
          <a:sy n="32" d="100"/>
        </p:scale>
        <p:origin x="12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103D0-BB61-4602-823E-BD59551330FD}" type="datetimeFigureOut">
              <a:rPr lang="pt-BR" smtClean="0"/>
              <a:t>06/01/2019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A2EBC-01FD-4469-B6E0-BD05FF9199DC}" type="slidenum">
              <a:rPr lang="pt-BR" smtClean="0"/>
              <a:t>‹nº›</a:t>
            </a:fld>
            <a:endParaRPr lang="pt-BR"/>
          </a:p>
        </p:txBody>
      </p:sp>
    </p:spTree>
    <p:extLst>
      <p:ext uri="{BB962C8B-B14F-4D97-AF65-F5344CB8AC3E}">
        <p14:creationId xmlns:p14="http://schemas.microsoft.com/office/powerpoint/2010/main" val="121696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pt.wikipedia.org/wiki/Norman_Rockwell" TargetMode="External"/><Relationship Id="rId13" Type="http://schemas.openxmlformats.org/officeDocument/2006/relationships/hyperlink" Target="https://pt.wikipedia.org/wiki/Servi%C3%A7o_de_Delegados_dos_Estados_Unidos" TargetMode="External"/><Relationship Id="rId18" Type="http://schemas.openxmlformats.org/officeDocument/2006/relationships/hyperlink" Target="https://pt.wikipedia.org/wiki/Massachusetts" TargetMode="External"/><Relationship Id="rId26" Type="http://schemas.openxmlformats.org/officeDocument/2006/relationships/hyperlink" Target="https://pt.wikipedia.org/w/index.php?title=Funda%C3%A7%C3%A3o_Ruby_Bridges&amp;action=edit&amp;redlink=1" TargetMode="External"/><Relationship Id="rId3" Type="http://schemas.openxmlformats.org/officeDocument/2006/relationships/hyperlink" Target="https://pt.wikipedia.org/wiki/Tylertown" TargetMode="External"/><Relationship Id="rId21" Type="http://schemas.openxmlformats.org/officeDocument/2006/relationships/hyperlink" Target="https://pt.wikipedia.org/wiki/Ruby_Bridges#cite_note-7" TargetMode="External"/><Relationship Id="rId7" Type="http://schemas.openxmlformats.org/officeDocument/2006/relationships/hyperlink" Target="https://pt.wikipedia.org/wiki/Ruby_Bridges#cite_note-gp-p3-4-4" TargetMode="External"/><Relationship Id="rId12" Type="http://schemas.openxmlformats.org/officeDocument/2006/relationships/hyperlink" Target="https://pt.wikipedia.org/wiki/Carnaval_de_Nova_Orleans" TargetMode="External"/><Relationship Id="rId17" Type="http://schemas.openxmlformats.org/officeDocument/2006/relationships/hyperlink" Target="https://pt.wikipedia.org/wiki/Boston" TargetMode="External"/><Relationship Id="rId25" Type="http://schemas.openxmlformats.org/officeDocument/2006/relationships/hyperlink" Target="https://pt.wikipedia.org/wiki/Ruby_Bridges#cite_note-10" TargetMode="External"/><Relationship Id="rId2" Type="http://schemas.openxmlformats.org/officeDocument/2006/relationships/slide" Target="../slides/slide12.xml"/><Relationship Id="rId16" Type="http://schemas.openxmlformats.org/officeDocument/2006/relationships/hyperlink" Target="https://pt.wikipedia.org/w/index.php?title=Barbara_Henry&amp;action=edit&amp;redlink=1" TargetMode="External"/><Relationship Id="rId20" Type="http://schemas.openxmlformats.org/officeDocument/2006/relationships/hyperlink" Target="https://pt.wikipedia.org/wiki/Ruby_Bridges#cite_note-cbs-2" TargetMode="External"/><Relationship Id="rId29" Type="http://schemas.openxmlformats.org/officeDocument/2006/relationships/hyperlink" Target="https://pt.wikipedia.org/wiki/Casa_Branca" TargetMode="External"/><Relationship Id="rId1" Type="http://schemas.openxmlformats.org/officeDocument/2006/relationships/notesMaster" Target="../notesMasters/notesMaster1.xml"/><Relationship Id="rId6" Type="http://schemas.openxmlformats.org/officeDocument/2006/relationships/hyperlink" Target="https://pt.wikipedia.org/wiki/Louisiana" TargetMode="External"/><Relationship Id="rId11" Type="http://schemas.openxmlformats.org/officeDocument/2006/relationships/hyperlink" Target="https://pt.wikipedia.org/wiki/Ruby_Bridges#cite_note-newshour-5" TargetMode="External"/><Relationship Id="rId24" Type="http://schemas.openxmlformats.org/officeDocument/2006/relationships/hyperlink" Target="https://pt.wikipedia.org/wiki/Ruby_Bridges#cite_note-gp-p5-9" TargetMode="External"/><Relationship Id="rId5" Type="http://schemas.openxmlformats.org/officeDocument/2006/relationships/hyperlink" Target="https://pt.wikipedia.org/wiki/Nova_Orleans" TargetMode="External"/><Relationship Id="rId15" Type="http://schemas.openxmlformats.org/officeDocument/2006/relationships/hyperlink" Target="https://pt.wikipedia.org/wiki/Ruby_Bridges#cite_note-abbey-6" TargetMode="External"/><Relationship Id="rId23" Type="http://schemas.openxmlformats.org/officeDocument/2006/relationships/hyperlink" Target="https://pt.wikipedia.org/wiki/Dwight_D._Eisenhower" TargetMode="External"/><Relationship Id="rId28" Type="http://schemas.openxmlformats.org/officeDocument/2006/relationships/hyperlink" Target="https://pt.wikipedia.org/wiki/Barack_Obama" TargetMode="External"/><Relationship Id="rId10" Type="http://schemas.openxmlformats.org/officeDocument/2006/relationships/hyperlink" Target="https://pt.wikipedia.org/wiki/Look_(revista)" TargetMode="External"/><Relationship Id="rId19" Type="http://schemas.openxmlformats.org/officeDocument/2006/relationships/hyperlink" Target="https://pt.wikipedia.org/wiki/Wikip%C3%A9dia:Livro_de_estilo/Cite_as_fontes" TargetMode="External"/><Relationship Id="rId4" Type="http://schemas.openxmlformats.org/officeDocument/2006/relationships/hyperlink" Target="https://pt.wikipedia.org/wiki/Mississippi" TargetMode="External"/><Relationship Id="rId9" Type="http://schemas.openxmlformats.org/officeDocument/2006/relationships/hyperlink" Target="https://pt.wikipedia.org/wiki/The_Problem_We_All_Live_With" TargetMode="External"/><Relationship Id="rId14" Type="http://schemas.openxmlformats.org/officeDocument/2006/relationships/hyperlink" Target="https://pt.wikipedia.org/w/index.php?title=Charles_Burks&amp;action=edit&amp;redlink=1" TargetMode="External"/><Relationship Id="rId22" Type="http://schemas.openxmlformats.org/officeDocument/2006/relationships/hyperlink" Target="https://pt.wikipedia.org/wiki/Ruby_Bridges#cite_note-wnet-8" TargetMode="External"/><Relationship Id="rId27" Type="http://schemas.openxmlformats.org/officeDocument/2006/relationships/hyperlink" Target="https://pt.wikipedia.org/wiki/Ruby_Bridges#cite_note-foundation-11" TargetMode="External"/><Relationship Id="rId30" Type="http://schemas.openxmlformats.org/officeDocument/2006/relationships/hyperlink" Target="https://pt.wikipedia.org/wiki/Ruby_Bridges#cite_note-12"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g1.globo.com/hora1/inde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g1.globo.com/tudo-sobre/maria-julia-coutinho/" TargetMode="External"/><Relationship Id="rId4" Type="http://schemas.openxmlformats.org/officeDocument/2006/relationships/hyperlink" Target="http://g1.globo.com/jornal-nacional/index.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Hoje nós vamos falar</a:t>
            </a:r>
            <a:r>
              <a:rPr lang="pt-BR" baseline="0" dirty="0" smtClean="0"/>
              <a:t> de igualdade!</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1</a:t>
            </a:fld>
            <a:endParaRPr lang="pt-BR"/>
          </a:p>
        </p:txBody>
      </p:sp>
    </p:spTree>
    <p:extLst>
      <p:ext uri="{BB962C8B-B14F-4D97-AF65-F5344CB8AC3E}">
        <p14:creationId xmlns:p14="http://schemas.microsoft.com/office/powerpoint/2010/main" val="241829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Para</a:t>
            </a:r>
            <a:r>
              <a:rPr lang="pt-BR" baseline="0" dirty="0" smtClean="0"/>
              <a:t> estabelecer uma raça superiora. Racismo. Surgido por uma ideologia política para reerguer a Alemanha.</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11</a:t>
            </a:fld>
            <a:endParaRPr lang="pt-BR"/>
          </a:p>
        </p:txBody>
      </p:sp>
    </p:spTree>
    <p:extLst>
      <p:ext uri="{BB962C8B-B14F-4D97-AF65-F5344CB8AC3E}">
        <p14:creationId xmlns:p14="http://schemas.microsoft.com/office/powerpoint/2010/main" val="1864713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Ruby Bridges nasceu em </a:t>
            </a:r>
            <a:r>
              <a:rPr lang="pt-BR" sz="1200" b="0" i="0" u="none" strike="noStrike" kern="1200" dirty="0" err="1" smtClean="0">
                <a:solidFill>
                  <a:schemeClr val="tx1"/>
                </a:solidFill>
                <a:effectLst/>
                <a:latin typeface="+mn-lt"/>
                <a:ea typeface="+mn-ea"/>
                <a:cs typeface="+mn-cs"/>
                <a:hlinkClick r:id="rId3" tooltip="Tylertown"/>
              </a:rPr>
              <a:t>Tylertown</a:t>
            </a:r>
            <a:r>
              <a:rPr lang="pt-BR" sz="1200" b="0" i="0" kern="1200" dirty="0" smtClean="0">
                <a:solidFill>
                  <a:schemeClr val="tx1"/>
                </a:solidFill>
                <a:effectLst/>
                <a:latin typeface="+mn-lt"/>
                <a:ea typeface="+mn-ea"/>
                <a:cs typeface="+mn-cs"/>
              </a:rPr>
              <a:t>, </a:t>
            </a:r>
            <a:r>
              <a:rPr lang="pt-BR" sz="1200" b="0" i="0" u="none" strike="noStrike" kern="1200" dirty="0" smtClean="0">
                <a:solidFill>
                  <a:schemeClr val="tx1"/>
                </a:solidFill>
                <a:effectLst/>
                <a:latin typeface="+mn-lt"/>
                <a:ea typeface="+mn-ea"/>
                <a:cs typeface="+mn-cs"/>
                <a:hlinkClick r:id="rId4" tooltip="Mississippi"/>
              </a:rPr>
              <a:t>Mississippi</a:t>
            </a:r>
            <a:r>
              <a:rPr lang="pt-BR" sz="1200" b="0" i="0" kern="1200" dirty="0" smtClean="0">
                <a:solidFill>
                  <a:schemeClr val="tx1"/>
                </a:solidFill>
                <a:effectLst/>
                <a:latin typeface="+mn-lt"/>
                <a:ea typeface="+mn-ea"/>
                <a:cs typeface="+mn-cs"/>
              </a:rPr>
              <a:t>. Seus pais se chamavam </a:t>
            </a:r>
            <a:r>
              <a:rPr lang="pt-BR" sz="1200" b="0" i="0" kern="1200" dirty="0" err="1" smtClean="0">
                <a:solidFill>
                  <a:schemeClr val="tx1"/>
                </a:solidFill>
                <a:effectLst/>
                <a:latin typeface="+mn-lt"/>
                <a:ea typeface="+mn-ea"/>
                <a:cs typeface="+mn-cs"/>
              </a:rPr>
              <a:t>Abon</a:t>
            </a:r>
            <a:r>
              <a:rPr lang="pt-BR" sz="1200" b="0" i="0" kern="1200" dirty="0" smtClean="0">
                <a:solidFill>
                  <a:schemeClr val="tx1"/>
                </a:solidFill>
                <a:effectLst/>
                <a:latin typeface="+mn-lt"/>
                <a:ea typeface="+mn-ea"/>
                <a:cs typeface="+mn-cs"/>
              </a:rPr>
              <a:t> e Lucille Bridges. Quando ela tinha quatro anos, a família mudou-se para </a:t>
            </a:r>
            <a:r>
              <a:rPr lang="pt-BR" sz="1200" b="0" i="0" u="none" strike="noStrike" kern="1200" dirty="0" smtClean="0">
                <a:solidFill>
                  <a:schemeClr val="tx1"/>
                </a:solidFill>
                <a:effectLst/>
                <a:latin typeface="+mn-lt"/>
                <a:ea typeface="+mn-ea"/>
                <a:cs typeface="+mn-cs"/>
                <a:hlinkClick r:id="rId5" tooltip="Nova Orleans"/>
              </a:rPr>
              <a:t>Nova Orleans</a:t>
            </a:r>
            <a:r>
              <a:rPr lang="pt-BR" sz="1200" b="0" i="0" kern="1200" dirty="0" smtClean="0">
                <a:solidFill>
                  <a:schemeClr val="tx1"/>
                </a:solidFill>
                <a:effectLst/>
                <a:latin typeface="+mn-lt"/>
                <a:ea typeface="+mn-ea"/>
                <a:cs typeface="+mn-cs"/>
              </a:rPr>
              <a:t>, </a:t>
            </a:r>
            <a:r>
              <a:rPr lang="pt-BR" sz="1200" b="0" i="0" u="none" strike="noStrike" kern="1200" dirty="0" smtClean="0">
                <a:solidFill>
                  <a:schemeClr val="tx1"/>
                </a:solidFill>
                <a:effectLst/>
                <a:latin typeface="+mn-lt"/>
                <a:ea typeface="+mn-ea"/>
                <a:cs typeface="+mn-cs"/>
                <a:hlinkClick r:id="rId6" tooltip="Louisiana"/>
              </a:rPr>
              <a:t>Louisiana</a:t>
            </a:r>
            <a:r>
              <a:rPr lang="pt-BR" sz="1200" b="0" i="0" kern="1200" dirty="0" smtClean="0">
                <a:solidFill>
                  <a:schemeClr val="tx1"/>
                </a:solidFill>
                <a:effectLst/>
                <a:latin typeface="+mn-lt"/>
                <a:ea typeface="+mn-ea"/>
                <a:cs typeface="+mn-cs"/>
              </a:rPr>
              <a:t>. Em 1960, seus pais responderam a um pedido da Associação Nacional para o Avanço das Pessoas de Cor (NAACP) e ofereceu-a para participar na integração do sistema escolar de Nova Orleans, mesmo que seu pai estivesse hesitante.</a:t>
            </a: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Na primavera de 1960, Bridges foi uma das seis crianças negras em </a:t>
            </a:r>
            <a:r>
              <a:rPr lang="pt-BR" sz="1200" b="0" i="0" u="none" strike="noStrike" kern="1200" dirty="0" smtClean="0">
                <a:solidFill>
                  <a:schemeClr val="tx1"/>
                </a:solidFill>
                <a:effectLst/>
                <a:latin typeface="+mn-lt"/>
                <a:ea typeface="+mn-ea"/>
                <a:cs typeface="+mn-cs"/>
                <a:hlinkClick r:id="rId5" tooltip="Nova Orleans"/>
              </a:rPr>
              <a:t>Nova Orleans</a:t>
            </a:r>
            <a:r>
              <a:rPr lang="pt-BR" sz="1200" b="0" i="0" kern="1200" dirty="0" smtClean="0">
                <a:solidFill>
                  <a:schemeClr val="tx1"/>
                </a:solidFill>
                <a:effectLst/>
                <a:latin typeface="+mn-lt"/>
                <a:ea typeface="+mn-ea"/>
                <a:cs typeface="+mn-cs"/>
              </a:rPr>
              <a:t> a passar no teste que determinaria se elas poderiam ir para uma escola toda branca. Dois dos seis decidiram ficar em sua antiga escola, três foram transferidos para </a:t>
            </a:r>
            <a:r>
              <a:rPr lang="pt-BR" sz="1200" b="0" i="0" kern="1200" dirty="0" err="1" smtClean="0">
                <a:solidFill>
                  <a:schemeClr val="tx1"/>
                </a:solidFill>
                <a:effectLst/>
                <a:latin typeface="+mn-lt"/>
                <a:ea typeface="+mn-ea"/>
                <a:cs typeface="+mn-cs"/>
              </a:rPr>
              <a:t>McDonogh</a:t>
            </a:r>
            <a:r>
              <a:rPr lang="pt-BR" sz="1200" b="0" i="0" kern="1200" dirty="0" smtClean="0">
                <a:solidFill>
                  <a:schemeClr val="tx1"/>
                </a:solidFill>
                <a:effectLst/>
                <a:latin typeface="+mn-lt"/>
                <a:ea typeface="+mn-ea"/>
                <a:cs typeface="+mn-cs"/>
              </a:rPr>
              <a:t>, e Bridges foi para uma escola por si mesma. Ruby foi a única a ingressar na William Frantz. Seu pai estava inicialmente relutante, mas sua mãe sentia que era necessária a mudança não só para dar sua própria filha uma educação melhor, mas para "dar este passo a frente... para todas as crianças afro-americanas." Sua mãe finalmente convenceu o pai a deixá-la ir para a escola.</a:t>
            </a:r>
            <a:r>
              <a:rPr lang="pt-BR" sz="1200" b="0" i="0" u="none" strike="noStrike" kern="1200" baseline="30000" dirty="0" smtClean="0">
                <a:solidFill>
                  <a:schemeClr val="tx1"/>
                </a:solidFill>
                <a:effectLst/>
                <a:latin typeface="+mn-lt"/>
                <a:ea typeface="+mn-ea"/>
                <a:cs typeface="+mn-cs"/>
                <a:hlinkClick r:id="rId7"/>
              </a:rPr>
              <a:t>[4]</a:t>
            </a:r>
            <a:endParaRPr lang="pt-BR" sz="1200" b="0" i="0" u="none" strike="noStrike" kern="1200" baseline="300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O primeiro dia judicial das escolas integradas em Nova Orleans, 14 de novembro de 1960, foi retratado por </a:t>
            </a:r>
            <a:r>
              <a:rPr lang="pt-BR" sz="1200" b="0" i="0" u="none" strike="noStrike" kern="1200" dirty="0" smtClean="0">
                <a:solidFill>
                  <a:schemeClr val="tx1"/>
                </a:solidFill>
                <a:effectLst/>
                <a:latin typeface="+mn-lt"/>
                <a:ea typeface="+mn-ea"/>
                <a:cs typeface="+mn-cs"/>
                <a:hlinkClick r:id="rId8" tooltip="Norman Rockwell"/>
              </a:rPr>
              <a:t>Norman </a:t>
            </a:r>
            <a:r>
              <a:rPr lang="pt-BR" sz="1200" b="0" i="0" u="none" strike="noStrike" kern="1200" dirty="0" err="1" smtClean="0">
                <a:solidFill>
                  <a:schemeClr val="tx1"/>
                </a:solidFill>
                <a:effectLst/>
                <a:latin typeface="+mn-lt"/>
                <a:ea typeface="+mn-ea"/>
                <a:cs typeface="+mn-cs"/>
                <a:hlinkClick r:id="rId8" tooltip="Norman Rockwell"/>
              </a:rPr>
              <a:t>Rockwell</a:t>
            </a:r>
            <a:r>
              <a:rPr lang="pt-BR" sz="1200" b="0" i="0" kern="1200" dirty="0" smtClean="0">
                <a:solidFill>
                  <a:schemeClr val="tx1"/>
                </a:solidFill>
                <a:effectLst/>
                <a:latin typeface="+mn-lt"/>
                <a:ea typeface="+mn-ea"/>
                <a:cs typeface="+mn-cs"/>
              </a:rPr>
              <a:t> na pintura </a:t>
            </a:r>
            <a:r>
              <a:rPr lang="pt-BR" sz="1200" b="0" i="1" u="none" strike="noStrike" kern="1200" dirty="0" smtClean="0">
                <a:solidFill>
                  <a:schemeClr val="tx1"/>
                </a:solidFill>
                <a:effectLst/>
                <a:latin typeface="+mn-lt"/>
                <a:ea typeface="+mn-ea"/>
                <a:cs typeface="+mn-cs"/>
                <a:hlinkClick r:id="rId9" tooltip="The Problem We All Live With"/>
              </a:rPr>
              <a:t>The </a:t>
            </a:r>
            <a:r>
              <a:rPr lang="pt-BR" sz="1200" b="0" i="1" u="none" strike="noStrike" kern="1200" dirty="0" err="1" smtClean="0">
                <a:solidFill>
                  <a:schemeClr val="tx1"/>
                </a:solidFill>
                <a:effectLst/>
                <a:latin typeface="+mn-lt"/>
                <a:ea typeface="+mn-ea"/>
                <a:cs typeface="+mn-cs"/>
                <a:hlinkClick r:id="rId9" tooltip="The Problem We All Live With"/>
              </a:rPr>
              <a:t>Problem</a:t>
            </a:r>
            <a:r>
              <a:rPr lang="pt-BR" sz="1200" b="0" i="1" u="none" strike="noStrike" kern="1200" dirty="0" smtClean="0">
                <a:solidFill>
                  <a:schemeClr val="tx1"/>
                </a:solidFill>
                <a:effectLst/>
                <a:latin typeface="+mn-lt"/>
                <a:ea typeface="+mn-ea"/>
                <a:cs typeface="+mn-cs"/>
                <a:hlinkClick r:id="rId9" tooltip="The Problem We All Live With"/>
              </a:rPr>
              <a:t> </a:t>
            </a:r>
            <a:r>
              <a:rPr lang="pt-BR" sz="1200" b="0" i="1" u="none" strike="noStrike" kern="1200" dirty="0" err="1" smtClean="0">
                <a:solidFill>
                  <a:schemeClr val="tx1"/>
                </a:solidFill>
                <a:effectLst/>
                <a:latin typeface="+mn-lt"/>
                <a:ea typeface="+mn-ea"/>
                <a:cs typeface="+mn-cs"/>
                <a:hlinkClick r:id="rId9" tooltip="The Problem We All Live With"/>
              </a:rPr>
              <a:t>We</a:t>
            </a:r>
            <a:r>
              <a:rPr lang="pt-BR" sz="1200" b="0" i="1" u="none" strike="noStrike" kern="1200" dirty="0" smtClean="0">
                <a:solidFill>
                  <a:schemeClr val="tx1"/>
                </a:solidFill>
                <a:effectLst/>
                <a:latin typeface="+mn-lt"/>
                <a:ea typeface="+mn-ea"/>
                <a:cs typeface="+mn-cs"/>
                <a:hlinkClick r:id="rId9" tooltip="The Problem We All Live With"/>
              </a:rPr>
              <a:t> </a:t>
            </a:r>
            <a:r>
              <a:rPr lang="pt-BR" sz="1200" b="0" i="1" u="none" strike="noStrike" kern="1200" dirty="0" err="1" smtClean="0">
                <a:solidFill>
                  <a:schemeClr val="tx1"/>
                </a:solidFill>
                <a:effectLst/>
                <a:latin typeface="+mn-lt"/>
                <a:ea typeface="+mn-ea"/>
                <a:cs typeface="+mn-cs"/>
                <a:hlinkClick r:id="rId9" tooltip="The Problem We All Live With"/>
              </a:rPr>
              <a:t>All</a:t>
            </a:r>
            <a:r>
              <a:rPr lang="pt-BR" sz="1200" b="0" i="1" u="none" strike="noStrike" kern="1200" dirty="0" smtClean="0">
                <a:solidFill>
                  <a:schemeClr val="tx1"/>
                </a:solidFill>
                <a:effectLst/>
                <a:latin typeface="+mn-lt"/>
                <a:ea typeface="+mn-ea"/>
                <a:cs typeface="+mn-cs"/>
                <a:hlinkClick r:id="rId9" tooltip="The Problem We All Live With"/>
              </a:rPr>
              <a:t> Live </a:t>
            </a:r>
            <a:r>
              <a:rPr lang="pt-BR" sz="1200" b="0" i="1" u="none" strike="noStrike" kern="1200" dirty="0" err="1" smtClean="0">
                <a:solidFill>
                  <a:schemeClr val="tx1"/>
                </a:solidFill>
                <a:effectLst/>
                <a:latin typeface="+mn-lt"/>
                <a:ea typeface="+mn-ea"/>
                <a:cs typeface="+mn-cs"/>
                <a:hlinkClick r:id="rId9" tooltip="The Problem We All Live With"/>
              </a:rPr>
              <a:t>With</a:t>
            </a:r>
            <a:r>
              <a:rPr lang="pt-BR" sz="1200" b="0" i="0" kern="1200" dirty="0" smtClean="0">
                <a:solidFill>
                  <a:schemeClr val="tx1"/>
                </a:solidFill>
                <a:effectLst/>
                <a:latin typeface="+mn-lt"/>
                <a:ea typeface="+mn-ea"/>
                <a:cs typeface="+mn-cs"/>
              </a:rPr>
              <a:t> (publicado na revista </a:t>
            </a:r>
            <a:r>
              <a:rPr lang="pt-BR" sz="1200" b="0" i="1" u="none" strike="noStrike" kern="1200" dirty="0" smtClean="0">
                <a:solidFill>
                  <a:schemeClr val="tx1"/>
                </a:solidFill>
                <a:effectLst/>
                <a:latin typeface="+mn-lt"/>
                <a:ea typeface="+mn-ea"/>
                <a:cs typeface="+mn-cs"/>
                <a:hlinkClick r:id="rId10" tooltip="Look (revista)"/>
              </a:rPr>
              <a:t>Look</a:t>
            </a:r>
            <a:r>
              <a:rPr lang="pt-BR" sz="1200" b="0" i="0" kern="1200" dirty="0" smtClean="0">
                <a:solidFill>
                  <a:schemeClr val="tx1"/>
                </a:solidFill>
                <a:effectLst/>
                <a:latin typeface="+mn-lt"/>
                <a:ea typeface="+mn-ea"/>
                <a:cs typeface="+mn-cs"/>
              </a:rPr>
              <a:t> em 14 de janeiro de 1964).</a:t>
            </a:r>
            <a:r>
              <a:rPr lang="pt-BR" sz="1200" b="0" i="0" u="none" strike="noStrike" kern="1200" baseline="30000" dirty="0" smtClean="0">
                <a:solidFill>
                  <a:schemeClr val="tx1"/>
                </a:solidFill>
                <a:effectLst/>
                <a:latin typeface="+mn-lt"/>
                <a:ea typeface="+mn-ea"/>
                <a:cs typeface="+mn-cs"/>
                <a:hlinkClick r:id="rId11"/>
              </a:rPr>
              <a:t>[5]</a:t>
            </a:r>
            <a:r>
              <a:rPr lang="pt-BR" sz="1200" b="0" i="0" kern="1200" dirty="0" smtClean="0">
                <a:solidFill>
                  <a:schemeClr val="tx1"/>
                </a:solidFill>
                <a:effectLst/>
                <a:latin typeface="+mn-lt"/>
                <a:ea typeface="+mn-ea"/>
                <a:cs typeface="+mn-cs"/>
              </a:rPr>
              <a:t> Como Bridges a descreve, "Enquanto dirigiam eu podia ver a multidão, mas vivendo em Nova Orleans, eu realmente pensei que era </a:t>
            </a:r>
            <a:r>
              <a:rPr lang="pt-BR" sz="1200" b="0" i="0" u="none" strike="noStrike" kern="1200" dirty="0" err="1" smtClean="0">
                <a:solidFill>
                  <a:schemeClr val="tx1"/>
                </a:solidFill>
                <a:effectLst/>
                <a:latin typeface="+mn-lt"/>
                <a:ea typeface="+mn-ea"/>
                <a:cs typeface="+mn-cs"/>
                <a:hlinkClick r:id="rId12" tooltip="Carnaval de Nova Orleans"/>
              </a:rPr>
              <a:t>Mardi</a:t>
            </a:r>
            <a:r>
              <a:rPr lang="pt-BR" sz="1200" b="0" i="0" u="none" strike="noStrike" kern="1200" dirty="0" smtClean="0">
                <a:solidFill>
                  <a:schemeClr val="tx1"/>
                </a:solidFill>
                <a:effectLst/>
                <a:latin typeface="+mn-lt"/>
                <a:ea typeface="+mn-ea"/>
                <a:cs typeface="+mn-cs"/>
                <a:hlinkClick r:id="rId12" tooltip="Carnaval de Nova Orleans"/>
              </a:rPr>
              <a:t> </a:t>
            </a:r>
            <a:r>
              <a:rPr lang="pt-BR" sz="1200" b="0" i="0" u="none" strike="noStrike" kern="1200" dirty="0" err="1" smtClean="0">
                <a:solidFill>
                  <a:schemeClr val="tx1"/>
                </a:solidFill>
                <a:effectLst/>
                <a:latin typeface="+mn-lt"/>
                <a:ea typeface="+mn-ea"/>
                <a:cs typeface="+mn-cs"/>
                <a:hlinkClick r:id="rId12" tooltip="Carnaval de Nova Orleans"/>
              </a:rPr>
              <a:t>Gras</a:t>
            </a:r>
            <a:r>
              <a:rPr lang="pt-BR" sz="1200" b="0" i="0" kern="1200" dirty="0" smtClean="0">
                <a:solidFill>
                  <a:schemeClr val="tx1"/>
                </a:solidFill>
                <a:effectLst/>
                <a:latin typeface="+mn-lt"/>
                <a:ea typeface="+mn-ea"/>
                <a:cs typeface="+mn-cs"/>
              </a:rPr>
              <a:t>. Havia uma grande multidão de pessoas fora da escola. Eles estavam jogando coisas e gritando, e esse tipo de coisas de </a:t>
            </a:r>
            <a:r>
              <a:rPr lang="pt-BR" sz="1200" b="0" i="0" kern="1200" dirty="0" err="1" smtClean="0">
                <a:solidFill>
                  <a:schemeClr val="tx1"/>
                </a:solidFill>
                <a:effectLst/>
                <a:latin typeface="+mn-lt"/>
                <a:ea typeface="+mn-ea"/>
                <a:cs typeface="+mn-cs"/>
              </a:rPr>
              <a:t>Mardi</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Gras</a:t>
            </a:r>
            <a:r>
              <a:rPr lang="pt-BR" sz="1200" b="0" i="0" kern="1200" dirty="0" smtClean="0">
                <a:solidFill>
                  <a:schemeClr val="tx1"/>
                </a:solidFill>
                <a:effectLst/>
                <a:latin typeface="+mn-lt"/>
                <a:ea typeface="+mn-ea"/>
                <a:cs typeface="+mn-cs"/>
              </a:rPr>
              <a:t> em Nova Orleans."</a:t>
            </a:r>
            <a:r>
              <a:rPr lang="pt-BR" sz="1200" b="0" i="0" u="none" strike="noStrike" kern="1200" baseline="30000" dirty="0" smtClean="0">
                <a:solidFill>
                  <a:schemeClr val="tx1"/>
                </a:solidFill>
                <a:effectLst/>
                <a:latin typeface="+mn-lt"/>
                <a:ea typeface="+mn-ea"/>
                <a:cs typeface="+mn-cs"/>
                <a:hlinkClick r:id="rId11"/>
              </a:rPr>
              <a:t>[5]</a:t>
            </a:r>
            <a:r>
              <a:rPr lang="pt-BR" sz="1200" b="0" i="0" kern="1200" dirty="0" smtClean="0">
                <a:solidFill>
                  <a:schemeClr val="tx1"/>
                </a:solidFill>
                <a:effectLst/>
                <a:latin typeface="+mn-lt"/>
                <a:ea typeface="+mn-ea"/>
                <a:cs typeface="+mn-cs"/>
              </a:rPr>
              <a:t> O </a:t>
            </a:r>
            <a:r>
              <a:rPr lang="pt-BR" sz="1200" b="0" i="0" kern="1200" dirty="0" err="1" smtClean="0">
                <a:solidFill>
                  <a:schemeClr val="tx1"/>
                </a:solidFill>
                <a:effectLst/>
                <a:latin typeface="+mn-lt"/>
                <a:ea typeface="+mn-ea"/>
                <a:cs typeface="+mn-cs"/>
              </a:rPr>
              <a:t>ex</a:t>
            </a:r>
            <a:r>
              <a:rPr lang="pt-BR" sz="1200" b="0" i="0" kern="1200" dirty="0" smtClean="0">
                <a:solidFill>
                  <a:schemeClr val="tx1"/>
                </a:solidFill>
                <a:effectLst/>
                <a:latin typeface="+mn-lt"/>
                <a:ea typeface="+mn-ea"/>
                <a:cs typeface="+mn-cs"/>
              </a:rPr>
              <a:t>-vice-diretor dos </a:t>
            </a:r>
            <a:r>
              <a:rPr lang="pt-BR" sz="1200" b="0" i="1" u="none" strike="noStrike" kern="1200" dirty="0" smtClean="0">
                <a:solidFill>
                  <a:schemeClr val="tx1"/>
                </a:solidFill>
                <a:effectLst/>
                <a:latin typeface="+mn-lt"/>
                <a:ea typeface="+mn-ea"/>
                <a:cs typeface="+mn-cs"/>
                <a:hlinkClick r:id="rId13" tooltip="Serviço de Delegados dos Estados Unidos"/>
              </a:rPr>
              <a:t>U.S. </a:t>
            </a:r>
            <a:r>
              <a:rPr lang="pt-BR" sz="1200" b="0" i="1" u="none" strike="noStrike" kern="1200" dirty="0" err="1" smtClean="0">
                <a:solidFill>
                  <a:schemeClr val="tx1"/>
                </a:solidFill>
                <a:effectLst/>
                <a:latin typeface="+mn-lt"/>
                <a:ea typeface="+mn-ea"/>
                <a:cs typeface="+mn-cs"/>
                <a:hlinkClick r:id="rId13" tooltip="Serviço de Delegados dos Estados Unidos"/>
              </a:rPr>
              <a:t>Marhals</a:t>
            </a:r>
            <a:r>
              <a:rPr lang="pt-BR" sz="1200" b="0" i="0" kern="1200" dirty="0" smtClean="0">
                <a:solidFill>
                  <a:schemeClr val="tx1"/>
                </a:solidFill>
                <a:effectLst/>
                <a:latin typeface="+mn-lt"/>
                <a:ea typeface="+mn-ea"/>
                <a:cs typeface="+mn-cs"/>
              </a:rPr>
              <a:t>, </a:t>
            </a:r>
            <a:r>
              <a:rPr lang="pt-BR" sz="1200" b="0" i="0" u="none" strike="noStrike" kern="1200" dirty="0" smtClean="0">
                <a:solidFill>
                  <a:schemeClr val="tx1"/>
                </a:solidFill>
                <a:effectLst/>
                <a:latin typeface="+mn-lt"/>
                <a:ea typeface="+mn-ea"/>
                <a:cs typeface="+mn-cs"/>
                <a:hlinkClick r:id="rId14" tooltip="Charles Burks (página não existe)"/>
              </a:rPr>
              <a:t>Charles </a:t>
            </a:r>
            <a:r>
              <a:rPr lang="pt-BR" sz="1200" b="0" i="0" u="none" strike="noStrike" kern="1200" dirty="0" err="1" smtClean="0">
                <a:solidFill>
                  <a:schemeClr val="tx1"/>
                </a:solidFill>
                <a:effectLst/>
                <a:latin typeface="+mn-lt"/>
                <a:ea typeface="+mn-ea"/>
                <a:cs typeface="+mn-cs"/>
                <a:hlinkClick r:id="rId14" tooltip="Charles Burks (página não existe)"/>
              </a:rPr>
              <a:t>Burks</a:t>
            </a:r>
            <a:r>
              <a:rPr lang="pt-BR" sz="1200" b="0" i="0" kern="1200" dirty="0" smtClean="0">
                <a:solidFill>
                  <a:schemeClr val="tx1"/>
                </a:solidFill>
                <a:effectLst/>
                <a:latin typeface="+mn-lt"/>
                <a:ea typeface="+mn-ea"/>
                <a:cs typeface="+mn-cs"/>
              </a:rPr>
              <a:t>, recordou mais tarde: "Ela mostrou muita coragem. Ela nunca chorou. Ela não choramingou. Ela só marchava como um pequeno soldado, e nós estamos todos muito, muito orgulhosos dela."</a:t>
            </a:r>
            <a:r>
              <a:rPr lang="pt-BR" sz="1200" b="0" i="0" u="none" strike="noStrike" kern="1200" baseline="30000" dirty="0" smtClean="0">
                <a:solidFill>
                  <a:schemeClr val="tx1"/>
                </a:solidFill>
                <a:effectLst/>
                <a:latin typeface="+mn-lt"/>
                <a:ea typeface="+mn-ea"/>
                <a:cs typeface="+mn-cs"/>
                <a:hlinkClick r:id="rId15"/>
              </a:rPr>
              <a:t>[6]</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Assim que Bridges entrou na escola, os pais brancos tiraram seus filhos de lá. Todos os professores se recusaram a ensinar enquanto ela estivesse matriculada. Apenas </a:t>
            </a:r>
            <a:r>
              <a:rPr lang="pt-BR" sz="1200" b="0" i="0" u="none" strike="noStrike" kern="1200" dirty="0" smtClean="0">
                <a:solidFill>
                  <a:schemeClr val="tx1"/>
                </a:solidFill>
                <a:effectLst/>
                <a:latin typeface="+mn-lt"/>
                <a:ea typeface="+mn-ea"/>
                <a:cs typeface="+mn-cs"/>
                <a:hlinkClick r:id="rId16" tooltip="Barbara Henry (página não existe)"/>
              </a:rPr>
              <a:t>Barbara Henry</a:t>
            </a:r>
            <a:r>
              <a:rPr lang="pt-BR" sz="1200" b="0" i="0" kern="1200" dirty="0" smtClean="0">
                <a:solidFill>
                  <a:schemeClr val="tx1"/>
                </a:solidFill>
                <a:effectLst/>
                <a:latin typeface="+mn-lt"/>
                <a:ea typeface="+mn-ea"/>
                <a:cs typeface="+mn-cs"/>
              </a:rPr>
              <a:t>, de </a:t>
            </a:r>
            <a:r>
              <a:rPr lang="pt-BR" sz="1200" b="0" i="0" u="none" strike="noStrike" kern="1200" dirty="0" smtClean="0">
                <a:solidFill>
                  <a:schemeClr val="tx1"/>
                </a:solidFill>
                <a:effectLst/>
                <a:latin typeface="+mn-lt"/>
                <a:ea typeface="+mn-ea"/>
                <a:cs typeface="+mn-cs"/>
                <a:hlinkClick r:id="rId17" tooltip="Boston"/>
              </a:rPr>
              <a:t>Boston</a:t>
            </a:r>
            <a:r>
              <a:rPr lang="pt-BR" sz="1200" b="0" i="0" kern="1200" dirty="0" smtClean="0">
                <a:solidFill>
                  <a:schemeClr val="tx1"/>
                </a:solidFill>
                <a:effectLst/>
                <a:latin typeface="+mn-lt"/>
                <a:ea typeface="+mn-ea"/>
                <a:cs typeface="+mn-cs"/>
              </a:rPr>
              <a:t>, </a:t>
            </a:r>
            <a:r>
              <a:rPr lang="pt-BR" sz="1200" b="0" i="0" u="none" strike="noStrike" kern="1200" dirty="0" smtClean="0">
                <a:solidFill>
                  <a:schemeClr val="tx1"/>
                </a:solidFill>
                <a:effectLst/>
                <a:latin typeface="+mn-lt"/>
                <a:ea typeface="+mn-ea"/>
                <a:cs typeface="+mn-cs"/>
                <a:hlinkClick r:id="rId18" tooltip="Massachusetts"/>
              </a:rPr>
              <a:t>Massachusetts</a:t>
            </a:r>
            <a:r>
              <a:rPr lang="pt-BR" sz="1200" b="0" i="0" kern="1200" dirty="0" smtClean="0">
                <a:solidFill>
                  <a:schemeClr val="tx1"/>
                </a:solidFill>
                <a:effectLst/>
                <a:latin typeface="+mn-lt"/>
                <a:ea typeface="+mn-ea"/>
                <a:cs typeface="+mn-cs"/>
              </a:rPr>
              <a:t>, concordou em ensinar Ruby e por mais de um ano Henry a ensinou sozinha, "como se estivesse dando aula para classe inteira."</a:t>
            </a:r>
            <a:r>
              <a:rPr lang="pt-BR" sz="1200" b="0" i="0" kern="1200" baseline="30000" dirty="0" smtClean="0">
                <a:solidFill>
                  <a:schemeClr val="tx1"/>
                </a:solidFill>
                <a:effectLst/>
                <a:latin typeface="+mn-lt"/>
                <a:ea typeface="+mn-ea"/>
                <a:cs typeface="+mn-cs"/>
              </a:rPr>
              <a:t>[</a:t>
            </a:r>
            <a:r>
              <a:rPr lang="pt-BR" sz="1200" b="0" i="1" u="none" strike="noStrike" kern="1200" baseline="30000" dirty="0" smtClean="0">
                <a:solidFill>
                  <a:schemeClr val="tx1"/>
                </a:solidFill>
                <a:effectLst/>
                <a:latin typeface="+mn-lt"/>
                <a:ea typeface="+mn-ea"/>
                <a:cs typeface="+mn-cs"/>
                <a:hlinkClick r:id="rId19" tooltip="Wikipédia:Livro de estilo/Cite as fontes"/>
              </a:rPr>
              <a:t>carece de fontes</a:t>
            </a:r>
            <a:r>
              <a:rPr lang="pt-BR" sz="1200" b="0" i="0" kern="1200" baseline="30000" dirty="0" smtClean="0">
                <a:solidFill>
                  <a:schemeClr val="tx1"/>
                </a:solidFill>
                <a:effectLst/>
                <a:latin typeface="+mn-lt"/>
                <a:ea typeface="+mn-ea"/>
                <a:cs typeface="+mn-cs"/>
              </a:rPr>
              <a:t>]</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Naquele primeiro dia, Bridges passou o dia inteiro no escritório do diretor; o caos da escola impediu seu movimento à sala de aula até o segundo dia. No segundo dia, no entanto, um estudante branco quebrou o boicote e entrou na escola quando um ministro metodista de 34 anos, Lloyd Anderson Foreman, levou sua filha de cinco através da multidão irritada, dizendo: "Eu simplesmente quero o privilégio de levar a minha filha para a escola.... "Poucos dias depois, outros pais brancos começaram a trazer seus filhos, e os protestos começaram a diminuir.</a:t>
            </a:r>
            <a:r>
              <a:rPr lang="pt-BR" sz="1200" b="0" i="0" u="none" strike="noStrike" kern="1200" baseline="30000" dirty="0" smtClean="0">
                <a:solidFill>
                  <a:schemeClr val="tx1"/>
                </a:solidFill>
                <a:effectLst/>
                <a:latin typeface="+mn-lt"/>
                <a:ea typeface="+mn-ea"/>
                <a:cs typeface="+mn-cs"/>
                <a:hlinkClick r:id="rId20"/>
              </a:rPr>
              <a:t>[2]</a:t>
            </a:r>
            <a:r>
              <a:rPr lang="pt-BR" sz="1200" b="0" i="0" u="none" strike="noStrike" kern="1200" baseline="30000" dirty="0" smtClean="0">
                <a:solidFill>
                  <a:schemeClr val="tx1"/>
                </a:solidFill>
                <a:effectLst/>
                <a:latin typeface="+mn-lt"/>
                <a:ea typeface="+mn-ea"/>
                <a:cs typeface="+mn-cs"/>
                <a:hlinkClick r:id="rId21"/>
              </a:rPr>
              <a:t>[7]</a:t>
            </a:r>
            <a:r>
              <a:rPr lang="pt-BR" sz="1200" b="0" i="0" kern="1200" dirty="0" smtClean="0">
                <a:solidFill>
                  <a:schemeClr val="tx1"/>
                </a:solidFill>
                <a:effectLst/>
                <a:latin typeface="+mn-lt"/>
                <a:ea typeface="+mn-ea"/>
                <a:cs typeface="+mn-cs"/>
              </a:rPr>
              <a:t> Todas as manhãs, enquanto Bridges caminhava para a escola, uma mulher a ameaçava envenená-la.</a:t>
            </a:r>
            <a:r>
              <a:rPr lang="pt-BR" sz="1200" b="0" i="0" u="none" strike="noStrike" kern="1200" baseline="30000" dirty="0" smtClean="0">
                <a:solidFill>
                  <a:schemeClr val="tx1"/>
                </a:solidFill>
                <a:effectLst/>
                <a:latin typeface="+mn-lt"/>
                <a:ea typeface="+mn-ea"/>
                <a:cs typeface="+mn-cs"/>
                <a:hlinkClick r:id="rId22"/>
              </a:rPr>
              <a:t>[8]</a:t>
            </a:r>
            <a:r>
              <a:rPr lang="pt-BR" sz="1200" b="0" i="0" kern="1200" dirty="0" smtClean="0">
                <a:solidFill>
                  <a:schemeClr val="tx1"/>
                </a:solidFill>
                <a:effectLst/>
                <a:latin typeface="+mn-lt"/>
                <a:ea typeface="+mn-ea"/>
                <a:cs typeface="+mn-cs"/>
              </a:rPr>
              <a:t>Por causa disso, quatro delegados dos </a:t>
            </a:r>
            <a:r>
              <a:rPr lang="pt-BR" sz="1200" b="0" i="1" kern="1200" dirty="0" smtClean="0">
                <a:solidFill>
                  <a:schemeClr val="tx1"/>
                </a:solidFill>
                <a:effectLst/>
                <a:latin typeface="+mn-lt"/>
                <a:ea typeface="+mn-ea"/>
                <a:cs typeface="+mn-cs"/>
              </a:rPr>
              <a:t>US </a:t>
            </a:r>
            <a:r>
              <a:rPr lang="pt-BR" sz="1200" b="0" i="1" kern="1200" dirty="0" err="1" smtClean="0">
                <a:solidFill>
                  <a:schemeClr val="tx1"/>
                </a:solidFill>
                <a:effectLst/>
                <a:latin typeface="+mn-lt"/>
                <a:ea typeface="+mn-ea"/>
                <a:cs typeface="+mn-cs"/>
              </a:rPr>
              <a:t>Marshals</a:t>
            </a:r>
            <a:r>
              <a:rPr lang="pt-BR" sz="1200" b="0" i="0" kern="1200" dirty="0" smtClean="0">
                <a:solidFill>
                  <a:schemeClr val="tx1"/>
                </a:solidFill>
                <a:effectLst/>
                <a:latin typeface="+mn-lt"/>
                <a:ea typeface="+mn-ea"/>
                <a:cs typeface="+mn-cs"/>
              </a:rPr>
              <a:t> foram enviados pelo </a:t>
            </a:r>
            <a:r>
              <a:rPr lang="pt-BR" sz="1200" b="0" i="0" u="none" strike="noStrike" kern="1200" dirty="0" smtClean="0">
                <a:solidFill>
                  <a:schemeClr val="tx1"/>
                </a:solidFill>
                <a:effectLst/>
                <a:latin typeface="+mn-lt"/>
                <a:ea typeface="+mn-ea"/>
                <a:cs typeface="+mn-cs"/>
                <a:hlinkClick r:id="rId23" tooltip="Dwight D. Eisenhower"/>
              </a:rPr>
              <a:t>presidente </a:t>
            </a:r>
            <a:r>
              <a:rPr lang="pt-BR" sz="1200" b="0" i="0" u="none" strike="noStrike" kern="1200" dirty="0" err="1" smtClean="0">
                <a:solidFill>
                  <a:schemeClr val="tx1"/>
                </a:solidFill>
                <a:effectLst/>
                <a:latin typeface="+mn-lt"/>
                <a:ea typeface="+mn-ea"/>
                <a:cs typeface="+mn-cs"/>
                <a:hlinkClick r:id="rId23" tooltip="Dwight D. Eisenhower"/>
              </a:rPr>
              <a:t>Eisenhower</a:t>
            </a:r>
            <a:r>
              <a:rPr lang="pt-BR" sz="1200" b="0" i="0" kern="1200" dirty="0" smtClean="0">
                <a:solidFill>
                  <a:schemeClr val="tx1"/>
                </a:solidFill>
                <a:effectLst/>
                <a:latin typeface="+mn-lt"/>
                <a:ea typeface="+mn-ea"/>
                <a:cs typeface="+mn-cs"/>
              </a:rPr>
              <a:t>, que estava supervisionando a segurança dela, permitindo que Ruby comesse apenas alimentos de sua casa.</a:t>
            </a:r>
            <a:r>
              <a:rPr lang="pt-BR" sz="1200" b="0" i="0" kern="1200" baseline="30000" dirty="0" smtClean="0">
                <a:solidFill>
                  <a:schemeClr val="tx1"/>
                </a:solidFill>
                <a:effectLst/>
                <a:latin typeface="+mn-lt"/>
                <a:ea typeface="+mn-ea"/>
                <a:cs typeface="+mn-cs"/>
              </a:rPr>
              <a:t>[</a:t>
            </a:r>
            <a:r>
              <a:rPr lang="pt-BR" sz="1200" b="0" i="1" u="none" strike="noStrike" kern="1200" baseline="30000" dirty="0" smtClean="0">
                <a:solidFill>
                  <a:schemeClr val="tx1"/>
                </a:solidFill>
                <a:effectLst/>
                <a:latin typeface="+mn-lt"/>
                <a:ea typeface="+mn-ea"/>
                <a:cs typeface="+mn-cs"/>
                <a:hlinkClick r:id="rId19" tooltip="Wikipédia:Livro de estilo/Cite as fontes"/>
              </a:rPr>
              <a:t>carece de fontes</a:t>
            </a:r>
            <a:r>
              <a:rPr lang="pt-BR" sz="1200" b="0" i="0" kern="1200" baseline="30000" dirty="0" smtClean="0">
                <a:solidFill>
                  <a:schemeClr val="tx1"/>
                </a:solidFill>
                <a:effectLst/>
                <a:latin typeface="+mn-lt"/>
                <a:ea typeface="+mn-ea"/>
                <a:cs typeface="+mn-cs"/>
              </a:rPr>
              <a:t>]</a:t>
            </a:r>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A família de Bridges sofreu perseguições por sua decisão de mandá-la para William Frantz. Seu pai perdeu o emprego, a mercearia onde a família comprava não deixaram mais eles irem lá, e seus avós, que eram meeiros em Mississippi, foram tirados de sua terra. Ela observou que muitos outros na comunidade, tanto brancos como negros, mostravam apoio de várias maneiras. Algumas famílias brancas continuaram a mandar seus filhos para Frantz apesar dos protestos, um vizinho arrumou um novo emprego para seu pai, e as pessoas locais vigiavam sua casa, e andavam atrás do carro dos policiais federais durante suas viagens para a escola.</a:t>
            </a:r>
            <a:r>
              <a:rPr lang="pt-BR" sz="1200" b="0" i="0" u="none" strike="noStrike" kern="1200" baseline="30000" dirty="0" smtClean="0">
                <a:solidFill>
                  <a:schemeClr val="tx1"/>
                </a:solidFill>
                <a:effectLst/>
                <a:latin typeface="+mn-lt"/>
                <a:ea typeface="+mn-ea"/>
                <a:cs typeface="+mn-cs"/>
                <a:hlinkClick r:id="rId11"/>
              </a:rPr>
              <a:t>[5]</a:t>
            </a:r>
            <a:r>
              <a:rPr lang="pt-BR" sz="1200" b="0" i="0" u="none" strike="noStrike" kern="1200" baseline="30000" dirty="0" smtClean="0">
                <a:solidFill>
                  <a:schemeClr val="tx1"/>
                </a:solidFill>
                <a:effectLst/>
                <a:latin typeface="+mn-lt"/>
                <a:ea typeface="+mn-ea"/>
                <a:cs typeface="+mn-cs"/>
                <a:hlinkClick r:id="rId24"/>
              </a:rPr>
              <a:t>[9]</a:t>
            </a:r>
            <a:endParaRPr lang="pt-BR" sz="1200" b="0" i="0" kern="1200" dirty="0" smtClean="0">
              <a:solidFill>
                <a:schemeClr val="tx1"/>
              </a:solidFill>
              <a:effectLst/>
              <a:latin typeface="+mn-lt"/>
              <a:ea typeface="+mn-ea"/>
              <a:cs typeface="+mn-cs"/>
            </a:endParaRPr>
          </a:p>
          <a:p>
            <a:endParaRPr lang="pt-BR" dirty="0" smtClean="0"/>
          </a:p>
          <a:p>
            <a:r>
              <a:rPr lang="pt-BR" sz="1200" b="0" i="0" kern="1200" dirty="0" smtClean="0">
                <a:solidFill>
                  <a:schemeClr val="tx1"/>
                </a:solidFill>
                <a:effectLst/>
                <a:latin typeface="+mn-lt"/>
                <a:ea typeface="+mn-ea"/>
                <a:cs typeface="+mn-cs"/>
              </a:rPr>
              <a:t>Bridges, atualmente Ruby Bridges Hall, ainda vive em Nova Orleans com o marido, Malcolm Hall, e seus quatro filhos.</a:t>
            </a:r>
            <a:r>
              <a:rPr lang="pt-BR" sz="1200" b="0" i="0" u="none" strike="noStrike" kern="1200" baseline="30000" dirty="0" smtClean="0">
                <a:solidFill>
                  <a:schemeClr val="tx1"/>
                </a:solidFill>
                <a:effectLst/>
                <a:latin typeface="+mn-lt"/>
                <a:ea typeface="+mn-ea"/>
                <a:cs typeface="+mn-cs"/>
                <a:hlinkClick r:id="rId25"/>
              </a:rPr>
              <a:t>[10]</a:t>
            </a:r>
            <a:r>
              <a:rPr lang="pt-BR" sz="1200" b="0" i="0" kern="1200" dirty="0" smtClean="0">
                <a:solidFill>
                  <a:schemeClr val="tx1"/>
                </a:solidFill>
                <a:effectLst/>
                <a:latin typeface="+mn-lt"/>
                <a:ea typeface="+mn-ea"/>
                <a:cs typeface="+mn-cs"/>
              </a:rPr>
              <a:t>Durante quinze anos, ela trabalhou como agente de viagens, mas deixou o trabalho para ser mãe. Atualmente, Bridges é presidente da </a:t>
            </a:r>
            <a:r>
              <a:rPr lang="pt-BR" sz="1200" b="0" i="0" u="none" strike="noStrike" kern="1200" dirty="0" smtClean="0">
                <a:solidFill>
                  <a:schemeClr val="tx1"/>
                </a:solidFill>
                <a:effectLst/>
                <a:latin typeface="+mn-lt"/>
                <a:ea typeface="+mn-ea"/>
                <a:cs typeface="+mn-cs"/>
                <a:hlinkClick r:id="rId26" tooltip="Fundação Ruby Bridges (página não existe)"/>
              </a:rPr>
              <a:t>Fundação Ruby Bridges</a:t>
            </a:r>
            <a:r>
              <a:rPr lang="pt-BR" sz="1200" b="0" i="0" kern="1200" dirty="0" smtClean="0">
                <a:solidFill>
                  <a:schemeClr val="tx1"/>
                </a:solidFill>
                <a:effectLst/>
                <a:latin typeface="+mn-lt"/>
                <a:ea typeface="+mn-ea"/>
                <a:cs typeface="+mn-cs"/>
              </a:rPr>
              <a:t>, fundada em 1999 para promover "os valores da tolerância, do respeito e valorização de todas as diferenças." Descrevendo a missão do grupo, ela diz, "o racismo é uma doença e temos de parar de usar nossos filhos para espalhá-la."</a:t>
            </a:r>
            <a:r>
              <a:rPr lang="pt-BR" sz="1200" b="0" i="0" u="none" strike="noStrike" kern="1200" baseline="30000" dirty="0" smtClean="0">
                <a:solidFill>
                  <a:schemeClr val="tx1"/>
                </a:solidFill>
                <a:effectLst/>
                <a:latin typeface="+mn-lt"/>
                <a:ea typeface="+mn-ea"/>
                <a:cs typeface="+mn-cs"/>
                <a:hlinkClick r:id="rId27"/>
              </a:rPr>
              <a:t>[11]</a:t>
            </a:r>
            <a:endParaRPr lang="pt-BR" sz="1200" b="0" i="0" u="none" strike="noStrike" kern="1200" baseline="30000" dirty="0" smtClean="0">
              <a:solidFill>
                <a:schemeClr val="tx1"/>
              </a:solidFill>
              <a:effectLst/>
              <a:latin typeface="+mn-lt"/>
              <a:ea typeface="+mn-ea"/>
              <a:cs typeface="+mn-cs"/>
            </a:endParaRPr>
          </a:p>
          <a:p>
            <a:endParaRPr lang="pt-BR" sz="1200" b="0" i="0" u="none" strike="noStrike" kern="1200" baseline="300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Em 15 de julho de 2011, Bridges encontrou-se com o presidente </a:t>
            </a:r>
            <a:r>
              <a:rPr lang="pt-BR" sz="1200" b="0" i="0" u="none" strike="noStrike" kern="1200" dirty="0" smtClean="0">
                <a:solidFill>
                  <a:schemeClr val="tx1"/>
                </a:solidFill>
                <a:effectLst/>
                <a:latin typeface="+mn-lt"/>
                <a:ea typeface="+mn-ea"/>
                <a:cs typeface="+mn-cs"/>
                <a:hlinkClick r:id="rId28" tooltip="Barack Obama"/>
              </a:rPr>
              <a:t>Barack Obama</a:t>
            </a:r>
            <a:r>
              <a:rPr lang="pt-BR" sz="1200" b="0" i="0" kern="1200" dirty="0" smtClean="0">
                <a:solidFill>
                  <a:schemeClr val="tx1"/>
                </a:solidFill>
                <a:effectLst/>
                <a:latin typeface="+mn-lt"/>
                <a:ea typeface="+mn-ea"/>
                <a:cs typeface="+mn-cs"/>
              </a:rPr>
              <a:t> na </a:t>
            </a:r>
            <a:r>
              <a:rPr lang="pt-BR" sz="1200" b="0" i="0" u="none" strike="noStrike" kern="1200" dirty="0" smtClean="0">
                <a:solidFill>
                  <a:schemeClr val="tx1"/>
                </a:solidFill>
                <a:effectLst/>
                <a:latin typeface="+mn-lt"/>
                <a:ea typeface="+mn-ea"/>
                <a:cs typeface="+mn-cs"/>
                <a:hlinkClick r:id="rId29" tooltip="Casa Branca"/>
              </a:rPr>
              <a:t>Casa Branca</a:t>
            </a:r>
            <a:r>
              <a:rPr lang="pt-BR" sz="1200" b="0" i="0" kern="1200" dirty="0" smtClean="0">
                <a:solidFill>
                  <a:schemeClr val="tx1"/>
                </a:solidFill>
                <a:effectLst/>
                <a:latin typeface="+mn-lt"/>
                <a:ea typeface="+mn-ea"/>
                <a:cs typeface="+mn-cs"/>
              </a:rPr>
              <a:t>, e, durante a exibição do quadro de </a:t>
            </a:r>
            <a:r>
              <a:rPr lang="pt-BR" sz="1200" b="0" i="0" u="none" strike="noStrike" kern="1200" dirty="0" smtClean="0">
                <a:solidFill>
                  <a:schemeClr val="tx1"/>
                </a:solidFill>
                <a:effectLst/>
                <a:latin typeface="+mn-lt"/>
                <a:ea typeface="+mn-ea"/>
                <a:cs typeface="+mn-cs"/>
                <a:hlinkClick r:id="rId8" tooltip="Norman Rockwell"/>
              </a:rPr>
              <a:t>Norman </a:t>
            </a:r>
            <a:r>
              <a:rPr lang="pt-BR" sz="1200" b="0" i="0" u="none" strike="noStrike" kern="1200" dirty="0" err="1" smtClean="0">
                <a:solidFill>
                  <a:schemeClr val="tx1"/>
                </a:solidFill>
                <a:effectLst/>
                <a:latin typeface="+mn-lt"/>
                <a:ea typeface="+mn-ea"/>
                <a:cs typeface="+mn-cs"/>
                <a:hlinkClick r:id="rId8" tooltip="Norman Rockwell"/>
              </a:rPr>
              <a:t>Rockwell</a:t>
            </a:r>
            <a:r>
              <a:rPr lang="pt-BR" sz="1200" b="0" i="0" kern="1200" dirty="0" smtClean="0">
                <a:solidFill>
                  <a:schemeClr val="tx1"/>
                </a:solidFill>
                <a:effectLst/>
                <a:latin typeface="+mn-lt"/>
                <a:ea typeface="+mn-ea"/>
                <a:cs typeface="+mn-cs"/>
              </a:rPr>
              <a:t>, ele lhe disse: "Eu acho que é justo dizer que, se não fosse por vocês, eu poderia não estar aqui e nós não estaríamos olhando para isso juntos."</a:t>
            </a:r>
            <a:r>
              <a:rPr lang="pt-BR" sz="1200" b="0" i="0" u="none" strike="noStrike" kern="1200" baseline="30000" dirty="0" smtClean="0">
                <a:solidFill>
                  <a:schemeClr val="tx1"/>
                </a:solidFill>
                <a:effectLst/>
                <a:latin typeface="+mn-lt"/>
                <a:ea typeface="+mn-ea"/>
                <a:cs typeface="+mn-cs"/>
                <a:hlinkClick r:id="rId30"/>
              </a:rPr>
              <a:t>[12]</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12</a:t>
            </a:fld>
            <a:endParaRPr lang="pt-BR"/>
          </a:p>
        </p:txBody>
      </p:sp>
    </p:spTree>
    <p:extLst>
      <p:ext uri="{BB962C8B-B14F-4D97-AF65-F5344CB8AC3E}">
        <p14:creationId xmlns:p14="http://schemas.microsoft.com/office/powerpoint/2010/main" val="120611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História da </a:t>
            </a:r>
            <a:r>
              <a:rPr lang="pt-BR" dirty="0" err="1" smtClean="0"/>
              <a:t>Maju</a:t>
            </a:r>
            <a:r>
              <a:rPr lang="pt-BR" dirty="0" smtClean="0"/>
              <a:t>- </a:t>
            </a:r>
          </a:p>
          <a:p>
            <a:r>
              <a:rPr lang="pt-BR" sz="1200" b="0" i="0" kern="1200" dirty="0" smtClean="0">
                <a:solidFill>
                  <a:schemeClr val="tx1"/>
                </a:solidFill>
                <a:effectLst/>
                <a:latin typeface="+mn-lt"/>
                <a:ea typeface="+mn-ea"/>
                <a:cs typeface="+mn-cs"/>
              </a:rPr>
              <a:t>Em dezembro, </a:t>
            </a:r>
            <a:r>
              <a:rPr lang="pt-BR" sz="1200" b="0" i="0" kern="1200" dirty="0" err="1" smtClean="0">
                <a:solidFill>
                  <a:schemeClr val="tx1"/>
                </a:solidFill>
                <a:effectLst/>
                <a:latin typeface="+mn-lt"/>
                <a:ea typeface="+mn-ea"/>
                <a:cs typeface="+mn-cs"/>
              </a:rPr>
              <a:t>Maju</a:t>
            </a:r>
            <a:r>
              <a:rPr lang="pt-BR" sz="1200" b="0" i="0" kern="1200" dirty="0" smtClean="0">
                <a:solidFill>
                  <a:schemeClr val="tx1"/>
                </a:solidFill>
                <a:effectLst/>
                <a:latin typeface="+mn-lt"/>
                <a:ea typeface="+mn-ea"/>
                <a:cs typeface="+mn-cs"/>
              </a:rPr>
              <a:t> passou a informar a previsão do tempo no </a:t>
            </a:r>
            <a:r>
              <a:rPr lang="pt-BR" sz="1200" b="1" i="0" u="none" strike="noStrike" kern="1200" dirty="0" smtClean="0">
                <a:solidFill>
                  <a:schemeClr val="tx1"/>
                </a:solidFill>
                <a:effectLst/>
                <a:latin typeface="+mn-lt"/>
                <a:ea typeface="+mn-ea"/>
                <a:cs typeface="+mn-cs"/>
                <a:hlinkClick r:id="rId3"/>
              </a:rPr>
              <a:t>Hora 1</a:t>
            </a:r>
            <a:r>
              <a:rPr lang="pt-BR" sz="1200" b="0" i="0" kern="1200" dirty="0" smtClean="0">
                <a:solidFill>
                  <a:schemeClr val="tx1"/>
                </a:solidFill>
                <a:effectLst/>
                <a:latin typeface="+mn-lt"/>
                <a:ea typeface="+mn-ea"/>
                <a:cs typeface="+mn-cs"/>
              </a:rPr>
              <a:t>, mas de uma forma diferente, mais conversada, como se estivesse na sala do espectador. Desde 27 de abril, está no </a:t>
            </a:r>
            <a:r>
              <a:rPr lang="pt-BR" sz="1200" b="1" i="0" u="none" strike="noStrike" kern="1200" dirty="0" smtClean="0">
                <a:solidFill>
                  <a:schemeClr val="tx1"/>
                </a:solidFill>
                <a:effectLst/>
                <a:latin typeface="+mn-lt"/>
                <a:ea typeface="+mn-ea"/>
                <a:cs typeface="+mn-cs"/>
                <a:hlinkClick r:id="rId4"/>
              </a:rPr>
              <a:t>Jornal Nacional</a:t>
            </a:r>
            <a:r>
              <a:rPr lang="pt-BR" sz="1200" b="0" i="0" kern="1200" dirty="0" smtClean="0">
                <a:solidFill>
                  <a:schemeClr val="tx1"/>
                </a:solidFill>
                <a:effectLst/>
                <a:latin typeface="+mn-lt"/>
                <a:ea typeface="+mn-ea"/>
                <a:cs typeface="+mn-cs"/>
              </a:rPr>
              <a:t>.</a:t>
            </a: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A polícia de São Paulo informou, nesta terça-feira (7), que identificou um adolescente de 15 anos suspeito de ter publicado agressões racistas na internet contra a jornalista </a:t>
            </a:r>
            <a:r>
              <a:rPr lang="pt-BR" sz="1200" b="1" i="0" u="none" strike="noStrike" kern="1200" dirty="0" smtClean="0">
                <a:solidFill>
                  <a:schemeClr val="tx1"/>
                </a:solidFill>
                <a:effectLst/>
                <a:latin typeface="+mn-lt"/>
                <a:ea typeface="+mn-ea"/>
                <a:cs typeface="+mn-cs"/>
                <a:hlinkClick r:id="rId5"/>
              </a:rPr>
              <a:t>Maria Júlia Coutinho</a:t>
            </a:r>
            <a:r>
              <a:rPr lang="pt-BR" sz="1200" b="0" i="0" kern="1200" dirty="0" smtClean="0">
                <a:solidFill>
                  <a:schemeClr val="tx1"/>
                </a:solidFill>
                <a:effectLst/>
                <a:latin typeface="+mn-lt"/>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13</a:t>
            </a:fld>
            <a:endParaRPr lang="pt-BR"/>
          </a:p>
        </p:txBody>
      </p:sp>
    </p:spTree>
    <p:extLst>
      <p:ext uri="{BB962C8B-B14F-4D97-AF65-F5344CB8AC3E}">
        <p14:creationId xmlns:p14="http://schemas.microsoft.com/office/powerpoint/2010/main" val="243912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dirty="0" smtClean="0">
                <a:solidFill>
                  <a:schemeClr val="tx1"/>
                </a:solidFill>
                <a:effectLst/>
                <a:latin typeface="+mn-lt"/>
                <a:ea typeface="+mn-ea"/>
                <a:cs typeface="+mn-cs"/>
              </a:rPr>
              <a:t>Discriminação: A pessoa que faz isso, geralmente, quer valorizar a si próprio e diminuir os demais mesmo “de brincadeira”. É insegura porque não tem capacidade de conviver com os outros e aceitar as diferenças naturais entre os seres humanos. Os preconceituosos e racistas têm dificuldades em aceitar e conviver com a diferença e. às vezes, suas atitudes chegam ao delírio e como são medrosos e inseguros, projetam sobre os outros que são inferiores a eles e que não podem ter os mesmos direitos – quando os racistas e preconceituosos agem dessa maneira estão tratando os que eles julgam como inferiores a ele de maneira discriminatória. </a:t>
            </a:r>
            <a:r>
              <a:rPr lang="pt-BR" sz="1200" b="1" i="0" u="none" strike="noStrike" kern="1200" dirty="0" smtClean="0">
                <a:solidFill>
                  <a:schemeClr val="tx1"/>
                </a:solidFill>
                <a:effectLst/>
                <a:latin typeface="+mn-lt"/>
                <a:ea typeface="+mn-ea"/>
                <a:cs typeface="+mn-cs"/>
              </a:rPr>
              <a:t>DISCRIMINAÇÃO É PORTANTO TRATAR OS OUTROS COM INFERIORIDADE, SE JULGANDO SUPERIOR.</a:t>
            </a:r>
            <a:endParaRPr lang="pt-BR" b="1" dirty="0"/>
          </a:p>
        </p:txBody>
      </p:sp>
      <p:sp>
        <p:nvSpPr>
          <p:cNvPr id="4" name="Espaço Reservado para Número de Slide 3"/>
          <p:cNvSpPr>
            <a:spLocks noGrp="1"/>
          </p:cNvSpPr>
          <p:nvPr>
            <p:ph type="sldNum" sz="quarter" idx="10"/>
          </p:nvPr>
        </p:nvSpPr>
        <p:spPr/>
        <p:txBody>
          <a:bodyPr/>
          <a:lstStyle/>
          <a:p>
            <a:fld id="{C99BE5E7-CA30-4928-8C57-8DE4F4F795E2}" type="slidenum">
              <a:rPr lang="pt-BR" smtClean="0"/>
              <a:t>14</a:t>
            </a:fld>
            <a:endParaRPr lang="pt-BR"/>
          </a:p>
        </p:txBody>
      </p:sp>
    </p:spTree>
    <p:extLst>
      <p:ext uri="{BB962C8B-B14F-4D97-AF65-F5344CB8AC3E}">
        <p14:creationId xmlns:p14="http://schemas.microsoft.com/office/powerpoint/2010/main" val="3183689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Você trata com indiferença? </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15</a:t>
            </a:fld>
            <a:endParaRPr lang="pt-BR"/>
          </a:p>
        </p:txBody>
      </p:sp>
    </p:spTree>
    <p:extLst>
      <p:ext uri="{BB962C8B-B14F-4D97-AF65-F5344CB8AC3E}">
        <p14:creationId xmlns:p14="http://schemas.microsoft.com/office/powerpoint/2010/main" val="2493250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Vídeo</a:t>
            </a:r>
            <a:r>
              <a:rPr lang="pt-BR" baseline="0" dirty="0" smtClean="0"/>
              <a:t> ninguém nasce racista</a:t>
            </a:r>
          </a:p>
          <a:p>
            <a:r>
              <a:rPr lang="pt-BR" baseline="0" dirty="0" smtClean="0"/>
              <a:t>https://www.youtube.com/watch?v=FsVnlWd1Zrs&amp;t=55s</a:t>
            </a:r>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16</a:t>
            </a:fld>
            <a:endParaRPr lang="pt-BR"/>
          </a:p>
        </p:txBody>
      </p:sp>
    </p:spTree>
    <p:extLst>
      <p:ext uri="{BB962C8B-B14F-4D97-AF65-F5344CB8AC3E}">
        <p14:creationId xmlns:p14="http://schemas.microsoft.com/office/powerpoint/2010/main" val="2352128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Não permita que</a:t>
            </a:r>
            <a:r>
              <a:rPr lang="pt-BR" baseline="0" dirty="0" smtClean="0"/>
              <a:t> as marcas te faça pensar que és superior ou inferior a alguém</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17</a:t>
            </a:fld>
            <a:endParaRPr lang="pt-BR"/>
          </a:p>
        </p:txBody>
      </p:sp>
    </p:spTree>
    <p:extLst>
      <p:ext uri="{BB962C8B-B14F-4D97-AF65-F5344CB8AC3E}">
        <p14:creationId xmlns:p14="http://schemas.microsoft.com/office/powerpoint/2010/main" val="2980079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Nos</a:t>
            </a:r>
            <a:r>
              <a:rPr lang="pt-BR" baseline="0" dirty="0" smtClean="0"/>
              <a:t> tempos bíblicos também havia muito preconceito. Leprosos, deficientes, mulheres, naquele tempo, todos esses eram discriminados, mas Jesus, quando veio a este mundo, nos mostrou como deveríamos tratar todas as pessoas inclusive os discriminados. Devemos tratar com amor e igualdade.</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18</a:t>
            </a:fld>
            <a:endParaRPr lang="pt-BR"/>
          </a:p>
        </p:txBody>
      </p:sp>
    </p:spTree>
    <p:extLst>
      <p:ext uri="{BB962C8B-B14F-4D97-AF65-F5344CB8AC3E}">
        <p14:creationId xmlns:p14="http://schemas.microsoft.com/office/powerpoint/2010/main" val="441989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Nos</a:t>
            </a:r>
            <a:r>
              <a:rPr lang="pt-BR" baseline="0" dirty="0" smtClean="0"/>
              <a:t> tempos bíblicos também havia muito preconceito. Leprosos, deficientes, mulheres, naquele tempo, todos esses eram discriminados, mas Jesus, quando veio a este mundo, nos mostrou como deveríamos tratar todas as pessoas inclusive os discriminados. Devemos tratar com amor </a:t>
            </a:r>
            <a:r>
              <a:rPr lang="pt-BR" baseline="0" smtClean="0"/>
              <a:t>e igualdade.</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19</a:t>
            </a:fld>
            <a:endParaRPr lang="pt-BR"/>
          </a:p>
        </p:txBody>
      </p:sp>
    </p:spTree>
    <p:extLst>
      <p:ext uri="{BB962C8B-B14F-4D97-AF65-F5344CB8AC3E}">
        <p14:creationId xmlns:p14="http://schemas.microsoft.com/office/powerpoint/2010/main" val="4209092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Nos</a:t>
            </a:r>
            <a:r>
              <a:rPr lang="pt-BR" baseline="0" dirty="0" smtClean="0"/>
              <a:t> tempos bíblicos também havia muito preconceito. Leprosos, deficientes, mulheres, naquele tempo, todos esses eram discriminados, mas Jesus, quando veio a este mundo, nos mostrou como deveríamos tratar todas as pessoas inclusive os discriminados. Devemos tratar com amor </a:t>
            </a:r>
            <a:r>
              <a:rPr lang="pt-BR" baseline="0" smtClean="0"/>
              <a:t>e igualdade.</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20</a:t>
            </a:fld>
            <a:endParaRPr lang="pt-BR"/>
          </a:p>
        </p:txBody>
      </p:sp>
    </p:spTree>
    <p:extLst>
      <p:ext uri="{BB962C8B-B14F-4D97-AF65-F5344CB8AC3E}">
        <p14:creationId xmlns:p14="http://schemas.microsoft.com/office/powerpoint/2010/main" val="101185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Lista de músicas</a:t>
            </a:r>
            <a:r>
              <a:rPr lang="pt-BR" baseline="0" dirty="0" smtClean="0"/>
              <a:t> no </a:t>
            </a:r>
            <a:r>
              <a:rPr lang="pt-BR" baseline="0" dirty="0" err="1" smtClean="0"/>
              <a:t>Spotify</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2</a:t>
            </a:fld>
            <a:endParaRPr lang="pt-BR"/>
          </a:p>
        </p:txBody>
      </p:sp>
    </p:spTree>
    <p:extLst>
      <p:ext uri="{BB962C8B-B14F-4D97-AF65-F5344CB8AC3E}">
        <p14:creationId xmlns:p14="http://schemas.microsoft.com/office/powerpoint/2010/main" val="3847837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Nos</a:t>
            </a:r>
            <a:r>
              <a:rPr lang="pt-BR" baseline="0" dirty="0" smtClean="0"/>
              <a:t> tempos bíblicos também havia muito preconceito. Leprosos, deficientes, mulheres, naquele tempo, todos esses eram discriminados, mas Jesus, quando veio a este mundo, nos mostrou como deveríamos tratar todas as pessoas inclusive os discriminados. Devemos tratar com amor </a:t>
            </a:r>
            <a:r>
              <a:rPr lang="pt-BR" baseline="0" smtClean="0"/>
              <a:t>e igualdade.</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21</a:t>
            </a:fld>
            <a:endParaRPr lang="pt-BR"/>
          </a:p>
        </p:txBody>
      </p:sp>
    </p:spTree>
    <p:extLst>
      <p:ext uri="{BB962C8B-B14F-4D97-AF65-F5344CB8AC3E}">
        <p14:creationId xmlns:p14="http://schemas.microsoft.com/office/powerpoint/2010/main" val="141035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Agora vamos traduzir isso na prática.</a:t>
            </a:r>
            <a:endParaRPr lang="pt-BR" baseline="0" dirty="0" smtClean="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22</a:t>
            </a:fld>
            <a:endParaRPr lang="pt-BR"/>
          </a:p>
        </p:txBody>
      </p:sp>
    </p:spTree>
    <p:extLst>
      <p:ext uri="{BB962C8B-B14F-4D97-AF65-F5344CB8AC3E}">
        <p14:creationId xmlns:p14="http://schemas.microsoft.com/office/powerpoint/2010/main" val="4237114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Dá uma olhada para os</a:t>
            </a:r>
            <a:r>
              <a:rPr lang="pt-BR" baseline="0" dirty="0" smtClean="0"/>
              <a:t> lados. Você consegue identificar alguém igualzinho a você? Mesmo se forem gêmeos, ainda assim, haverá diferenças.</a:t>
            </a:r>
          </a:p>
          <a:p>
            <a:r>
              <a:rPr lang="pt-BR" baseline="0" dirty="0" smtClean="0"/>
              <a:t>Temos gostos diferentes.</a:t>
            </a:r>
          </a:p>
          <a:p>
            <a:r>
              <a:rPr lang="pt-BR" baseline="0" dirty="0" smtClean="0"/>
              <a:t>Hábitos diferentes.</a:t>
            </a:r>
          </a:p>
          <a:p>
            <a:r>
              <a:rPr lang="pt-BR" baseline="0" dirty="0" smtClean="0"/>
              <a:t>Características diferentes.</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23</a:t>
            </a:fld>
            <a:endParaRPr lang="pt-BR"/>
          </a:p>
        </p:txBody>
      </p:sp>
    </p:spTree>
    <p:extLst>
      <p:ext uri="{BB962C8B-B14F-4D97-AF65-F5344CB8AC3E}">
        <p14:creationId xmlns:p14="http://schemas.microsoft.com/office/powerpoint/2010/main" val="300120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Pra</a:t>
            </a:r>
            <a:r>
              <a:rPr lang="pt-BR" baseline="0" dirty="0" smtClean="0"/>
              <a:t> você, o que é igualdade? (uma baita interrogação)</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3</a:t>
            </a:fld>
            <a:endParaRPr lang="pt-BR"/>
          </a:p>
        </p:txBody>
      </p:sp>
    </p:spTree>
    <p:extLst>
      <p:ext uri="{BB962C8B-B14F-4D97-AF65-F5344CB8AC3E}">
        <p14:creationId xmlns:p14="http://schemas.microsoft.com/office/powerpoint/2010/main" val="138872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Definam</a:t>
            </a:r>
            <a:r>
              <a:rPr lang="pt-BR" baseline="0" dirty="0" smtClean="0"/>
              <a:t> o que é igualdade pra vocês.</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4</a:t>
            </a:fld>
            <a:endParaRPr lang="pt-BR"/>
          </a:p>
        </p:txBody>
      </p:sp>
    </p:spTree>
    <p:extLst>
      <p:ext uri="{BB962C8B-B14F-4D97-AF65-F5344CB8AC3E}">
        <p14:creationId xmlns:p14="http://schemas.microsoft.com/office/powerpoint/2010/main" val="315849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Agora vamos traduzir isso na prática.</a:t>
            </a:r>
            <a:endParaRPr lang="pt-BR" baseline="0" dirty="0" smtClean="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5</a:t>
            </a:fld>
            <a:endParaRPr lang="pt-BR"/>
          </a:p>
        </p:txBody>
      </p:sp>
    </p:spTree>
    <p:extLst>
      <p:ext uri="{BB962C8B-B14F-4D97-AF65-F5344CB8AC3E}">
        <p14:creationId xmlns:p14="http://schemas.microsoft.com/office/powerpoint/2010/main" val="66188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Como</a:t>
            </a:r>
            <a:r>
              <a:rPr lang="pt-BR" baseline="0" dirty="0" smtClean="0"/>
              <a:t> você trata quem é diferente de você?</a:t>
            </a:r>
          </a:p>
          <a:p>
            <a:r>
              <a:rPr lang="pt-BR" baseline="0" dirty="0" smtClean="0"/>
              <a:t>E, o que torna uma pessoa diferente de você?</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6</a:t>
            </a:fld>
            <a:endParaRPr lang="pt-BR"/>
          </a:p>
        </p:txBody>
      </p:sp>
    </p:spTree>
    <p:extLst>
      <p:ext uri="{BB962C8B-B14F-4D97-AF65-F5344CB8AC3E}">
        <p14:creationId xmlns:p14="http://schemas.microsoft.com/office/powerpoint/2010/main" val="91804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Como você trata quem é diferente de você?</a:t>
            </a:r>
          </a:p>
          <a:p>
            <a:r>
              <a:rPr lang="pt-BR" dirty="0" smtClean="0"/>
              <a:t>De cor diferente? </a:t>
            </a:r>
          </a:p>
          <a:p>
            <a:r>
              <a:rPr lang="pt-BR" dirty="0" smtClean="0"/>
              <a:t>De religião diferente? </a:t>
            </a:r>
          </a:p>
          <a:p>
            <a:r>
              <a:rPr lang="pt-BR" dirty="0" smtClean="0"/>
              <a:t>De idade diferente? </a:t>
            </a:r>
          </a:p>
          <a:p>
            <a:r>
              <a:rPr lang="pt-BR" dirty="0" smtClean="0"/>
              <a:t>Que tenha alguma deficiência? </a:t>
            </a:r>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7</a:t>
            </a:fld>
            <a:endParaRPr lang="pt-BR"/>
          </a:p>
        </p:txBody>
      </p:sp>
    </p:spTree>
    <p:extLst>
      <p:ext uri="{BB962C8B-B14F-4D97-AF65-F5344CB8AC3E}">
        <p14:creationId xmlns:p14="http://schemas.microsoft.com/office/powerpoint/2010/main" val="242287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Vídeo - https://www.youtube.com/watch?v=NdIqyc-jSSs</a:t>
            </a:r>
          </a:p>
          <a:p>
            <a:r>
              <a:rPr lang="pt-BR" dirty="0" smtClean="0"/>
              <a:t>Seria</a:t>
            </a:r>
            <a:r>
              <a:rPr lang="pt-BR" baseline="0" dirty="0" smtClean="0"/>
              <a:t> engraçado se não fosse trágico! Parece piada, mas é o que muitas pessoas fariam com outras se tivessem o poder para isso.</a:t>
            </a:r>
          </a:p>
          <a:p>
            <a:r>
              <a:rPr lang="pt-BR" dirty="0" smtClean="0"/>
              <a:t>Difícil de acreditar que a sociedade é assim</a:t>
            </a:r>
            <a:r>
              <a:rPr lang="pt-BR" baseline="0" dirty="0" smtClean="0"/>
              <a:t> em pleno século 21. Temos muita informação, mas continuamos ignorantes.</a:t>
            </a:r>
          </a:p>
          <a:p>
            <a:endParaRPr lang="pt-BR" baseline="0" dirty="0" smtClean="0"/>
          </a:p>
          <a:p>
            <a:r>
              <a:rPr lang="pt-BR" baseline="0" dirty="0" smtClean="0"/>
              <a:t>Vamos mais a fundo</a:t>
            </a:r>
            <a:endParaRPr lang="pt-BR" dirty="0"/>
          </a:p>
        </p:txBody>
      </p:sp>
      <p:sp>
        <p:nvSpPr>
          <p:cNvPr id="4" name="Espaço Reservado para Número de Slide 3"/>
          <p:cNvSpPr>
            <a:spLocks noGrp="1"/>
          </p:cNvSpPr>
          <p:nvPr>
            <p:ph type="sldNum" sz="quarter" idx="10"/>
          </p:nvPr>
        </p:nvSpPr>
        <p:spPr/>
        <p:txBody>
          <a:bodyPr/>
          <a:lstStyle/>
          <a:p>
            <a:fld id="{C99BE5E7-CA30-4928-8C57-8DE4F4F795E2}" type="slidenum">
              <a:rPr lang="pt-BR" smtClean="0"/>
              <a:t>8</a:t>
            </a:fld>
            <a:endParaRPr lang="pt-BR"/>
          </a:p>
        </p:txBody>
      </p:sp>
    </p:spTree>
    <p:extLst>
      <p:ext uri="{BB962C8B-B14F-4D97-AF65-F5344CB8AC3E}">
        <p14:creationId xmlns:p14="http://schemas.microsoft.com/office/powerpoint/2010/main" val="129195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Será que</a:t>
            </a:r>
            <a:r>
              <a:rPr lang="pt-BR" baseline="0" dirty="0" smtClean="0"/>
              <a:t> somos preconceituosos?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dirty="0" smtClean="0">
                <a:solidFill>
                  <a:srgbClr val="FFFF00"/>
                </a:solidFill>
              </a:rPr>
              <a:t>“Preconceito é uma opinião que formamos das pessoas antes de conhecê-las”</a:t>
            </a:r>
            <a:endParaRPr lang="pt-BR" sz="1200" b="1" cap="none" spc="0" dirty="0" smtClean="0">
              <a:ln/>
              <a:solidFill>
                <a:srgbClr val="FFFF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kern="1200" dirty="0" smtClean="0">
                <a:solidFill>
                  <a:schemeClr val="tx1"/>
                </a:solidFill>
                <a:effectLst/>
                <a:latin typeface="+mn-lt"/>
                <a:ea typeface="+mn-ea"/>
                <a:cs typeface="+mn-cs"/>
              </a:rPr>
              <a:t>É um julgamento apressado e superficial e muito perigoso, pois ao invés de melhorar a nossa vida e da sociedade, acaba trazendo muitas situações complicadas e até mesmo violentas.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C7DA2EBC-01FD-4469-B6E0-BD05FF9199DC}" type="slidenum">
              <a:rPr lang="pt-BR" smtClean="0"/>
              <a:t>9</a:t>
            </a:fld>
            <a:endParaRPr lang="pt-BR"/>
          </a:p>
        </p:txBody>
      </p:sp>
    </p:spTree>
    <p:extLst>
      <p:ext uri="{BB962C8B-B14F-4D97-AF65-F5344CB8AC3E}">
        <p14:creationId xmlns:p14="http://schemas.microsoft.com/office/powerpoint/2010/main" val="364313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E0BE4FC-B859-4A23-850B-F4C8BE260F8A}"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A742883-B8B3-4002-8AF7-500037C0D0DA}" type="slidenum">
              <a:rPr lang="pt-BR" smtClean="0"/>
              <a:t>‹nº›</a:t>
            </a:fld>
            <a:endParaRPr lang="pt-BR"/>
          </a:p>
        </p:txBody>
      </p:sp>
    </p:spTree>
    <p:extLst>
      <p:ext uri="{BB962C8B-B14F-4D97-AF65-F5344CB8AC3E}">
        <p14:creationId xmlns:p14="http://schemas.microsoft.com/office/powerpoint/2010/main" val="268645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0BE4FC-B859-4A23-850B-F4C8BE260F8A}"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A742883-B8B3-4002-8AF7-500037C0D0DA}" type="slidenum">
              <a:rPr lang="pt-BR" smtClean="0"/>
              <a:t>‹nº›</a:t>
            </a:fld>
            <a:endParaRPr lang="pt-BR"/>
          </a:p>
        </p:txBody>
      </p:sp>
    </p:spTree>
    <p:extLst>
      <p:ext uri="{BB962C8B-B14F-4D97-AF65-F5344CB8AC3E}">
        <p14:creationId xmlns:p14="http://schemas.microsoft.com/office/powerpoint/2010/main" val="277993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0BE4FC-B859-4A23-850B-F4C8BE260F8A}"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A742883-B8B3-4002-8AF7-500037C0D0DA}" type="slidenum">
              <a:rPr lang="pt-BR" smtClean="0"/>
              <a:t>‹nº›</a:t>
            </a:fld>
            <a:endParaRPr lang="pt-BR"/>
          </a:p>
        </p:txBody>
      </p:sp>
    </p:spTree>
    <p:extLst>
      <p:ext uri="{BB962C8B-B14F-4D97-AF65-F5344CB8AC3E}">
        <p14:creationId xmlns:p14="http://schemas.microsoft.com/office/powerpoint/2010/main" val="295965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0BE4FC-B859-4A23-850B-F4C8BE260F8A}"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A742883-B8B3-4002-8AF7-500037C0D0DA}" type="slidenum">
              <a:rPr lang="pt-BR" smtClean="0"/>
              <a:t>‹nº›</a:t>
            </a:fld>
            <a:endParaRPr lang="pt-BR"/>
          </a:p>
        </p:txBody>
      </p:sp>
    </p:spTree>
    <p:extLst>
      <p:ext uri="{BB962C8B-B14F-4D97-AF65-F5344CB8AC3E}">
        <p14:creationId xmlns:p14="http://schemas.microsoft.com/office/powerpoint/2010/main" val="167106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E0BE4FC-B859-4A23-850B-F4C8BE260F8A}"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A742883-B8B3-4002-8AF7-500037C0D0DA}" type="slidenum">
              <a:rPr lang="pt-BR" smtClean="0"/>
              <a:t>‹nº›</a:t>
            </a:fld>
            <a:endParaRPr lang="pt-BR"/>
          </a:p>
        </p:txBody>
      </p:sp>
    </p:spTree>
    <p:extLst>
      <p:ext uri="{BB962C8B-B14F-4D97-AF65-F5344CB8AC3E}">
        <p14:creationId xmlns:p14="http://schemas.microsoft.com/office/powerpoint/2010/main" val="120279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E0BE4FC-B859-4A23-850B-F4C8BE260F8A}" type="datetimeFigureOut">
              <a:rPr lang="pt-BR" smtClean="0"/>
              <a:t>06/01/2019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A742883-B8B3-4002-8AF7-500037C0D0DA}" type="slidenum">
              <a:rPr lang="pt-BR" smtClean="0"/>
              <a:t>‹nº›</a:t>
            </a:fld>
            <a:endParaRPr lang="pt-BR"/>
          </a:p>
        </p:txBody>
      </p:sp>
    </p:spTree>
    <p:extLst>
      <p:ext uri="{BB962C8B-B14F-4D97-AF65-F5344CB8AC3E}">
        <p14:creationId xmlns:p14="http://schemas.microsoft.com/office/powerpoint/2010/main" val="224086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E0BE4FC-B859-4A23-850B-F4C8BE260F8A}" type="datetimeFigureOut">
              <a:rPr lang="pt-BR" smtClean="0"/>
              <a:t>06/01/2019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A742883-B8B3-4002-8AF7-500037C0D0DA}" type="slidenum">
              <a:rPr lang="pt-BR" smtClean="0"/>
              <a:t>‹nº›</a:t>
            </a:fld>
            <a:endParaRPr lang="pt-BR"/>
          </a:p>
        </p:txBody>
      </p:sp>
    </p:spTree>
    <p:extLst>
      <p:ext uri="{BB962C8B-B14F-4D97-AF65-F5344CB8AC3E}">
        <p14:creationId xmlns:p14="http://schemas.microsoft.com/office/powerpoint/2010/main" val="298469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E0BE4FC-B859-4A23-850B-F4C8BE260F8A}" type="datetimeFigureOut">
              <a:rPr lang="pt-BR" smtClean="0"/>
              <a:t>06/01/2019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A742883-B8B3-4002-8AF7-500037C0D0DA}" type="slidenum">
              <a:rPr lang="pt-BR" smtClean="0"/>
              <a:t>‹nº›</a:t>
            </a:fld>
            <a:endParaRPr lang="pt-BR"/>
          </a:p>
        </p:txBody>
      </p:sp>
    </p:spTree>
    <p:extLst>
      <p:ext uri="{BB962C8B-B14F-4D97-AF65-F5344CB8AC3E}">
        <p14:creationId xmlns:p14="http://schemas.microsoft.com/office/powerpoint/2010/main" val="3210015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E0BE4FC-B859-4A23-850B-F4C8BE260F8A}" type="datetimeFigureOut">
              <a:rPr lang="pt-BR" smtClean="0"/>
              <a:t>06/01/2019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A742883-B8B3-4002-8AF7-500037C0D0DA}" type="slidenum">
              <a:rPr lang="pt-BR" smtClean="0"/>
              <a:t>‹nº›</a:t>
            </a:fld>
            <a:endParaRPr lang="pt-BR"/>
          </a:p>
        </p:txBody>
      </p:sp>
    </p:spTree>
    <p:extLst>
      <p:ext uri="{BB962C8B-B14F-4D97-AF65-F5344CB8AC3E}">
        <p14:creationId xmlns:p14="http://schemas.microsoft.com/office/powerpoint/2010/main" val="358850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E0BE4FC-B859-4A23-850B-F4C8BE260F8A}" type="datetimeFigureOut">
              <a:rPr lang="pt-BR" smtClean="0"/>
              <a:t>06/01/2019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A742883-B8B3-4002-8AF7-500037C0D0DA}" type="slidenum">
              <a:rPr lang="pt-BR" smtClean="0"/>
              <a:t>‹nº›</a:t>
            </a:fld>
            <a:endParaRPr lang="pt-BR"/>
          </a:p>
        </p:txBody>
      </p:sp>
    </p:spTree>
    <p:extLst>
      <p:ext uri="{BB962C8B-B14F-4D97-AF65-F5344CB8AC3E}">
        <p14:creationId xmlns:p14="http://schemas.microsoft.com/office/powerpoint/2010/main" val="38053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E0BE4FC-B859-4A23-850B-F4C8BE260F8A}" type="datetimeFigureOut">
              <a:rPr lang="pt-BR" smtClean="0"/>
              <a:t>06/01/2019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A742883-B8B3-4002-8AF7-500037C0D0DA}" type="slidenum">
              <a:rPr lang="pt-BR" smtClean="0"/>
              <a:t>‹nº›</a:t>
            </a:fld>
            <a:endParaRPr lang="pt-BR"/>
          </a:p>
        </p:txBody>
      </p:sp>
    </p:spTree>
    <p:extLst>
      <p:ext uri="{BB962C8B-B14F-4D97-AF65-F5344CB8AC3E}">
        <p14:creationId xmlns:p14="http://schemas.microsoft.com/office/powerpoint/2010/main" val="91136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BE4FC-B859-4A23-850B-F4C8BE260F8A}" type="datetimeFigureOut">
              <a:rPr lang="pt-BR" smtClean="0"/>
              <a:t>06/01/2019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42883-B8B3-4002-8AF7-500037C0D0DA}" type="slidenum">
              <a:rPr lang="pt-BR" smtClean="0"/>
              <a:t>‹nº›</a:t>
            </a:fld>
            <a:endParaRPr lang="pt-BR"/>
          </a:p>
        </p:txBody>
      </p:sp>
    </p:spTree>
    <p:extLst>
      <p:ext uri="{BB962C8B-B14F-4D97-AF65-F5344CB8AC3E}">
        <p14:creationId xmlns:p14="http://schemas.microsoft.com/office/powerpoint/2010/main" val="289162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3"/>
          <a:srcRect l="19082"/>
          <a:stretch/>
        </p:blipFill>
        <p:spPr>
          <a:xfrm>
            <a:off x="0" y="488373"/>
            <a:ext cx="12199917" cy="5881255"/>
          </a:xfrm>
          <a:prstGeom prst="rect">
            <a:avLst/>
          </a:prstGeom>
        </p:spPr>
      </p:pic>
      <p:sp>
        <p:nvSpPr>
          <p:cNvPr id="5" name="CaixaDeTexto 4"/>
          <p:cNvSpPr txBox="1"/>
          <p:nvPr/>
        </p:nvSpPr>
        <p:spPr>
          <a:xfrm>
            <a:off x="9035024" y="4935527"/>
            <a:ext cx="2318776" cy="461665"/>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dirty="0" smtClean="0">
                <a:solidFill>
                  <a:schemeClr val="bg1"/>
                </a:solidFill>
              </a:rPr>
              <a:t>Pr. Rodrigo Paiva</a:t>
            </a:r>
            <a:endParaRPr lang="pt-BR" sz="2400" b="1" dirty="0">
              <a:solidFill>
                <a:schemeClr val="bg1"/>
              </a:solidFill>
            </a:endParaRPr>
          </a:p>
        </p:txBody>
      </p:sp>
    </p:spTree>
    <p:extLst>
      <p:ext uri="{BB962C8B-B14F-4D97-AF65-F5344CB8AC3E}">
        <p14:creationId xmlns:p14="http://schemas.microsoft.com/office/powerpoint/2010/main" val="141350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3074" name="Picture 2" descr="Resultado de imagem para imagem SOBRE HOLOCAU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479345" y="4411313"/>
            <a:ext cx="6122724" cy="2554545"/>
          </a:xfrm>
          <a:prstGeom prst="rect">
            <a:avLst/>
          </a:prstGeom>
          <a:noFill/>
        </p:spPr>
        <p:txBody>
          <a:bodyPr wrap="square" rtlCol="0">
            <a:spAutoFit/>
          </a:bodyPr>
          <a:lstStyle/>
          <a:p>
            <a:r>
              <a:rPr lang="pt-BR" sz="8000" b="1" dirty="0" smtClean="0">
                <a:solidFill>
                  <a:srgbClr val="FFFF00"/>
                </a:solidFill>
                <a:effectLst>
                  <a:outerShdw blurRad="38100" dist="38100" dir="2700000" algn="tl">
                    <a:srgbClr val="000000">
                      <a:alpha val="43137"/>
                    </a:srgbClr>
                  </a:outerShdw>
                </a:effectLst>
              </a:rPr>
              <a:t>Há quem se ache superior</a:t>
            </a:r>
            <a:endParaRPr lang="pt-BR" sz="8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5957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098" name="Picture 2" descr="Resultado de imagem para imagem SOBRE HOLOCAUS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376"/>
            <a:ext cx="12192000" cy="8469376"/>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0" y="4549676"/>
            <a:ext cx="12192000" cy="2308324"/>
          </a:xfrm>
          <a:prstGeom prst="rect">
            <a:avLst/>
          </a:prstGeom>
          <a:solidFill>
            <a:srgbClr val="FFFFFF">
              <a:alpha val="69804"/>
            </a:srgbClr>
          </a:solidFill>
        </p:spPr>
        <p:txBody>
          <a:bodyPr wrap="square">
            <a:spAutoFit/>
          </a:bodyPr>
          <a:lstStyle/>
          <a:p>
            <a:pPr algn="ctr"/>
            <a:r>
              <a:rPr lang="pt-BR" sz="3600" b="1" dirty="0">
                <a:solidFill>
                  <a:srgbClr val="2E2E2E"/>
                </a:solidFill>
                <a:latin typeface="Lato"/>
              </a:rPr>
              <a:t>Entre 1933 e 1945, mais de 11 milhões de homens, mulheres e crianças foram assassinados no Holocausto. Aproximadamente seis milhões destes eram judeus.</a:t>
            </a:r>
            <a:endParaRPr lang="pt-BR" sz="3600" b="1" dirty="0"/>
          </a:p>
        </p:txBody>
      </p:sp>
    </p:spTree>
    <p:extLst>
      <p:ext uri="{BB962C8B-B14F-4D97-AF65-F5344CB8AC3E}">
        <p14:creationId xmlns:p14="http://schemas.microsoft.com/office/powerpoint/2010/main" val="491494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050" name="Picture 2" descr="https://upload.wikimedia.org/wikipedia/commons/thumb/9/97/US_Marshals_with_Young_Ruby_Bridges_on_School_Steps.jpg/323px-US_Marshals_with_Young_Ruby_Bridges_on_School_Ste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253" y="0"/>
            <a:ext cx="900460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278701" cy="6881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531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Conteúdo 3"/>
          <p:cNvSpPr>
            <a:spLocks noGrp="1"/>
          </p:cNvSpPr>
          <p:nvPr>
            <p:ph idx="1"/>
          </p:nvPr>
        </p:nvSpPr>
        <p:spPr/>
        <p:txBody>
          <a:bodyPr/>
          <a:lstStyle/>
          <a:p>
            <a:endParaRPr lang="pt-BR"/>
          </a:p>
        </p:txBody>
      </p:sp>
      <p:pic>
        <p:nvPicPr>
          <p:cNvPr id="1030" name="Picture 6" descr="Resultado de imagem para MAJU GLO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415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p:spPr>
        <p:txBody>
          <a:bodyPr>
            <a:normAutofit/>
          </a:bodyPr>
          <a:lstStyle/>
          <a:p>
            <a:pPr algn="ctr"/>
            <a:r>
              <a:rPr lang="pt-BR" sz="7200" dirty="0" smtClean="0">
                <a:latin typeface="Ravie" panose="04040805050809020602" pitchFamily="82" charset="0"/>
              </a:rPr>
              <a:t>DISCRIMINAÇÃO</a:t>
            </a:r>
            <a:endParaRPr lang="pt-BR" sz="7200" dirty="0">
              <a:latin typeface="Ravie" panose="04040805050809020602" pitchFamily="82" charset="0"/>
            </a:endParaRPr>
          </a:p>
        </p:txBody>
      </p:sp>
      <p:sp>
        <p:nvSpPr>
          <p:cNvPr id="4" name="Retângulo 3"/>
          <p:cNvSpPr/>
          <p:nvPr/>
        </p:nvSpPr>
        <p:spPr>
          <a:xfrm>
            <a:off x="138023" y="2576459"/>
            <a:ext cx="4419600" cy="4154984"/>
          </a:xfrm>
          <a:prstGeom prst="rect">
            <a:avLst/>
          </a:prstGeom>
          <a:noFill/>
        </p:spPr>
        <p:txBody>
          <a:bodyPr wrap="square" lIns="91440" tIns="45720" rIns="91440" bIns="45720">
            <a:spAutoFit/>
          </a:bodyPr>
          <a:lstStyle/>
          <a:p>
            <a:pPr algn="ctr"/>
            <a:r>
              <a:rPr lang="pt-BR" sz="4400" dirty="0"/>
              <a:t>A pessoa que faz isso, geralmente, quer valorizar a si próprio e diminuir </a:t>
            </a:r>
            <a:r>
              <a:rPr lang="pt-BR" sz="4400" dirty="0" smtClean="0"/>
              <a:t>o outro, mesmo </a:t>
            </a:r>
            <a:r>
              <a:rPr lang="pt-BR" sz="4400" dirty="0"/>
              <a:t>“de brincadeira”. </a:t>
            </a:r>
            <a:endParaRPr lang="pt-BR" sz="4400" b="1" cap="none" spc="0" dirty="0">
              <a:ln w="0"/>
              <a:solidFill>
                <a:schemeClr val="tx1"/>
              </a:solidFill>
              <a:effectLst>
                <a:outerShdw blurRad="38100" dist="19050" dir="2700000" algn="tl" rotWithShape="0">
                  <a:schemeClr val="dk1">
                    <a:alpha val="40000"/>
                  </a:schemeClr>
                </a:outerShdw>
              </a:effectLst>
            </a:endParaRPr>
          </a:p>
        </p:txBody>
      </p:sp>
      <p:pic>
        <p:nvPicPr>
          <p:cNvPr id="8194" name="Picture 2" descr="Resultado de imagem para discriminaÃ§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950" y="2484408"/>
            <a:ext cx="7610050" cy="437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92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630" y="2625241"/>
            <a:ext cx="10680940" cy="1325563"/>
          </a:xfrm>
        </p:spPr>
        <p:txBody>
          <a:bodyPr>
            <a:noAutofit/>
          </a:bodyPr>
          <a:lstStyle/>
          <a:p>
            <a:pPr algn="ctr"/>
            <a:r>
              <a:rPr lang="pt-BR" sz="7200" dirty="0" smtClean="0">
                <a:latin typeface="Ravie" panose="04040805050809020602" pitchFamily="82" charset="0"/>
              </a:rPr>
              <a:t>MAS NÃO É PARA SER ASSIM.</a:t>
            </a:r>
            <a:endParaRPr lang="pt-BR" sz="7200" dirty="0">
              <a:latin typeface="Ravie" panose="04040805050809020602" pitchFamily="82" charset="0"/>
            </a:endParaRPr>
          </a:p>
        </p:txBody>
      </p:sp>
    </p:spTree>
    <p:extLst>
      <p:ext uri="{BB962C8B-B14F-4D97-AF65-F5344CB8AC3E}">
        <p14:creationId xmlns:p14="http://schemas.microsoft.com/office/powerpoint/2010/main" val="643465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Vídeo</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3724305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descr="Resultado de imagem para mizuno simbolo"/>
          <p:cNvPicPr>
            <a:picLocks noChangeAspect="1" noChangeArrowheads="1"/>
          </p:cNvPicPr>
          <p:nvPr/>
        </p:nvPicPr>
        <p:blipFill rotWithShape="1">
          <a:blip r:embed="rId3">
            <a:extLst>
              <a:ext uri="{28A0092B-C50C-407E-A947-70E740481C1C}">
                <a14:useLocalDpi xmlns:a14="http://schemas.microsoft.com/office/drawing/2010/main" val="0"/>
              </a:ext>
            </a:extLst>
          </a:blip>
          <a:srcRect t="61006"/>
          <a:stretch/>
        </p:blipFill>
        <p:spPr bwMode="auto">
          <a:xfrm>
            <a:off x="2489076" y="3485067"/>
            <a:ext cx="6141488" cy="131122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Resultado de imagem para marcas femini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204101" cy="386463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m para ap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850586"/>
            <a:ext cx="2846418" cy="284641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Resultado de imagem para HOLLISTE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3146235" y="5072333"/>
            <a:ext cx="4057550" cy="164620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Resultado de imagem para LACOS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8498" y="3848428"/>
            <a:ext cx="4376468" cy="2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05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bib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813763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93630" y="1210509"/>
            <a:ext cx="10680940" cy="1325563"/>
          </a:xfrm>
        </p:spPr>
        <p:txBody>
          <a:bodyPr>
            <a:noAutofit/>
          </a:bodyPr>
          <a:lstStyle/>
          <a:p>
            <a:pPr algn="ctr"/>
            <a:r>
              <a:rPr lang="pt-BR" sz="6000" dirty="0" smtClean="0">
                <a:solidFill>
                  <a:srgbClr val="FFFF00"/>
                </a:solidFill>
                <a:effectLst>
                  <a:outerShdw blurRad="38100" dist="38100" dir="2700000" algn="tl">
                    <a:srgbClr val="000000">
                      <a:alpha val="43137"/>
                    </a:srgbClr>
                  </a:outerShdw>
                </a:effectLst>
                <a:latin typeface="Ravie" panose="04040805050809020602" pitchFamily="82" charset="0"/>
              </a:rPr>
              <a:t>O que a Bíblia fala desse assunto? </a:t>
            </a:r>
            <a:endParaRPr lang="pt-BR" sz="6000" dirty="0">
              <a:solidFill>
                <a:srgbClr val="FFFF00"/>
              </a:solidFill>
              <a:effectLst>
                <a:outerShdw blurRad="38100" dist="38100" dir="2700000" algn="tl">
                  <a:srgbClr val="000000">
                    <a:alpha val="43137"/>
                  </a:srgbClr>
                </a:outerShdw>
              </a:effectLst>
              <a:latin typeface="Ravie" panose="04040805050809020602" pitchFamily="82" charset="0"/>
            </a:endParaRPr>
          </a:p>
        </p:txBody>
      </p:sp>
    </p:spTree>
    <p:extLst>
      <p:ext uri="{BB962C8B-B14F-4D97-AF65-F5344CB8AC3E}">
        <p14:creationId xmlns:p14="http://schemas.microsoft.com/office/powerpoint/2010/main" val="3534157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bib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813763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93630" y="658418"/>
            <a:ext cx="10680940" cy="5647491"/>
          </a:xfrm>
          <a:solidFill>
            <a:srgbClr val="FFFFFF">
              <a:alpha val="69804"/>
            </a:srgbClr>
          </a:solidFill>
        </p:spPr>
        <p:txBody>
          <a:bodyPr>
            <a:noAutofit/>
          </a:bodyPr>
          <a:lstStyle/>
          <a:p>
            <a:pPr algn="ctr"/>
            <a:r>
              <a:rPr lang="pt-BR" sz="4800" b="1" dirty="0" smtClean="0">
                <a:ln w="10160">
                  <a:noFill/>
                  <a:prstDash val="solid"/>
                </a:ln>
                <a:latin typeface="Ravie" panose="04040805050809020602" pitchFamily="82" charset="0"/>
              </a:rPr>
              <a:t>“</a:t>
            </a:r>
            <a:r>
              <a:rPr lang="pt-BR" sz="4800" b="1" dirty="0">
                <a:ln w="10160">
                  <a:noFill/>
                  <a:prstDash val="solid"/>
                </a:ln>
                <a:solidFill>
                  <a:srgbClr val="FF0000"/>
                </a:solidFill>
                <a:latin typeface="Ravie" panose="04040805050809020602" pitchFamily="82" charset="0"/>
              </a:rPr>
              <a:t>O rico e o pobre </a:t>
            </a:r>
            <a:r>
              <a:rPr lang="pt-BR" sz="4800" b="1" dirty="0">
                <a:ln w="10160">
                  <a:noFill/>
                  <a:prstDash val="solid"/>
                </a:ln>
                <a:latin typeface="Ravie" panose="04040805050809020602" pitchFamily="82" charset="0"/>
              </a:rPr>
              <a:t>têm isto em comum:</a:t>
            </a:r>
            <a:br>
              <a:rPr lang="pt-BR" sz="4800" b="1" dirty="0">
                <a:ln w="10160">
                  <a:noFill/>
                  <a:prstDash val="solid"/>
                </a:ln>
                <a:latin typeface="Ravie" panose="04040805050809020602" pitchFamily="82" charset="0"/>
              </a:rPr>
            </a:br>
            <a:r>
              <a:rPr lang="pt-BR" sz="4800" b="1" dirty="0">
                <a:ln w="10160">
                  <a:noFill/>
                  <a:prstDash val="solid"/>
                </a:ln>
                <a:solidFill>
                  <a:srgbClr val="FF0000"/>
                </a:solidFill>
                <a:latin typeface="Ravie" panose="04040805050809020602" pitchFamily="82" charset="0"/>
              </a:rPr>
              <a:t>o Senhor é o Criador de </a:t>
            </a:r>
            <a:r>
              <a:rPr lang="pt-BR" sz="4800" b="1" dirty="0" smtClean="0">
                <a:ln w="10160">
                  <a:noFill/>
                  <a:prstDash val="solid"/>
                </a:ln>
                <a:solidFill>
                  <a:srgbClr val="FF0000"/>
                </a:solidFill>
                <a:latin typeface="Ravie" panose="04040805050809020602" pitchFamily="82" charset="0"/>
              </a:rPr>
              <a:t>ambos</a:t>
            </a:r>
            <a:r>
              <a:rPr lang="pt-BR" sz="4800" b="1" dirty="0" smtClean="0">
                <a:ln w="10160">
                  <a:noFill/>
                  <a:prstDash val="solid"/>
                </a:ln>
                <a:latin typeface="Ravie" panose="04040805050809020602" pitchFamily="82" charset="0"/>
              </a:rPr>
              <a:t>”.</a:t>
            </a:r>
            <a:br>
              <a:rPr lang="pt-BR" sz="4800" b="1" dirty="0" smtClean="0">
                <a:ln w="10160">
                  <a:noFill/>
                  <a:prstDash val="solid"/>
                </a:ln>
                <a:latin typeface="Ravie" panose="04040805050809020602" pitchFamily="82" charset="0"/>
              </a:rPr>
            </a:br>
            <a:r>
              <a:rPr lang="pt-BR" sz="4800" b="1" dirty="0">
                <a:ln w="10160">
                  <a:noFill/>
                  <a:prstDash val="solid"/>
                </a:ln>
                <a:latin typeface="Ravie" panose="04040805050809020602" pitchFamily="82" charset="0"/>
              </a:rPr>
              <a:t> </a:t>
            </a:r>
            <a:br>
              <a:rPr lang="pt-BR" sz="4800" b="1" dirty="0">
                <a:ln w="10160">
                  <a:noFill/>
                  <a:prstDash val="solid"/>
                </a:ln>
                <a:latin typeface="Ravie" panose="04040805050809020602" pitchFamily="82" charset="0"/>
              </a:rPr>
            </a:br>
            <a:r>
              <a:rPr lang="pt-BR" sz="4800" b="1" dirty="0">
                <a:ln w="10160">
                  <a:noFill/>
                  <a:prstDash val="solid"/>
                </a:ln>
                <a:latin typeface="Ravie" panose="04040805050809020602" pitchFamily="82" charset="0"/>
              </a:rPr>
              <a:t>Provérbios 22:2</a:t>
            </a:r>
            <a:r>
              <a:rPr lang="pt-BR" sz="4800" b="1" dirty="0" smtClean="0">
                <a:ln w="10160">
                  <a:noFill/>
                  <a:prstDash val="solid"/>
                </a:ln>
                <a:latin typeface="Ravie" panose="04040805050809020602" pitchFamily="82" charset="0"/>
              </a:rPr>
              <a:t>”</a:t>
            </a:r>
            <a:endParaRPr lang="pt-BR" sz="4800" b="1" dirty="0">
              <a:ln w="10160">
                <a:noFill/>
                <a:prstDash val="solid"/>
              </a:ln>
              <a:latin typeface="Ravie" panose="04040805050809020602" pitchFamily="82" charset="0"/>
            </a:endParaRPr>
          </a:p>
        </p:txBody>
      </p:sp>
    </p:spTree>
    <p:extLst>
      <p:ext uri="{BB962C8B-B14F-4D97-AF65-F5344CB8AC3E}">
        <p14:creationId xmlns:p14="http://schemas.microsoft.com/office/powerpoint/2010/main" val="2239444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rotWithShape="1">
          <a:blip r:embed="rId3"/>
          <a:srcRect l="30412" t="9812" r="30439" b="8931"/>
          <a:stretch/>
        </p:blipFill>
        <p:spPr>
          <a:xfrm>
            <a:off x="7211683" y="638355"/>
            <a:ext cx="4295955" cy="5572664"/>
          </a:xfrm>
          <a:prstGeom prst="rect">
            <a:avLst/>
          </a:prstGeom>
        </p:spPr>
      </p:pic>
      <p:pic>
        <p:nvPicPr>
          <p:cNvPr id="1026" name="Picture 2" descr="Imagem relacionad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815" y="944592"/>
            <a:ext cx="6728604" cy="504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11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bib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813763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93630" y="658418"/>
            <a:ext cx="10680940" cy="5647491"/>
          </a:xfrm>
          <a:solidFill>
            <a:srgbClr val="FFFFFF">
              <a:alpha val="69804"/>
            </a:srgbClr>
          </a:solidFill>
        </p:spPr>
        <p:txBody>
          <a:bodyPr>
            <a:noAutofit/>
          </a:bodyPr>
          <a:lstStyle/>
          <a:p>
            <a:pPr algn="ctr"/>
            <a:r>
              <a:rPr lang="pt-BR" sz="4800" b="1" dirty="0" smtClean="0">
                <a:ln w="10160">
                  <a:noFill/>
                  <a:prstDash val="solid"/>
                </a:ln>
                <a:latin typeface="Ravie" panose="04040805050809020602" pitchFamily="82" charset="0"/>
              </a:rPr>
              <a:t>“Desse modo </a:t>
            </a:r>
            <a:r>
              <a:rPr lang="pt-BR" sz="4800" b="1" u="sng" dirty="0" smtClean="0">
                <a:ln w="10160">
                  <a:noFill/>
                  <a:prstDash val="solid"/>
                </a:ln>
                <a:solidFill>
                  <a:srgbClr val="FF0000"/>
                </a:solidFill>
                <a:latin typeface="Ravie" panose="04040805050809020602" pitchFamily="82" charset="0"/>
              </a:rPr>
              <a:t>não existe diferença</a:t>
            </a:r>
            <a:r>
              <a:rPr lang="pt-BR" sz="4800" b="1" dirty="0">
                <a:ln w="10160">
                  <a:noFill/>
                  <a:prstDash val="solid"/>
                </a:ln>
                <a:latin typeface="Ravie" panose="04040805050809020602" pitchFamily="82" charset="0"/>
              </a:rPr>
              <a:t> </a:t>
            </a:r>
            <a:r>
              <a:rPr lang="pt-BR" sz="4800" b="1" dirty="0" smtClean="0">
                <a:ln w="10160">
                  <a:noFill/>
                  <a:prstDash val="solid"/>
                </a:ln>
                <a:latin typeface="Ravie" panose="04040805050809020602" pitchFamily="82" charset="0"/>
              </a:rPr>
              <a:t>entre judeus e não judeus, entre escravos e pessoas livres, entre homens e mulheres;</a:t>
            </a:r>
            <a:endParaRPr lang="pt-BR" sz="4800" b="1" cap="none" spc="0" dirty="0">
              <a:ln w="10160">
                <a:noFill/>
                <a:prstDash val="solid"/>
              </a:ln>
              <a:latin typeface="Ravie" panose="04040805050809020602" pitchFamily="82" charset="0"/>
            </a:endParaRPr>
          </a:p>
        </p:txBody>
      </p:sp>
    </p:spTree>
    <p:extLst>
      <p:ext uri="{BB962C8B-B14F-4D97-AF65-F5344CB8AC3E}">
        <p14:creationId xmlns:p14="http://schemas.microsoft.com/office/powerpoint/2010/main" val="953640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bib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813763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93630" y="658418"/>
            <a:ext cx="10680940" cy="5647491"/>
          </a:xfrm>
          <a:solidFill>
            <a:srgbClr val="FFFFFF">
              <a:alpha val="69804"/>
            </a:srgbClr>
          </a:solidFill>
        </p:spPr>
        <p:txBody>
          <a:bodyPr>
            <a:noAutofit/>
          </a:bodyPr>
          <a:lstStyle/>
          <a:p>
            <a:pPr algn="ctr"/>
            <a:r>
              <a:rPr lang="pt-BR" sz="4800" b="1" dirty="0" smtClean="0">
                <a:ln w="10160">
                  <a:noFill/>
                  <a:prstDash val="solid"/>
                </a:ln>
                <a:latin typeface="Ravie" panose="04040805050809020602" pitchFamily="82" charset="0"/>
              </a:rPr>
              <a:t>...todos vocês são um só por estarem unidos em Cristo </a:t>
            </a:r>
            <a:r>
              <a:rPr lang="pt-BR" sz="4800" b="1" dirty="0">
                <a:ln w="10160">
                  <a:noFill/>
                  <a:prstDash val="solid"/>
                </a:ln>
                <a:latin typeface="Ravie" panose="04040805050809020602" pitchFamily="82" charset="0"/>
              </a:rPr>
              <a:t>J</a:t>
            </a:r>
            <a:r>
              <a:rPr lang="pt-BR" sz="4800" b="1" dirty="0" smtClean="0">
                <a:ln w="10160">
                  <a:noFill/>
                  <a:prstDash val="solid"/>
                </a:ln>
                <a:latin typeface="Ravie" panose="04040805050809020602" pitchFamily="82" charset="0"/>
              </a:rPr>
              <a:t>esus.”</a:t>
            </a:r>
            <a:br>
              <a:rPr lang="pt-BR" sz="4800" b="1" dirty="0" smtClean="0">
                <a:ln w="10160">
                  <a:noFill/>
                  <a:prstDash val="solid"/>
                </a:ln>
                <a:latin typeface="Ravie" panose="04040805050809020602" pitchFamily="82" charset="0"/>
              </a:rPr>
            </a:br>
            <a:r>
              <a:rPr lang="pt-BR" sz="4800" b="1" dirty="0" smtClean="0">
                <a:ln w="10160">
                  <a:noFill/>
                  <a:prstDash val="solid"/>
                </a:ln>
                <a:latin typeface="Ravie" panose="04040805050809020602" pitchFamily="82" charset="0"/>
              </a:rPr>
              <a:t/>
            </a:r>
            <a:br>
              <a:rPr lang="pt-BR" sz="4800" b="1" dirty="0" smtClean="0">
                <a:ln w="10160">
                  <a:noFill/>
                  <a:prstDash val="solid"/>
                </a:ln>
                <a:latin typeface="Ravie" panose="04040805050809020602" pitchFamily="82" charset="0"/>
              </a:rPr>
            </a:br>
            <a:r>
              <a:rPr lang="pt-BR" sz="4800" b="1" dirty="0" smtClean="0">
                <a:ln w="10160">
                  <a:noFill/>
                  <a:prstDash val="solid"/>
                </a:ln>
                <a:latin typeface="Ravie" panose="04040805050809020602" pitchFamily="82" charset="0"/>
              </a:rPr>
              <a:t>Gálatas 3:28</a:t>
            </a:r>
            <a:endParaRPr lang="pt-BR" sz="4800" b="1" dirty="0">
              <a:ln w="10160">
                <a:noFill/>
                <a:prstDash val="solid"/>
              </a:ln>
              <a:latin typeface="Ravie" panose="04040805050809020602" pitchFamily="82" charset="0"/>
            </a:endParaRPr>
          </a:p>
        </p:txBody>
      </p:sp>
    </p:spTree>
    <p:extLst>
      <p:ext uri="{BB962C8B-B14F-4D97-AF65-F5344CB8AC3E}">
        <p14:creationId xmlns:p14="http://schemas.microsoft.com/office/powerpoint/2010/main" val="650805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51478"/>
        </a:solidFill>
        <a:effectLst/>
      </p:bgPr>
    </p:bg>
    <p:spTree>
      <p:nvGrpSpPr>
        <p:cNvPr id="1" name=""/>
        <p:cNvGrpSpPr/>
        <p:nvPr/>
      </p:nvGrpSpPr>
      <p:grpSpPr>
        <a:xfrm>
          <a:off x="0" y="0"/>
          <a:ext cx="0" cy="0"/>
          <a:chOff x="0" y="0"/>
          <a:chExt cx="0" cy="0"/>
        </a:xfrm>
      </p:grpSpPr>
      <p:pic>
        <p:nvPicPr>
          <p:cNvPr id="7" name="Imagem 6"/>
          <p:cNvPicPr>
            <a:picLocks noChangeAspect="1"/>
          </p:cNvPicPr>
          <p:nvPr/>
        </p:nvPicPr>
        <p:blipFill rotWithShape="1">
          <a:blip r:embed="rId3"/>
          <a:srcRect l="19082" t="13701" r="20798" b="13450"/>
          <a:stretch/>
        </p:blipFill>
        <p:spPr>
          <a:xfrm>
            <a:off x="0" y="17929"/>
            <a:ext cx="5576047" cy="2635624"/>
          </a:xfrm>
          <a:prstGeom prst="rect">
            <a:avLst/>
          </a:prstGeom>
        </p:spPr>
      </p:pic>
      <p:sp>
        <p:nvSpPr>
          <p:cNvPr id="4" name="Retângulo 3"/>
          <p:cNvSpPr/>
          <p:nvPr/>
        </p:nvSpPr>
        <p:spPr>
          <a:xfrm>
            <a:off x="-159026" y="2663687"/>
            <a:ext cx="12582939" cy="329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p:cNvSpPr>
            <a:spLocks noGrp="1"/>
          </p:cNvSpPr>
          <p:nvPr>
            <p:ph idx="1"/>
          </p:nvPr>
        </p:nvSpPr>
        <p:spPr>
          <a:xfrm>
            <a:off x="-69011" y="2932981"/>
            <a:ext cx="12330023" cy="3243982"/>
          </a:xfrm>
        </p:spPr>
        <p:txBody>
          <a:bodyPr>
            <a:normAutofit lnSpcReduction="10000"/>
          </a:bodyPr>
          <a:lstStyle/>
          <a:p>
            <a:pPr marL="0" indent="0" algn="ctr">
              <a:buNone/>
            </a:pPr>
            <a:r>
              <a:rPr lang="pt-BR" sz="4000" dirty="0"/>
              <a:t>Igualdade é a </a:t>
            </a:r>
            <a:r>
              <a:rPr lang="pt-BR" sz="4800" b="1" dirty="0"/>
              <a:t>ausência de diferença</a:t>
            </a:r>
            <a:r>
              <a:rPr lang="pt-BR" sz="4000" b="1" dirty="0"/>
              <a:t>. </a:t>
            </a:r>
            <a:r>
              <a:rPr lang="pt-BR" sz="4000" dirty="0"/>
              <a:t>A igualdade ocorre quando todas as partes estão nas </a:t>
            </a:r>
            <a:r>
              <a:rPr lang="pt-BR" sz="4800" b="1" dirty="0"/>
              <a:t>mesmas condições</a:t>
            </a:r>
            <a:r>
              <a:rPr lang="pt-BR" sz="4000" dirty="0"/>
              <a:t>, possuem o </a:t>
            </a:r>
            <a:r>
              <a:rPr lang="pt-BR" sz="4800" b="1" dirty="0"/>
              <a:t>mesmo valor</a:t>
            </a:r>
            <a:r>
              <a:rPr lang="pt-BR" sz="4000" dirty="0"/>
              <a:t> ou são </a:t>
            </a:r>
            <a:r>
              <a:rPr lang="pt-BR" sz="4800" b="1" dirty="0"/>
              <a:t>interpretadas a partir do mesmo ponto de vista</a:t>
            </a:r>
            <a:r>
              <a:rPr lang="pt-BR" sz="4000" dirty="0"/>
              <a:t>, seja na comparação entre coisas ou pessoas. </a:t>
            </a:r>
          </a:p>
        </p:txBody>
      </p:sp>
      <p:pic>
        <p:nvPicPr>
          <p:cNvPr id="9" name="Imagem 8"/>
          <p:cNvPicPr>
            <a:picLocks noChangeAspect="1"/>
          </p:cNvPicPr>
          <p:nvPr/>
        </p:nvPicPr>
        <p:blipFill rotWithShape="1">
          <a:blip r:embed="rId3"/>
          <a:srcRect l="77523" t="81954"/>
          <a:stretch/>
        </p:blipFill>
        <p:spPr>
          <a:xfrm>
            <a:off x="9937630" y="6072996"/>
            <a:ext cx="2084717" cy="652882"/>
          </a:xfrm>
          <a:prstGeom prst="rect">
            <a:avLst/>
          </a:prstGeom>
        </p:spPr>
      </p:pic>
    </p:spTree>
    <p:extLst>
      <p:ext uri="{BB962C8B-B14F-4D97-AF65-F5344CB8AC3E}">
        <p14:creationId xmlns:p14="http://schemas.microsoft.com/office/powerpoint/2010/main" val="1896569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m para Imagens de diversas etnias, raÃ§as e religiÃµ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885"/>
            <a:ext cx="12192000" cy="707977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0" y="2553866"/>
            <a:ext cx="12192000" cy="3139321"/>
          </a:xfrm>
          <a:prstGeom prst="rect">
            <a:avLst/>
          </a:prstGeom>
          <a:solidFill>
            <a:srgbClr val="FFFFFF">
              <a:alpha val="69804"/>
            </a:srgbClr>
          </a:solidFill>
          <a:ln>
            <a:noFill/>
          </a:ln>
        </p:spPr>
        <p:txBody>
          <a:bodyPr wrap="square" lIns="91440" tIns="45720" rIns="91440" bIns="45720">
            <a:spAutoFit/>
          </a:bodyPr>
          <a:lstStyle/>
          <a:p>
            <a:pPr algn="ctr"/>
            <a:r>
              <a:rPr lang="pt-BR" sz="6600" b="1" dirty="0" smtClean="0">
                <a:ln w="10160">
                  <a:solidFill>
                    <a:srgbClr val="351478"/>
                  </a:solidFill>
                  <a:prstDash val="solid"/>
                </a:ln>
                <a:latin typeface="Ravie" panose="04040805050809020602" pitchFamily="82" charset="0"/>
                <a:ea typeface="+mj-ea"/>
                <a:cs typeface="+mj-cs"/>
              </a:rPr>
              <a:t>TODAS AS PESSOAS TÊM O MESMO VALOR PARA DEUS</a:t>
            </a:r>
            <a:endParaRPr lang="pt-BR" sz="6600" b="1" dirty="0">
              <a:ln w="10160">
                <a:solidFill>
                  <a:srgbClr val="351478"/>
                </a:solidFill>
                <a:prstDash val="solid"/>
              </a:ln>
              <a:latin typeface="Ravie" panose="04040805050809020602" pitchFamily="82" charset="0"/>
              <a:ea typeface="+mj-ea"/>
              <a:cs typeface="+mj-cs"/>
            </a:endParaRPr>
          </a:p>
        </p:txBody>
      </p:sp>
    </p:spTree>
    <p:extLst>
      <p:ext uri="{BB962C8B-B14F-4D97-AF65-F5344CB8AC3E}">
        <p14:creationId xmlns:p14="http://schemas.microsoft.com/office/powerpoint/2010/main" val="2285064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96970" y="4704123"/>
            <a:ext cx="10515600" cy="1383401"/>
          </a:xfrm>
        </p:spPr>
        <p:txBody>
          <a:bodyPr>
            <a:normAutofit/>
          </a:bodyPr>
          <a:lstStyle/>
          <a:p>
            <a:pPr marL="0" indent="0" algn="ctr">
              <a:buNone/>
            </a:pPr>
            <a:r>
              <a:rPr lang="pt-BR" sz="8800" b="1" dirty="0" smtClean="0">
                <a:latin typeface="Century Gothic" panose="020B0502020202020204" pitchFamily="34" charset="0"/>
              </a:rPr>
              <a:t>3 CORAJOSOS</a:t>
            </a:r>
            <a:endParaRPr lang="pt-BR" sz="8800" b="1" dirty="0">
              <a:latin typeface="Century Gothic" panose="020B0502020202020204" pitchFamily="34" charset="0"/>
            </a:endParaRPr>
          </a:p>
        </p:txBody>
      </p:sp>
    </p:spTree>
    <p:extLst>
      <p:ext uri="{BB962C8B-B14F-4D97-AF65-F5344CB8AC3E}">
        <p14:creationId xmlns:p14="http://schemas.microsoft.com/office/powerpoint/2010/main" val="1419877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1D13"/>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descr="Resultado de imagem para crianÃ§a com duv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687" y="-5178"/>
            <a:ext cx="10092906" cy="6863178"/>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2677490" y="1460340"/>
            <a:ext cx="106809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dirty="0" smtClean="0">
                <a:ln>
                  <a:solidFill>
                    <a:srgbClr val="351478"/>
                  </a:solidFill>
                </a:ln>
                <a:solidFill>
                  <a:schemeClr val="bg1"/>
                </a:solidFill>
                <a:latin typeface="Ravie" panose="04040805050809020602" pitchFamily="82" charset="0"/>
              </a:rPr>
              <a:t>IGUALDADE?</a:t>
            </a:r>
            <a:endParaRPr lang="pt-BR" sz="4000" dirty="0">
              <a:ln>
                <a:solidFill>
                  <a:srgbClr val="351478"/>
                </a:solidFill>
              </a:ln>
              <a:solidFill>
                <a:schemeClr val="bg1"/>
              </a:solidFill>
              <a:latin typeface="Ravie" panose="04040805050809020602" pitchFamily="82" charset="0"/>
            </a:endParaRPr>
          </a:p>
        </p:txBody>
      </p:sp>
    </p:spTree>
    <p:extLst>
      <p:ext uri="{BB962C8B-B14F-4D97-AF65-F5344CB8AC3E}">
        <p14:creationId xmlns:p14="http://schemas.microsoft.com/office/powerpoint/2010/main" val="36527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1478"/>
        </a:solidFill>
        <a:effectLst/>
      </p:bgPr>
    </p:bg>
    <p:spTree>
      <p:nvGrpSpPr>
        <p:cNvPr id="1" name=""/>
        <p:cNvGrpSpPr/>
        <p:nvPr/>
      </p:nvGrpSpPr>
      <p:grpSpPr>
        <a:xfrm>
          <a:off x="0" y="0"/>
          <a:ext cx="0" cy="0"/>
          <a:chOff x="0" y="0"/>
          <a:chExt cx="0" cy="0"/>
        </a:xfrm>
      </p:grpSpPr>
      <p:pic>
        <p:nvPicPr>
          <p:cNvPr id="7" name="Imagem 6"/>
          <p:cNvPicPr>
            <a:picLocks noChangeAspect="1"/>
          </p:cNvPicPr>
          <p:nvPr/>
        </p:nvPicPr>
        <p:blipFill rotWithShape="1">
          <a:blip r:embed="rId3"/>
          <a:srcRect l="19082" t="13701" r="20798" b="13450"/>
          <a:stretch/>
        </p:blipFill>
        <p:spPr>
          <a:xfrm>
            <a:off x="0" y="17929"/>
            <a:ext cx="5576047" cy="2635624"/>
          </a:xfrm>
          <a:prstGeom prst="rect">
            <a:avLst/>
          </a:prstGeom>
        </p:spPr>
      </p:pic>
      <p:sp>
        <p:nvSpPr>
          <p:cNvPr id="4" name="Retângulo 3"/>
          <p:cNvSpPr/>
          <p:nvPr/>
        </p:nvSpPr>
        <p:spPr>
          <a:xfrm>
            <a:off x="-159026" y="2663687"/>
            <a:ext cx="12582939" cy="329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p:cNvSpPr>
            <a:spLocks noGrp="1"/>
          </p:cNvSpPr>
          <p:nvPr>
            <p:ph idx="1"/>
          </p:nvPr>
        </p:nvSpPr>
        <p:spPr>
          <a:xfrm>
            <a:off x="-69011" y="2932981"/>
            <a:ext cx="12330023" cy="3243982"/>
          </a:xfrm>
        </p:spPr>
        <p:txBody>
          <a:bodyPr>
            <a:normAutofit lnSpcReduction="10000"/>
          </a:bodyPr>
          <a:lstStyle/>
          <a:p>
            <a:pPr marL="0" indent="0" algn="ctr">
              <a:buNone/>
            </a:pPr>
            <a:r>
              <a:rPr lang="pt-BR" sz="4000" dirty="0"/>
              <a:t>Igualdade é a </a:t>
            </a:r>
            <a:r>
              <a:rPr lang="pt-BR" sz="4800" b="1" dirty="0"/>
              <a:t>ausência de diferença</a:t>
            </a:r>
            <a:r>
              <a:rPr lang="pt-BR" sz="4000" b="1" dirty="0"/>
              <a:t>. </a:t>
            </a:r>
            <a:r>
              <a:rPr lang="pt-BR" sz="4000" dirty="0"/>
              <a:t>A igualdade ocorre quando todas as partes estão nas </a:t>
            </a:r>
            <a:r>
              <a:rPr lang="pt-BR" sz="4800" b="1" dirty="0"/>
              <a:t>mesmas condições</a:t>
            </a:r>
            <a:r>
              <a:rPr lang="pt-BR" sz="4000" dirty="0"/>
              <a:t>, possuem o </a:t>
            </a:r>
            <a:r>
              <a:rPr lang="pt-BR" sz="4800" b="1" dirty="0"/>
              <a:t>mesmo valor</a:t>
            </a:r>
            <a:r>
              <a:rPr lang="pt-BR" sz="4000" dirty="0"/>
              <a:t> ou são </a:t>
            </a:r>
            <a:r>
              <a:rPr lang="pt-BR" sz="4800" b="1" dirty="0"/>
              <a:t>interpretadas a partir do mesmo ponto de vista</a:t>
            </a:r>
            <a:r>
              <a:rPr lang="pt-BR" sz="4000" dirty="0"/>
              <a:t>, seja na comparação entre coisas ou pessoas. </a:t>
            </a:r>
          </a:p>
        </p:txBody>
      </p:sp>
      <p:pic>
        <p:nvPicPr>
          <p:cNvPr id="9" name="Imagem 8"/>
          <p:cNvPicPr>
            <a:picLocks noChangeAspect="1"/>
          </p:cNvPicPr>
          <p:nvPr/>
        </p:nvPicPr>
        <p:blipFill rotWithShape="1">
          <a:blip r:embed="rId3"/>
          <a:srcRect l="77523" t="81954"/>
          <a:stretch/>
        </p:blipFill>
        <p:spPr>
          <a:xfrm>
            <a:off x="9937630" y="6072996"/>
            <a:ext cx="2084717" cy="652882"/>
          </a:xfrm>
          <a:prstGeom prst="rect">
            <a:avLst/>
          </a:prstGeom>
        </p:spPr>
      </p:pic>
    </p:spTree>
    <p:extLst>
      <p:ext uri="{BB962C8B-B14F-4D97-AF65-F5344CB8AC3E}">
        <p14:creationId xmlns:p14="http://schemas.microsoft.com/office/powerpoint/2010/main" val="1909658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3"/>
          <a:srcRect t="17611" r="1509" b="20502"/>
          <a:stretch/>
        </p:blipFill>
        <p:spPr>
          <a:xfrm>
            <a:off x="-1" y="-1"/>
            <a:ext cx="12212989" cy="4796288"/>
          </a:xfrm>
          <a:prstGeom prst="rect">
            <a:avLst/>
          </a:prstGeom>
        </p:spPr>
      </p:pic>
      <p:sp>
        <p:nvSpPr>
          <p:cNvPr id="2" name="Título 1"/>
          <p:cNvSpPr>
            <a:spLocks noGrp="1"/>
          </p:cNvSpPr>
          <p:nvPr>
            <p:ph type="title"/>
          </p:nvPr>
        </p:nvSpPr>
        <p:spPr>
          <a:xfrm>
            <a:off x="862642" y="5006132"/>
            <a:ext cx="10680940" cy="1325563"/>
          </a:xfrm>
        </p:spPr>
        <p:txBody>
          <a:bodyPr>
            <a:noAutofit/>
          </a:bodyPr>
          <a:lstStyle/>
          <a:p>
            <a:pPr algn="ctr"/>
            <a:r>
              <a:rPr lang="pt-BR" sz="6000" dirty="0" smtClean="0">
                <a:latin typeface="Ravie" panose="04040805050809020602" pitchFamily="82" charset="0"/>
              </a:rPr>
              <a:t>COMO EU TRATO QUEM É DIFERENTE DE MIM?</a:t>
            </a:r>
            <a:endParaRPr lang="pt-BR" sz="6000" dirty="0">
              <a:latin typeface="Ravie" panose="04040805050809020602" pitchFamily="82" charset="0"/>
            </a:endParaRPr>
          </a:p>
        </p:txBody>
      </p:sp>
      <p:sp>
        <p:nvSpPr>
          <p:cNvPr id="6" name="Título 1"/>
          <p:cNvSpPr txBox="1">
            <a:spLocks/>
          </p:cNvSpPr>
          <p:nvPr/>
        </p:nvSpPr>
        <p:spPr>
          <a:xfrm>
            <a:off x="871610" y="4997171"/>
            <a:ext cx="106809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6000" dirty="0" smtClean="0">
                <a:ln>
                  <a:solidFill>
                    <a:srgbClr val="351478"/>
                  </a:solidFill>
                </a:ln>
                <a:solidFill>
                  <a:srgbClr val="FF0000"/>
                </a:solidFill>
                <a:latin typeface="Ravie" panose="04040805050809020602" pitchFamily="82" charset="0"/>
              </a:rPr>
              <a:t>O QUE TORNA UMA PESSOA DIFERENTE DE MIM?</a:t>
            </a:r>
            <a:endParaRPr lang="pt-BR" sz="6000" dirty="0">
              <a:ln>
                <a:solidFill>
                  <a:srgbClr val="351478"/>
                </a:solidFill>
              </a:ln>
              <a:solidFill>
                <a:srgbClr val="FF0000"/>
              </a:solidFill>
              <a:latin typeface="Ravie" panose="04040805050809020602" pitchFamily="82" charset="0"/>
            </a:endParaRPr>
          </a:p>
        </p:txBody>
      </p:sp>
      <p:pic>
        <p:nvPicPr>
          <p:cNvPr id="4" name="Imagem 3"/>
          <p:cNvPicPr>
            <a:picLocks noChangeAspect="1"/>
          </p:cNvPicPr>
          <p:nvPr/>
        </p:nvPicPr>
        <p:blipFill rotWithShape="1">
          <a:blip r:embed="rId4"/>
          <a:srcRect t="55346" r="1468" b="5912"/>
          <a:stretch/>
        </p:blipFill>
        <p:spPr>
          <a:xfrm>
            <a:off x="-145871" y="86261"/>
            <a:ext cx="12496738" cy="3071007"/>
          </a:xfrm>
          <a:prstGeom prst="rect">
            <a:avLst/>
          </a:prstGeom>
        </p:spPr>
      </p:pic>
    </p:spTree>
    <p:extLst>
      <p:ext uri="{BB962C8B-B14F-4D97-AF65-F5344CB8AC3E}">
        <p14:creationId xmlns:p14="http://schemas.microsoft.com/office/powerpoint/2010/main" val="25848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judeus rosto"/>
          <p:cNvPicPr>
            <a:picLocks noChangeAspect="1" noChangeArrowheads="1"/>
          </p:cNvPicPr>
          <p:nvPr/>
        </p:nvPicPr>
        <p:blipFill rotWithShape="1">
          <a:blip r:embed="rId3">
            <a:extLst>
              <a:ext uri="{28A0092B-C50C-407E-A947-70E740481C1C}">
                <a14:useLocalDpi xmlns:a14="http://schemas.microsoft.com/office/drawing/2010/main" val="0"/>
              </a:ext>
            </a:extLst>
          </a:blip>
          <a:srcRect l="32471" r="38237"/>
          <a:stretch/>
        </p:blipFill>
        <p:spPr bwMode="auto">
          <a:xfrm>
            <a:off x="3347049" y="0"/>
            <a:ext cx="301924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Resultado de imagem para discriminaÃ§Ã£o"/>
          <p:cNvPicPr>
            <a:picLocks noChangeAspect="1" noChangeArrowheads="1"/>
          </p:cNvPicPr>
          <p:nvPr/>
        </p:nvPicPr>
        <p:blipFill rotWithShape="1">
          <a:blip r:embed="rId4">
            <a:extLst>
              <a:ext uri="{28A0092B-C50C-407E-A947-70E740481C1C}">
                <a14:useLocalDpi xmlns:a14="http://schemas.microsoft.com/office/drawing/2010/main" val="0"/>
              </a:ext>
            </a:extLst>
          </a:blip>
          <a:srcRect l="46183" r="25305"/>
          <a:stretch/>
        </p:blipFill>
        <p:spPr bwMode="auto">
          <a:xfrm>
            <a:off x="9259016" y="0"/>
            <a:ext cx="29329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sultado de imagem para IDOSO"/>
          <p:cNvPicPr>
            <a:picLocks noChangeAspect="1" noChangeArrowheads="1"/>
          </p:cNvPicPr>
          <p:nvPr/>
        </p:nvPicPr>
        <p:blipFill rotWithShape="1">
          <a:blip r:embed="rId5">
            <a:extLst>
              <a:ext uri="{28A0092B-C50C-407E-A947-70E740481C1C}">
                <a14:useLocalDpi xmlns:a14="http://schemas.microsoft.com/office/drawing/2010/main" val="0"/>
              </a:ext>
            </a:extLst>
          </a:blip>
          <a:srcRect l="22442" r="50828"/>
          <a:stretch/>
        </p:blipFill>
        <p:spPr bwMode="auto">
          <a:xfrm>
            <a:off x="6331789" y="0"/>
            <a:ext cx="29329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Resultado de imagem para MULHER"/>
          <p:cNvPicPr>
            <a:picLocks noChangeAspect="1" noChangeArrowheads="1"/>
          </p:cNvPicPr>
          <p:nvPr/>
        </p:nvPicPr>
        <p:blipFill rotWithShape="1">
          <a:blip r:embed="rId6">
            <a:extLst>
              <a:ext uri="{28A0092B-C50C-407E-A947-70E740481C1C}">
                <a14:useLocalDpi xmlns:a14="http://schemas.microsoft.com/office/drawing/2010/main" val="0"/>
              </a:ext>
            </a:extLst>
          </a:blip>
          <a:srcRect l="37756" r="33647"/>
          <a:stretch/>
        </p:blipFill>
        <p:spPr bwMode="auto">
          <a:xfrm>
            <a:off x="-86266" y="0"/>
            <a:ext cx="3433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6"/>
          <p:cNvSpPr>
            <a:spLocks noGrp="1"/>
          </p:cNvSpPr>
          <p:nvPr>
            <p:ph type="title"/>
          </p:nvPr>
        </p:nvSpPr>
        <p:spPr/>
        <p:txBody>
          <a:bodyPr/>
          <a:lstStyle/>
          <a:p>
            <a:endParaRPr lang="pt-BR"/>
          </a:p>
        </p:txBody>
      </p:sp>
    </p:spTree>
    <p:extLst>
      <p:ext uri="{BB962C8B-B14F-4D97-AF65-F5344CB8AC3E}">
        <p14:creationId xmlns:p14="http://schemas.microsoft.com/office/powerpoint/2010/main" val="152916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4"/>
                                        </p:tgtEl>
                                        <p:attrNameLst>
                                          <p:attrName>style.visibility</p:attrName>
                                        </p:attrNameLst>
                                      </p:cBhvr>
                                      <p:to>
                                        <p:strVal val="visible"/>
                                      </p:to>
                                    </p:set>
                                    <p:animEffect transition="in" filter="fade">
                                      <p:cBhvr>
                                        <p:cTn id="7" dur="500"/>
                                        <p:tgtEl>
                                          <p:spTgt spid="4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24"/>
                                        </p:tgtEl>
                                        <p:attrNameLst>
                                          <p:attrName>style.visibility</p:attrName>
                                        </p:attrNameLst>
                                      </p:cBhvr>
                                      <p:to>
                                        <p:strVal val="visible"/>
                                      </p:to>
                                    </p:set>
                                    <p:animEffect transition="in" filter="fade">
                                      <p:cBhvr>
                                        <p:cTn id="12" dur="500"/>
                                        <p:tgtEl>
                                          <p:spTgt spid="4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8"/>
                                        </p:tgtEl>
                                        <p:attrNameLst>
                                          <p:attrName>style.visibility</p:attrName>
                                        </p:attrNameLst>
                                      </p:cBhvr>
                                      <p:to>
                                        <p:strVal val="visible"/>
                                      </p:to>
                                    </p:set>
                                    <p:animEffect transition="in" filter="fade">
                                      <p:cBhvr>
                                        <p:cTn id="22"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897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pic>
        <p:nvPicPr>
          <p:cNvPr id="5" name="Picture 2" descr="Imagem relacionad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50959"/>
            <a:ext cx="12192000" cy="921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5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809</Words>
  <Application>Microsoft Office PowerPoint</Application>
  <PresentationFormat>Widescreen</PresentationFormat>
  <Paragraphs>90</Paragraphs>
  <Slides>23</Slides>
  <Notes>22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23</vt:i4>
      </vt:variant>
    </vt:vector>
  </HeadingPairs>
  <TitlesOfParts>
    <vt:vector size="30" baseType="lpstr">
      <vt:lpstr>Arial</vt:lpstr>
      <vt:lpstr>Calibri</vt:lpstr>
      <vt:lpstr>Calibri Light</vt:lpstr>
      <vt:lpstr>Century Gothic</vt:lpstr>
      <vt:lpstr>Lato</vt:lpstr>
      <vt:lpstr>Ravie</vt:lpstr>
      <vt:lpstr>Tema do Office</vt:lpstr>
      <vt:lpstr>Apresentação do PowerPoint</vt:lpstr>
      <vt:lpstr>Apresentação do PowerPoint</vt:lpstr>
      <vt:lpstr>Apresentação do PowerPoint</vt:lpstr>
      <vt:lpstr>Apresentação do PowerPoint</vt:lpstr>
      <vt:lpstr>Apresentação do PowerPoint</vt:lpstr>
      <vt:lpstr>COMO EU TRATO QUEM É DIFERENTE DE MIM?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DISCRIMINAÇÃO</vt:lpstr>
      <vt:lpstr>MAS NÃO É PARA SER ASSIM.</vt:lpstr>
      <vt:lpstr>Vídeo</vt:lpstr>
      <vt:lpstr>Apresentação do PowerPoint</vt:lpstr>
      <vt:lpstr>O que a Bíblia fala desse assunto? </vt:lpstr>
      <vt:lpstr>“O rico e o pobre têm isto em comum: o Senhor é o Criador de ambos”.   Provérbios 22:2”</vt:lpstr>
      <vt:lpstr>“Desse modo não existe diferença entre judeus e não judeus, entre escravos e pessoas livres, entre homens e mulheres;</vt:lpstr>
      <vt:lpstr>...todos vocês são um só por estarem unidos em Cristo Jesus.”  Gálatas 3:28</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Diferentes, mas iguais!</dc:title>
  <dc:subject>PE-CAPELAS</dc:subject>
  <dc:creator>Pr. MARCELO AUGUSTO DE CARVALHO; alenaria costa</dc:creator>
  <cp:keywords>www.pastordeescola.com.br</cp:keywords>
  <dc:description>COMÉRCIO PROIBIDO. USO PESSOAL</dc:description>
  <cp:lastModifiedBy>APV - Rodrigo Paiva Bezerra</cp:lastModifiedBy>
  <cp:revision>59</cp:revision>
  <dcterms:created xsi:type="dcterms:W3CDTF">2018-04-30T15:19:56Z</dcterms:created>
  <dcterms:modified xsi:type="dcterms:W3CDTF">2019-01-06T16:26:13Z</dcterms:modified>
  <cp:category>Pastor de Escola</cp:category>
</cp:coreProperties>
</file>