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1" r:id="rId9"/>
    <p:sldId id="265" r:id="rId10"/>
    <p:sldId id="270" r:id="rId11"/>
    <p:sldId id="266" r:id="rId12"/>
    <p:sldId id="267" r:id="rId13"/>
    <p:sldId id="264" r:id="rId14"/>
    <p:sldId id="27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52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89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46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36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15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28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90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08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5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2CED-71F0-4180-AF05-0E0BD09314A5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4A5B-8BA9-4AAB-8A66-AB56EF1B6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49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ec.edu/News/releases/12/12/1212Bleske-RechekResearch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stress.ca/stress-and-you/daily-fix/daily-fix/friendship-a-protective-factor-against-stres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co.ascopubs.org/content/24/7/1105.full" TargetMode="External"/><Relationship Id="rId4" Type="http://schemas.openxmlformats.org/officeDocument/2006/relationships/hyperlink" Target="http://news.byu.edu/archive10-jul-relationships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07368" y="4293096"/>
            <a:ext cx="8604448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66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O valor da amizade</a:t>
            </a:r>
          </a:p>
          <a:p>
            <a:pPr>
              <a:defRPr/>
            </a:pPr>
            <a:r>
              <a:rPr lang="pt-BR" sz="36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 - APV</a:t>
            </a:r>
          </a:p>
          <a:p>
            <a:pPr>
              <a:defRPr/>
            </a:pPr>
            <a:r>
              <a:rPr lang="pt-BR" sz="24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</a:t>
            </a:r>
            <a:r>
              <a:rPr lang="pt-BR" sz="2400" b="1" spc="5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FAGNER</a:t>
            </a:r>
            <a:endParaRPr lang="pt-BR" sz="24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0"/>
            <a:ext cx="9152586" cy="6862980"/>
          </a:xfrm>
        </p:spPr>
      </p:pic>
    </p:spTree>
    <p:extLst>
      <p:ext uri="{BB962C8B-B14F-4D97-AF65-F5344CB8AC3E}">
        <p14:creationId xmlns:p14="http://schemas.microsoft.com/office/powerpoint/2010/main" val="8889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74" cy="317298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57599"/>
            <a:ext cx="10515600" cy="2519363"/>
          </a:xfrm>
        </p:spPr>
        <p:txBody>
          <a:bodyPr/>
          <a:lstStyle/>
          <a:p>
            <a:r>
              <a:rPr lang="pt-BR" dirty="0">
                <a:latin typeface="Berlin Sans FB" panose="020E0602020502020306" pitchFamily="34" charset="0"/>
              </a:rPr>
              <a:t>Quem tem  muitos amigos pode chegar a ruína, mas existe amigo mais apegado que um irmão. Provérbios 18:24.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90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8" y="177799"/>
            <a:ext cx="12199378" cy="65063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4511" y="641440"/>
            <a:ext cx="10515600" cy="206312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Berlin Sans FB" panose="020E0602020502020306" pitchFamily="34" charset="0"/>
              </a:rPr>
              <a:t>“Se um cair, o amigo pode ajudar a levantar-se. Mas pobre do homem que cai e não tem quem o ajude a levantar-se”. Eclesiastes 4:10</a:t>
            </a:r>
            <a:br>
              <a:rPr lang="pt-BR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endParaRPr lang="pt-BR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8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77" y="-18245"/>
            <a:ext cx="6876245" cy="68762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BÍBLIA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62895"/>
            <a:ext cx="10515600" cy="155834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Em todo tempo ama o amigo, e na angústia se faz o irmão. Provérbios 17:17</a:t>
            </a:r>
          </a:p>
        </p:txBody>
      </p:sp>
    </p:spTree>
    <p:extLst>
      <p:ext uri="{BB962C8B-B14F-4D97-AF65-F5344CB8AC3E}">
        <p14:creationId xmlns:p14="http://schemas.microsoft.com/office/powerpoint/2010/main" val="157285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" y="0"/>
            <a:ext cx="12209172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29555" y="3554569"/>
            <a:ext cx="834551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“O maior exemplo de amizade é o demonstrado pelo nosso amigo Jesus. Durante o pouco tempo em que esteve neste mundo foi o melhor amigo que alguém poderia ter. Um amigo de verdade.”</a:t>
            </a:r>
          </a:p>
        </p:txBody>
      </p:sp>
    </p:spTree>
    <p:extLst>
      <p:ext uri="{BB962C8B-B14F-4D97-AF65-F5344CB8AC3E}">
        <p14:creationId xmlns:p14="http://schemas.microsoft.com/office/powerpoint/2010/main" val="279420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"/>
            <a:ext cx="12192000" cy="68579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6336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Quanto vale uma amizade?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77318" y="2532349"/>
            <a:ext cx="5314682" cy="4325651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Berlin Sans FB" panose="020E0602020502020306" pitchFamily="34" charset="0"/>
              </a:rPr>
              <a:t>Pesquisadores da Universidade de Londres resolveram calcular o quanto o bem-estar causado pelo hábito de passar tempo com os amigos equivale em termos financeiros. O resultado: 85 mil libras (ou cerca de 240 mil reais) anuais.</a:t>
            </a:r>
          </a:p>
        </p:txBody>
      </p:sp>
    </p:spTree>
    <p:extLst>
      <p:ext uri="{BB962C8B-B14F-4D97-AF65-F5344CB8AC3E}">
        <p14:creationId xmlns:p14="http://schemas.microsoft.com/office/powerpoint/2010/main" val="406471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OS HOMENS E AS MULHERES NÃO PODEM SER AMIGOS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29152" y="2360097"/>
            <a:ext cx="4862847" cy="449790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Um </a:t>
            </a:r>
            <a:r>
              <a:rPr lang="pt-BR" dirty="0">
                <a:latin typeface="Berlin Sans FB" panose="020E0602020502020306" pitchFamily="34" charset="0"/>
                <a:hlinkClick r:id="rId3"/>
              </a:rPr>
              <a:t>estudo da Universidade do Wisconsin</a:t>
            </a:r>
            <a:r>
              <a:rPr lang="pt-BR" dirty="0">
                <a:latin typeface="Berlin Sans FB" panose="020E0602020502020306" pitchFamily="34" charset="0"/>
              </a:rPr>
              <a:t> reflete que a amizade entre homens e mulheres é um fenômeno recente e que é impossível escapar dos momentos de sedução e tensão sexual. </a:t>
            </a:r>
          </a:p>
          <a:p>
            <a:r>
              <a:rPr lang="pt-BR" dirty="0">
                <a:latin typeface="Berlin Sans FB" panose="020E0602020502020306" pitchFamily="34" charset="0"/>
              </a:rPr>
              <a:t>Os rapazes tendem com frequência a superestimar as intenções das moças.</a:t>
            </a:r>
          </a:p>
        </p:txBody>
      </p:sp>
    </p:spTree>
    <p:extLst>
      <p:ext uri="{BB962C8B-B14F-4D97-AF65-F5344CB8AC3E}">
        <p14:creationId xmlns:p14="http://schemas.microsoft.com/office/powerpoint/2010/main" val="128544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"/>
            <a:ext cx="12192000" cy="68571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1505" y="365125"/>
            <a:ext cx="9348989" cy="1325563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OS AMIGOS ERAM LIMITADOS... ATÉ A CHEGADA DAS REDES SOCIAIS.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0958" y="2965404"/>
            <a:ext cx="4851042" cy="389259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Berlin Sans FB" panose="020E0602020502020306" pitchFamily="34" charset="0"/>
              </a:rPr>
              <a:t>Em 1993, o antropólogo Robin </a:t>
            </a:r>
            <a:r>
              <a:rPr lang="pt-BR" dirty="0" err="1">
                <a:latin typeface="Berlin Sans FB" panose="020E0602020502020306" pitchFamily="34" charset="0"/>
              </a:rPr>
              <a:t>Dunbar</a:t>
            </a:r>
            <a:r>
              <a:rPr lang="pt-BR" dirty="0">
                <a:latin typeface="Berlin Sans FB" panose="020E0602020502020306" pitchFamily="34" charset="0"/>
              </a:rPr>
              <a:t> afirma que cada indivíduo só pode manter até o máximo de 150 relações significativas ao mesmo tempo.</a:t>
            </a:r>
          </a:p>
        </p:txBody>
      </p:sp>
    </p:spTree>
    <p:extLst>
      <p:ext uri="{BB962C8B-B14F-4D97-AF65-F5344CB8AC3E}">
        <p14:creationId xmlns:p14="http://schemas.microsoft.com/office/powerpoint/2010/main" val="67697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985" y="300730"/>
            <a:ext cx="6258059" cy="13255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7. O AMOR LHE CUSTA OS AMIGOS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986" y="2506662"/>
            <a:ext cx="6258059" cy="4351338"/>
          </a:xfrm>
        </p:spPr>
        <p:txBody>
          <a:bodyPr/>
          <a:lstStyle/>
          <a:p>
            <a:r>
              <a:rPr lang="pt-BR" dirty="0">
                <a:latin typeface="Berlin Sans FB" panose="020E0602020502020306" pitchFamily="34" charset="0"/>
              </a:rPr>
              <a:t>O amor toma tempo que seria dos amigos, e isso deteriora as amizades, diz </a:t>
            </a:r>
            <a:r>
              <a:rPr lang="pt-BR" dirty="0" err="1">
                <a:latin typeface="Berlin Sans FB" panose="020E0602020502020306" pitchFamily="34" charset="0"/>
              </a:rPr>
              <a:t>Dunbar</a:t>
            </a:r>
            <a:r>
              <a:rPr lang="pt-BR" dirty="0">
                <a:latin typeface="Berlin Sans FB" panose="020E0602020502020306" pitchFamily="34" charset="0"/>
              </a:rPr>
              <a:t>. “Quando você não vê as pessoas, o vínculo afetivo se enfraquece rapidamente.”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76" y="0"/>
            <a:ext cx="4769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5670"/>
            <a:ext cx="12202100" cy="68523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407" y="378004"/>
            <a:ext cx="11461124" cy="13255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8. A AMIZADE SE FORTALECE QUANDO...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169" y="4037143"/>
            <a:ext cx="10515600" cy="237653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pt-BR" dirty="0">
                <a:latin typeface="Berlin Sans FB" panose="020E0602020502020306" pitchFamily="34" charset="0"/>
              </a:rPr>
              <a:t>Saber o que irrita a um amigo torna a relação mais estável e menos frustrante. </a:t>
            </a:r>
            <a:r>
              <a:rPr lang="pt-BR" dirty="0" err="1">
                <a:latin typeface="Berlin Sans FB" panose="020E0602020502020306" pitchFamily="34" charset="0"/>
              </a:rPr>
              <a:t>Dra</a:t>
            </a:r>
            <a:r>
              <a:rPr lang="pt-BR" dirty="0">
                <a:latin typeface="Berlin Sans FB" panose="020E0602020502020306" pitchFamily="34" charset="0"/>
              </a:rPr>
              <a:t> </a:t>
            </a:r>
            <a:r>
              <a:rPr lang="pt-BR" dirty="0" err="1">
                <a:latin typeface="Berlin Sans FB" panose="020E0602020502020306" pitchFamily="34" charset="0"/>
              </a:rPr>
              <a:t>Chariti</a:t>
            </a:r>
            <a:r>
              <a:rPr lang="pt-BR" dirty="0">
                <a:latin typeface="Berlin Sans FB" panose="020E0602020502020306" pitchFamily="34" charset="0"/>
              </a:rPr>
              <a:t> </a:t>
            </a:r>
            <a:r>
              <a:rPr lang="pt-BR" dirty="0" err="1">
                <a:latin typeface="Berlin Sans FB" panose="020E0602020502020306" pitchFamily="34" charset="0"/>
              </a:rPr>
              <a:t>Friesen</a:t>
            </a:r>
            <a:endParaRPr lang="pt-BR" dirty="0">
              <a:latin typeface="Berlin Sans FB" panose="020E0602020502020306" pitchFamily="34" charset="0"/>
            </a:endParaRPr>
          </a:p>
          <a:p>
            <a:r>
              <a:rPr lang="pt-BR" dirty="0" err="1">
                <a:latin typeface="Berlin Sans FB" panose="020E0602020502020306" pitchFamily="34" charset="0"/>
              </a:rPr>
              <a:t>Friesen</a:t>
            </a:r>
            <a:r>
              <a:rPr lang="pt-BR" dirty="0">
                <a:latin typeface="Berlin Sans FB" panose="020E0602020502020306" pitchFamily="34" charset="0"/>
              </a:rPr>
              <a:t> chamou isso de o teste do “se.... então....” e considera que conhecer as reações dos amigos diante de situações diferentes é tão importante quanto conhecer seus gostos.</a:t>
            </a:r>
          </a:p>
        </p:txBody>
      </p:sp>
    </p:spTree>
    <p:extLst>
      <p:ext uri="{BB962C8B-B14F-4D97-AF65-F5344CB8AC3E}">
        <p14:creationId xmlns:p14="http://schemas.microsoft.com/office/powerpoint/2010/main" val="44405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82" y="-6439"/>
            <a:ext cx="6877318" cy="6877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87592" cy="1325563"/>
          </a:xfrm>
        </p:spPr>
        <p:txBody>
          <a:bodyPr/>
          <a:lstStyle/>
          <a:p>
            <a:r>
              <a:rPr lang="pt-BR" b="1" dirty="0"/>
              <a:t>10. A AMIZADE FAZ BEM À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8" y="1790163"/>
            <a:ext cx="5069983" cy="3593206"/>
          </a:xfrm>
        </p:spPr>
        <p:txBody>
          <a:bodyPr>
            <a:noAutofit/>
          </a:bodyPr>
          <a:lstStyle/>
          <a:p>
            <a:r>
              <a:rPr lang="pt-BR" sz="3600" dirty="0"/>
              <a:t>“Não dispor de uma rede social de apoio é um fator de mortalidade mais potente que a obesidade ou uma vida sedentária e sem exercício físico”. (psicologia Julianne </a:t>
            </a:r>
            <a:r>
              <a:rPr lang="pt-BR" sz="3600" dirty="0" err="1"/>
              <a:t>Holt-Lunstad</a:t>
            </a:r>
            <a:r>
              <a:rPr lang="pt-BR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134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82" y="-6439"/>
            <a:ext cx="6877318" cy="6877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851" y="365125"/>
            <a:ext cx="4790941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10. A AMIZADE FAZ BEM À SAÚDE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790163"/>
            <a:ext cx="4287592" cy="4386800"/>
          </a:xfrm>
        </p:spPr>
        <p:txBody>
          <a:bodyPr>
            <a:noAutofit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As pessoas com uma rede ampla de amizades têm tensão mais baixa, </a:t>
            </a:r>
            <a:r>
              <a:rPr lang="pt-BR" dirty="0">
                <a:latin typeface="Berlin Sans FB" panose="020E0602020502020306" pitchFamily="34" charset="0"/>
                <a:hlinkClick r:id="rId3"/>
              </a:rPr>
              <a:t>sofrem menos estresse</a:t>
            </a:r>
            <a:r>
              <a:rPr lang="pt-BR" dirty="0">
                <a:latin typeface="Berlin Sans FB" panose="020E0602020502020306" pitchFamily="34" charset="0"/>
              </a:rPr>
              <a:t>, suas defesas são mais fortes e </a:t>
            </a:r>
            <a:r>
              <a:rPr lang="pt-BR" dirty="0">
                <a:latin typeface="Berlin Sans FB" panose="020E0602020502020306" pitchFamily="34" charset="0"/>
                <a:hlinkClick r:id="rId4"/>
              </a:rPr>
              <a:t>elas têm vida mais longa</a:t>
            </a:r>
            <a:r>
              <a:rPr lang="pt-BR" dirty="0">
                <a:latin typeface="Berlin Sans FB" panose="020E0602020502020306" pitchFamily="34" charset="0"/>
              </a:rPr>
              <a:t>. Os amigos propiciam os bons hábitos, afugentam a depressão, </a:t>
            </a:r>
            <a:r>
              <a:rPr lang="pt-BR" dirty="0">
                <a:latin typeface="Berlin Sans FB" panose="020E0602020502020306" pitchFamily="34" charset="0"/>
                <a:hlinkClick r:id="rId5"/>
              </a:rPr>
              <a:t>ajudam a superar doenças</a:t>
            </a:r>
            <a:r>
              <a:rPr lang="pt-BR" dirty="0">
                <a:latin typeface="Berlin Sans FB" panose="020E0602020502020306" pitchFamily="34" charset="0"/>
              </a:rPr>
              <a:t> e produzem satisfação, prazer e felicidade.</a:t>
            </a:r>
          </a:p>
        </p:txBody>
      </p:sp>
    </p:spTree>
    <p:extLst>
      <p:ext uri="{BB962C8B-B14F-4D97-AF65-F5344CB8AC3E}">
        <p14:creationId xmlns:p14="http://schemas.microsoft.com/office/powerpoint/2010/main" val="263769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151549"/>
            <a:ext cx="10515600" cy="102541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“Livre-se dos bajuladores, mantenha perto de você pessoas que te avisem quando você erra” Barack Obama</a:t>
            </a:r>
          </a:p>
        </p:txBody>
      </p:sp>
    </p:spTree>
    <p:extLst>
      <p:ext uri="{BB962C8B-B14F-4D97-AF65-F5344CB8AC3E}">
        <p14:creationId xmlns:p14="http://schemas.microsoft.com/office/powerpoint/2010/main" val="13597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472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Berlin Sans FB</vt:lpstr>
      <vt:lpstr>Calibri</vt:lpstr>
      <vt:lpstr>Calibri Light</vt:lpstr>
      <vt:lpstr>Tema do Office</vt:lpstr>
      <vt:lpstr>Apresentação do PowerPoint</vt:lpstr>
      <vt:lpstr>Quanto vale uma amizade?</vt:lpstr>
      <vt:lpstr>OS HOMENS E AS MULHERES NÃO PODEM SER AMIGOS</vt:lpstr>
      <vt:lpstr>OS AMIGOS ERAM LIMITADOS... ATÉ A CHEGADA DAS REDES SOCIAIS.</vt:lpstr>
      <vt:lpstr>7. O AMOR LHE CUSTA OS AMIGOS</vt:lpstr>
      <vt:lpstr>8. A AMIZADE SE FORTALECE QUANDO...</vt:lpstr>
      <vt:lpstr>10. A AMIZADE FAZ BEM À SAÚDE</vt:lpstr>
      <vt:lpstr>10. A AMIZADE FAZ BEM À SAÚDE</vt:lpstr>
      <vt:lpstr>Apresentação do PowerPoint</vt:lpstr>
      <vt:lpstr>Apresentação do PowerPoint</vt:lpstr>
      <vt:lpstr>Apresentação do PowerPoint</vt:lpstr>
      <vt:lpstr>“Se um cair, o amigo pode ajudar a levantar-se. Mas pobre do homem que cai e não tem quem o ajude a levantar-se”. Eclesiastes 4:10 </vt:lpstr>
      <vt:lpstr>BÍBLIA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APV - Fagner Francisco</dc:creator>
  <cp:lastModifiedBy>Mariano Alves</cp:lastModifiedBy>
  <cp:revision>28</cp:revision>
  <dcterms:created xsi:type="dcterms:W3CDTF">2020-01-10T15:14:09Z</dcterms:created>
  <dcterms:modified xsi:type="dcterms:W3CDTF">2020-03-12T11:50:56Z</dcterms:modified>
</cp:coreProperties>
</file>