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40" r:id="rId2"/>
    <p:sldId id="258" r:id="rId3"/>
    <p:sldId id="260" r:id="rId4"/>
    <p:sldId id="268" r:id="rId5"/>
    <p:sldId id="347" r:id="rId6"/>
    <p:sldId id="364" r:id="rId7"/>
    <p:sldId id="348" r:id="rId8"/>
    <p:sldId id="349" r:id="rId9"/>
    <p:sldId id="350" r:id="rId10"/>
    <p:sldId id="351" r:id="rId11"/>
    <p:sldId id="352" r:id="rId12"/>
    <p:sldId id="353" r:id="rId13"/>
    <p:sldId id="354" r:id="rId14"/>
    <p:sldId id="355" r:id="rId15"/>
    <p:sldId id="356" r:id="rId16"/>
    <p:sldId id="357" r:id="rId17"/>
    <p:sldId id="358" r:id="rId18"/>
    <p:sldId id="359" r:id="rId19"/>
    <p:sldId id="360" r:id="rId20"/>
    <p:sldId id="361" r:id="rId21"/>
    <p:sldId id="362" r:id="rId22"/>
    <p:sldId id="363" r:id="rId23"/>
    <p:sldId id="346" r:id="rId24"/>
    <p:sldId id="271" r:id="rId25"/>
    <p:sldId id="272" r:id="rId26"/>
    <p:sldId id="345" r:id="rId27"/>
    <p:sldId id="274" r:id="rId28"/>
    <p:sldId id="275" r:id="rId29"/>
    <p:sldId id="276" r:id="rId30"/>
    <p:sldId id="277" r:id="rId31"/>
    <p:sldId id="344" r:id="rId32"/>
    <p:sldId id="278" r:id="rId33"/>
    <p:sldId id="284" r:id="rId34"/>
    <p:sldId id="285" r:id="rId35"/>
    <p:sldId id="287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7550"/>
    <a:srgbClr val="FF03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/>
    <p:restoredTop sz="80892"/>
  </p:normalViewPr>
  <p:slideViewPr>
    <p:cSldViewPr>
      <p:cViewPr varScale="1">
        <p:scale>
          <a:sx n="58" d="100"/>
          <a:sy n="58" d="100"/>
        </p:scale>
        <p:origin x="1194" y="4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7F59E-2B41-1A4F-BBDC-69261771BB17}" type="datetimeFigureOut">
              <a:rPr lang="pt-BR" smtClean="0"/>
              <a:t>13/03/2020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F76A7-7634-384F-A2AE-3FFC645758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326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zS9I04Frr8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7CF21171-D6E3-BE44-96E9-85E705B14A9D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1482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o aluno, quando entra no primário, para pra pensar em quantos cadernos escreverá, quantos trabalhos e provas realizará até cumprir sua fase acadêmica, tenho certeza que até o mais corajoso desmaiaria. Mas não é problema se cada dia realizar as tarefas acadêmicas correspondentes a esse dia, e isso pode fazê-lo.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 também, Deus, nosso Senhor, nos dá a vida em frações de um dia de cada vez, para que em cada jornada nos defrontemos com as contingências que ela nos traz.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Querer viver o futuro seria como querer roubar a Deus uma vida que ainda não nos pertence.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967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consciencioso estudo nos permitirá descobrir que de cada um de dez problemas que avistamos no horizonte de nossa vida, sete desaparecerão antes que cheguemos a eles, um será resolvido somente amanhã, outro não tem solução; um, só um, nos compete resolver hoje, e a esse dedicar-nos.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8973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nosso Senhor disse: “Portanto, não vos inquieteis com o dia de amanhã, pois o amanhã trará os seus cuidados, basta cada dia o seu próprio mal”, queria tirar de sobre nossos ombros esses 90% de carga fictícia que levamos e que esgotam energias a tal ponto de tornar defeituosa a solução de nossas dificuldades reais, ou pelo menos muito mais difícil.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732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não é possível mudar as coisas, recordemos que ao menos podemos mudar nossa atitude com respeito a elas.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933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– Os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psicólogos têm muita fé neste princípio. O maravilhoso é saber que ele já tinha sido exposto pelo nosso Senhor, nas palavras do Sermão do Monte, e que já citamos anteriormente. Depois de falar da confiança com a qual deveríamos enfrentar a vida, Jesus disse: “Qual de vós por ansioso que esteja, pode acrescentar um côvado ao curso da sua vida?” S. Mateus 6:27.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731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com o preocupar-se uma pessoa pudesse crescer alguns centímetros, muitos viveriam com um complexo a menos, não é verdade?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também é certo que o complexo desapareceria se estivessem dispostos a aceitar o inevitável.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418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estudante preocupa-se com sua carreira e profissão.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7121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apóstolo S. Pedro, que sem dúvida haverá estado entre os que escutaram os ensinamentos que, naquele dia, o Mestre partilhou na montanha, aconselha-nos: “Lançando sobre Ele toda a vossa ansiedade, porque Ele tem cuidado de vós”.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S. Pedro 5:7.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Maninho, por que você também não faz esta prova? Você verá como os problemas que o preocupam neste momento diminuirão instantaneamente desde o momento em que você focalizar sua fé, ainda que seja pequena e fraca, no Todo Poderoso do universo.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020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 num desses reinos antigos. Certo rei sentia-se aborrecido com um dos seus súditos e desejava eliminá-lo. No entanto, este cumpria com tanta fidelidade e eficiência suas responsabilidades que o monarca não encontrava uma forma para terminar com ele e ao mesmo tempo manter as aparências.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dia,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apresentou-se-lhe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oportunidade esperada. Outro rei presenteou-lhe com uma magnífica coroa de ouro com a parte da frente preparada para colocar ali a inscrição que desejasse.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5842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Chamou o súdito, mostrou-lhe a coroa e ordenou-lhe: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Você terá que encontrar a palavra que gravarei na coroa. Mas tem que ser uma palavra especial. Uma palavra que quando me encontrar deprimido, preocupado, mergulhado na angústia, levante meus ânimos e me leve ao plano da normalidade, e que quando me encontrar demasiado eufórico, chame-me à reflexão e me coloque novamente no plano da normalidade. Você terá tempo até amanhã para isso. Se até então não encontrar essa palavra, morrerá imperdoavelmente.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pobre homem sentiu uma corrente gelada correr por sua coluna vertebral, seu rosto se enchia de um suor frio e as pernas lhe tremiam. Pensou em sua esposa, que ficaria desamparada, em seus filhos que tanto necessitavam dele; na injustiça da ordem e no inapelável que resultavam as palavras pronunciadas por um soberano, e em quem sabe quantas coisas mais...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9206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hlinkClick r:id="rId3"/>
              </a:rPr>
              <a:t>https://www.youtube.com/watch?v=izS9I04Frr8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44457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Aquela tarde regressou à sua casa um pouco mais cedo que de costume. A esposa notou preocupação angustiosa que estava passando e interessou-se em saber o que acontecia.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Mas, por que preocupá-la também com algo que aparentemente não tinha solução? Negou-se em falar várias vezes, mas diante de cada negativa redobrava mais e mais sua determinação em saber o que estava acontecendo.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O que acontece é que você não me quer mais, por isso não me confia mais os seus problemas.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Minha querida, como você quer que eu lhe confie meus problemas se não os tenho? - explicava o esposo.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Como que não os tem se nem sequer quis jantar? É o que disse, já não me quer mais...!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Queridos amigos, vocês sabem como são as esposas, quando querem inteirar de alguma coisa, não é verdade? Pois finalmente aconteceu o que havia proposto. Foi pouco depois de deitar-se para dormir. O atribulado esposo deu tantas voltas na cama que não pôde dormir e acabou contando a sua companheira o que havia acontecido.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isso é que estou preocupado, meu amor. Amanhã, na primeira hora do dia, o rei pedirá que lhe diga qual é essa palavra capaz de levantá-lo do poço de suas preocupações e fazê-lo sentir-se normal, e ao mesmo tempo com poder para fazê-lo descer dos cumes de sua euforia. E eu não sei qual é a palavra.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por isso que está preocupado? - replicou a esposa. Mas, isso é muito simples! Eu sei qual é a palavra.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 diga-me: assim poderei dormir em paz!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Ah, não! Para que você aprenda a lição por não haver me dito antes, somente lhe direi amanhã bem cedinho.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nada valeram as petições e mesmo as ameaças do esposo. A esposa voltou-se para o outro lado e, logo depois, dormia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tranqüilamente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Os primeiros raios de sol encontraram o súdito daquele rei sem haver conciliado o sono. Apenas despertou sua mulher, quis conhecer a palavra exigida pelo monarca, mas ela disse: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Depois do desjejum.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foi o desjejum mais amargo que havia servido em toda sua vida, em troca a esposa tomou-o cheio de otimismo.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Finalmente, quando estava despedindo-se para ir rumo ao palácio, a esposa consentiu em dizer qual era essa palavra tão especial. O súdito sentiu que a alma lhe volvia ao corpo. Respirou como se todo o ar do mundo não fosse suficiente para encher seus pulmões e soltou um grande suspiro de alívio. Então exclamou: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Mas claro, como não se me tinha ocorrido antes!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foi satisfeito rumo ao palácio.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Sentado no trono, o monarca saboreava com antecipação o que cria que seria seu triunfo. Quando viu aparecer o súdito, perguntou-lhe maliciosamente: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Você se lembrou da minha incumbência? Já tem essa palavra que quando me encontrar mergulhado no desânimo, nas preocupações e, talvez, no desespero, levante-me o ânimo como para levar-me à linha da normalidade, e que quando me encontrar exageradamente otimista, eufórico, pensando em tocar nas nuvens com minhas mãos, me faça descer ao plano da normalidade?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Sim, majestade - respondeu serenamente o servo.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Pois bem, diga-me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03328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Majestade, a palavra capaz de produzir os efeitos que você deseja é: Passará.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resumo, sugerimos quatro princípios básicos para lidar com o estresse;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9059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– Vivamos com plena fé em Deus.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– Um dia de cada vez.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– Aceitando o inevitável.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8379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– Recordando que todo problema, por mais angustioso que seja, passará.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Apelo: Quantos nesta noite acreditam na validade destes princípios e estão dispostos a ter uma vida mais confiante em Deus, ergam as mãos.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9202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INFLUÊNCIA PSÍQUICO EMOCIONAL SOBRE A SAÚDE FÍSICA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6283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 não soubermos que fazer com nossas preocupações, estaremos encurtando nossa vida, ou no melhor dos casos, amargando-a sem necessidade alguma.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0834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3 – E. G. White disse: “Devemos ser amos das circunstâncias e não escravos delas.” E eu estou de acordo com esse pensamento. Não permitamos que as dificuldades se nos vão acumulando, sejamos nós que orientemos as coisas, tomemos as rédeas e avancemos.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023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poderia citar psicólogos, ateus, e outras correntes de pensamentos, mas o melhor método para vencer as preocupações vem do maior de todos os Professores. Este método é encontrado em S. Mateus 6:25-34 (p., NT) “Não vos inquieteis com o dia de amanhã”. Vivamos um dia de cada vez. Não queremos dizer com isto que temos que ser desagradecidos com o passado, nem imprevisíveis com respeito ao futuro.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812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2466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nós concordamos que não é possível colher o trigo antes que haja sido semeado; que se tornaria sem lógica pensar em descer do ônibus antes de haver subido nele; que não teria sentido procurar dar a volta à esquina antes de encontrá-la; que não teria finalidade procurar subir uma montanha, antes de alcançá-la.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8449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que então querer resolver hoje os problemas que nos corresponderá resolver amanhã, ou carregar no presente com as dificuldades que pertencem ao futuro?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F76A7-7634-384F-A2AE-3FFC645758C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451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5A996-9F28-294C-9D20-363819C81060}" type="datetimeFigureOut">
              <a:rPr lang="pt-BR"/>
              <a:pPr>
                <a:defRPr/>
              </a:pPr>
              <a:t>13/03/2020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7E709-5EBA-9541-B192-76D0E780301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498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430E3-BD42-C641-B42E-5B54AF0F4DF1}" type="datetimeFigureOut">
              <a:rPr lang="pt-BR"/>
              <a:pPr>
                <a:defRPr/>
              </a:pPr>
              <a:t>13/03/2020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806154-497D-9B43-A652-3678ADBFABF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65115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15352-486C-EF4F-878F-63761E65447A}" type="datetimeFigureOut">
              <a:rPr lang="pt-BR"/>
              <a:pPr>
                <a:defRPr/>
              </a:pPr>
              <a:t>13/03/2020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F4CCC0-F8D8-AE46-A388-F0DA4A84E5B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34669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30601-EDB2-C146-8712-B69D769C053B}" type="datetimeFigureOut">
              <a:rPr lang="pt-BR"/>
              <a:pPr>
                <a:defRPr/>
              </a:pPr>
              <a:t>13/03/2020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21FAD-87D4-1C4C-9F84-149CACE59DC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133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94249-A227-1A4A-9532-3AE1FF099E4C}" type="datetimeFigureOut">
              <a:rPr lang="pt-BR"/>
              <a:pPr>
                <a:defRPr/>
              </a:pPr>
              <a:t>13/03/2020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98BAC-636E-EC41-8F83-BAA1DABCB31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44155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EA897-6B11-8648-9ACF-D573E050329E}" type="datetimeFigureOut">
              <a:rPr lang="pt-BR"/>
              <a:pPr>
                <a:defRPr/>
              </a:pPr>
              <a:t>13/03/2020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121250-4D24-6E47-9CA8-8DC91A002F1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4916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BDCA4-39B9-0B47-8BE8-C098CF2D68FC}" type="datetimeFigureOut">
              <a:rPr lang="pt-BR"/>
              <a:pPr>
                <a:defRPr/>
              </a:pPr>
              <a:t>13/03/2020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6191F-F748-2545-AF44-29518F3FEEF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9158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58C0E-8775-F442-AD59-F4B450E2D0B2}" type="datetimeFigureOut">
              <a:rPr lang="pt-BR"/>
              <a:pPr>
                <a:defRPr/>
              </a:pPr>
              <a:t>13/03/2020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01EA8-A75B-3842-A2B1-A160645764B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25194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EBDE9-ABA9-4845-A332-9B87DC2BF6DC}" type="datetimeFigureOut">
              <a:rPr lang="pt-BR"/>
              <a:pPr>
                <a:defRPr/>
              </a:pPr>
              <a:t>13/03/2020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E69892-6F5A-3B49-A83F-ED2CB245939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07808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86DBC-3B35-7C40-89E6-178336C60F5D}" type="datetimeFigureOut">
              <a:rPr lang="pt-BR"/>
              <a:pPr>
                <a:defRPr/>
              </a:pPr>
              <a:t>13/03/2020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5E002F-D8B4-C24D-B3CE-0EF2B334D75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43927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D28EE-327A-7046-A15C-51D33AB6F708}" type="datetimeFigureOut">
              <a:rPr lang="pt-BR"/>
              <a:pPr>
                <a:defRPr/>
              </a:pPr>
              <a:t>13/03/2020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119E1-F740-F84C-9CF5-5E86D09DE29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2572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3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3A8BED9-A288-8544-ABEC-BA58D6DDC3C6}" type="datetimeFigureOut">
              <a:rPr lang="pt-BR"/>
              <a:pPr>
                <a:defRPr/>
              </a:pPr>
              <a:t>13/03/2020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C731871-0D4D-1D4D-8B72-6CFCC9215DE1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" y="0"/>
            <a:ext cx="1219138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85" y="4135867"/>
            <a:ext cx="11555947" cy="1957429"/>
          </a:xfrm>
          <a:prstGeom prst="rect">
            <a:avLst/>
          </a:prstGeom>
        </p:spPr>
        <p:txBody>
          <a:bodyPr wrap="square" lIns="45692" tIns="22845" rIns="45692" bIns="22845">
            <a:spAutoFit/>
          </a:bodyPr>
          <a:lstStyle/>
          <a:p>
            <a:pPr defTabSz="1087839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266522" algn="l"/>
                <a:tab pos="533043" algn="l"/>
                <a:tab pos="799566" algn="l"/>
                <a:tab pos="1066087" algn="l"/>
                <a:tab pos="1332608" algn="l"/>
                <a:tab pos="1599130" algn="l"/>
                <a:tab pos="1865652" algn="l"/>
                <a:tab pos="2132175" algn="l"/>
                <a:tab pos="2398696" algn="l"/>
                <a:tab pos="2665218" algn="l"/>
                <a:tab pos="2931740" algn="l"/>
                <a:tab pos="3198262" algn="l"/>
              </a:tabLst>
              <a:defRPr/>
            </a:pPr>
            <a:r>
              <a:rPr lang="en-US" sz="13800" b="1" dirty="0" err="1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entury Gothic"/>
                <a:ea typeface="ＭＳ Ｐゴシック" charset="0"/>
                <a:cs typeface="Century Gothic"/>
                <a:sym typeface="Times" charset="0"/>
              </a:rPr>
              <a:t>Tá</a:t>
            </a:r>
            <a:endParaRPr lang="en-US" sz="13800" b="1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entury Gothic"/>
              <a:ea typeface="ＭＳ Ｐゴシック" charset="0"/>
              <a:cs typeface="Century Gothic"/>
              <a:sym typeface="Times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5400" y="4005064"/>
            <a:ext cx="8712968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err="1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entury Gothic"/>
                <a:ea typeface="ＭＳ Ｐゴシック" charset="0"/>
                <a:cs typeface="Century Gothic"/>
                <a:sym typeface="Times" charset="0"/>
              </a:rPr>
              <a:t>estressado</a:t>
            </a:r>
            <a:r>
              <a:rPr lang="en-US" sz="19900" b="1" dirty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entury Gothic"/>
                <a:ea typeface="ＭＳ Ｐゴシック" charset="0"/>
                <a:cs typeface="Century Gothic"/>
                <a:sym typeface="Times" charset="0"/>
              </a:rPr>
              <a:t>?</a:t>
            </a: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1528B38-FC46-4905-920F-E7F185A4AB58}"/>
              </a:ext>
            </a:extLst>
          </p:cNvPr>
          <p:cNvSpPr/>
          <p:nvPr/>
        </p:nvSpPr>
        <p:spPr>
          <a:xfrm>
            <a:off x="6960096" y="116632"/>
            <a:ext cx="5114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/>
              <a:t>Pastoral Estudantil - APV</a:t>
            </a:r>
          </a:p>
          <a:p>
            <a:pPr algn="r"/>
            <a:r>
              <a:rPr lang="pt-BR" sz="2400" b="1" dirty="0"/>
              <a:t>Pr. Rodrigo Paiva</a:t>
            </a:r>
          </a:p>
        </p:txBody>
      </p:sp>
    </p:spTree>
    <p:extLst>
      <p:ext uri="{BB962C8B-B14F-4D97-AF65-F5344CB8AC3E}">
        <p14:creationId xmlns:p14="http://schemas.microsoft.com/office/powerpoint/2010/main" val="1622729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5400" y="476672"/>
            <a:ext cx="10801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latin typeface="Lato"/>
              </a:rPr>
              <a:t>Você sempre procura alcançar respeito e admiração dos outros?</a:t>
            </a:r>
          </a:p>
        </p:txBody>
      </p:sp>
      <p:sp>
        <p:nvSpPr>
          <p:cNvPr id="3" name="Retângulo 2"/>
          <p:cNvSpPr/>
          <p:nvPr/>
        </p:nvSpPr>
        <p:spPr>
          <a:xfrm>
            <a:off x="695400" y="3125286"/>
            <a:ext cx="1080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Sempre (4)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Com frequência (3)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Algumas vezes (2)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Nunca (1)</a:t>
            </a:r>
            <a:endParaRPr lang="pt-BR" sz="2800" b="1" dirty="0"/>
          </a:p>
        </p:txBody>
      </p:sp>
      <p:pic>
        <p:nvPicPr>
          <p:cNvPr id="4" name="Picture 2" descr="Resultado de imagem para estress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052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668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5400" y="476672"/>
            <a:ext cx="10801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latin typeface="Lato"/>
              </a:rPr>
              <a:t>Você é um crítico severo do modo como os outros executam suas atividades?</a:t>
            </a:r>
          </a:p>
        </p:txBody>
      </p:sp>
      <p:sp>
        <p:nvSpPr>
          <p:cNvPr id="3" name="Retângulo 2"/>
          <p:cNvSpPr/>
          <p:nvPr/>
        </p:nvSpPr>
        <p:spPr>
          <a:xfrm>
            <a:off x="695400" y="3125286"/>
            <a:ext cx="1080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Sempre (4)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Com frequência (3)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Algumas vezes (2)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Nunca (1)</a:t>
            </a:r>
            <a:endParaRPr lang="pt-BR" sz="2800" b="1" dirty="0"/>
          </a:p>
        </p:txBody>
      </p:sp>
      <p:pic>
        <p:nvPicPr>
          <p:cNvPr id="4" name="Picture 2" descr="Resultado de imagem para estress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052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939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5400" y="476672"/>
            <a:ext cx="10801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latin typeface="Lato"/>
              </a:rPr>
              <a:t>Você tem o hábito de ficar procurando saber as horas?</a:t>
            </a:r>
          </a:p>
        </p:txBody>
      </p:sp>
      <p:sp>
        <p:nvSpPr>
          <p:cNvPr id="3" name="Retângulo 2"/>
          <p:cNvSpPr/>
          <p:nvPr/>
        </p:nvSpPr>
        <p:spPr>
          <a:xfrm>
            <a:off x="695400" y="3125286"/>
            <a:ext cx="1080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Sempre (4)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Com frequência (3)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Algumas vezes (2)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Nunca (1)</a:t>
            </a:r>
            <a:endParaRPr lang="pt-BR" sz="2800" b="1" dirty="0"/>
          </a:p>
        </p:txBody>
      </p:sp>
      <p:pic>
        <p:nvPicPr>
          <p:cNvPr id="4" name="Picture 2" descr="Resultado de imagem para estress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052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498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5400" y="476672"/>
            <a:ext cx="10801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latin typeface="Lato"/>
              </a:rPr>
              <a:t>Você constantemente tenta melhorar sua posição e desempenho acadêmico?</a:t>
            </a:r>
          </a:p>
        </p:txBody>
      </p:sp>
      <p:sp>
        <p:nvSpPr>
          <p:cNvPr id="3" name="Retângulo 2"/>
          <p:cNvSpPr/>
          <p:nvPr/>
        </p:nvSpPr>
        <p:spPr>
          <a:xfrm>
            <a:off x="695400" y="3125286"/>
            <a:ext cx="1080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Sempre (4)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Com frequência (3)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Algumas vezes (2)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Nunca (1)</a:t>
            </a:r>
            <a:endParaRPr lang="pt-BR" sz="2800" b="1" dirty="0"/>
          </a:p>
        </p:txBody>
      </p:sp>
      <p:pic>
        <p:nvPicPr>
          <p:cNvPr id="4" name="Picture 2" descr="Resultado de imagem para estress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052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91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5400" y="476672"/>
            <a:ext cx="10801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latin typeface="Lato"/>
              </a:rPr>
              <a:t>Você acha sempre que está sem tempo para nada?</a:t>
            </a:r>
          </a:p>
        </p:txBody>
      </p:sp>
      <p:sp>
        <p:nvSpPr>
          <p:cNvPr id="3" name="Retângulo 2"/>
          <p:cNvSpPr/>
          <p:nvPr/>
        </p:nvSpPr>
        <p:spPr>
          <a:xfrm>
            <a:off x="695400" y="3125286"/>
            <a:ext cx="1080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Sempre (4)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Com frequência (3)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Algumas vezes (2)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Nunca (1)</a:t>
            </a:r>
            <a:endParaRPr lang="pt-BR" sz="2800" b="1" dirty="0"/>
          </a:p>
        </p:txBody>
      </p:sp>
      <p:pic>
        <p:nvPicPr>
          <p:cNvPr id="4" name="Picture 2" descr="Resultado de imagem para estress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052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934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5400" y="476672"/>
            <a:ext cx="10801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latin typeface="Lato"/>
              </a:rPr>
              <a:t>Você tem o hábito de fazer mais de uma coisa ao mesmo tempo?</a:t>
            </a:r>
          </a:p>
        </p:txBody>
      </p:sp>
      <p:sp>
        <p:nvSpPr>
          <p:cNvPr id="3" name="Retângulo 2"/>
          <p:cNvSpPr/>
          <p:nvPr/>
        </p:nvSpPr>
        <p:spPr>
          <a:xfrm>
            <a:off x="695400" y="3125286"/>
            <a:ext cx="1080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Sempre (4)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Com frequência (3)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Algumas vezes (2)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Nunca (1)</a:t>
            </a:r>
            <a:endParaRPr lang="pt-BR" sz="2800" b="1" dirty="0"/>
          </a:p>
        </p:txBody>
      </p:sp>
      <p:pic>
        <p:nvPicPr>
          <p:cNvPr id="4" name="Picture 2" descr="Resultado de imagem para estress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052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946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5400" y="476672"/>
            <a:ext cx="10801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latin typeface="Lato"/>
              </a:rPr>
              <a:t>Você frequentemente fica furioso ou irritável?</a:t>
            </a:r>
          </a:p>
        </p:txBody>
      </p:sp>
      <p:sp>
        <p:nvSpPr>
          <p:cNvPr id="3" name="Retângulo 2"/>
          <p:cNvSpPr/>
          <p:nvPr/>
        </p:nvSpPr>
        <p:spPr>
          <a:xfrm>
            <a:off x="695400" y="3125286"/>
            <a:ext cx="1080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Sempre (4)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Com frequência (3)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Algumas vezes (2)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Nunca (1)</a:t>
            </a:r>
            <a:endParaRPr lang="pt-BR" sz="2800" b="1" dirty="0"/>
          </a:p>
        </p:txBody>
      </p:sp>
      <p:pic>
        <p:nvPicPr>
          <p:cNvPr id="4" name="Picture 2" descr="Resultado de imagem para estress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052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62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5400" y="476672"/>
            <a:ext cx="10801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latin typeface="Lato"/>
              </a:rPr>
              <a:t>Você tem pouco tempo para hobbies ou para si mesmo?</a:t>
            </a:r>
          </a:p>
        </p:txBody>
      </p:sp>
      <p:sp>
        <p:nvSpPr>
          <p:cNvPr id="3" name="Retângulo 2"/>
          <p:cNvSpPr/>
          <p:nvPr/>
        </p:nvSpPr>
        <p:spPr>
          <a:xfrm>
            <a:off x="695400" y="3125286"/>
            <a:ext cx="1080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Sempre (4)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Com frequência (3)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Algumas vezes (2)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Nunca (1)</a:t>
            </a:r>
            <a:endParaRPr lang="pt-BR" sz="2800" b="1" dirty="0"/>
          </a:p>
        </p:txBody>
      </p:sp>
      <p:pic>
        <p:nvPicPr>
          <p:cNvPr id="4" name="Picture 2" descr="Resultado de imagem para estress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052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295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5400" y="476672"/>
            <a:ext cx="10801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latin typeface="Lato"/>
              </a:rPr>
              <a:t>Você tem a tendência de caminhar rápido ou apressar as conversações?</a:t>
            </a:r>
          </a:p>
        </p:txBody>
      </p:sp>
      <p:sp>
        <p:nvSpPr>
          <p:cNvPr id="3" name="Retângulo 2"/>
          <p:cNvSpPr/>
          <p:nvPr/>
        </p:nvSpPr>
        <p:spPr>
          <a:xfrm>
            <a:off x="695400" y="3125286"/>
            <a:ext cx="1080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Sempre (4)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Com frequência (3)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Algumas vezes (2)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Nunca (1)</a:t>
            </a:r>
            <a:endParaRPr lang="pt-BR" sz="2800" b="1" dirty="0"/>
          </a:p>
        </p:txBody>
      </p:sp>
      <p:pic>
        <p:nvPicPr>
          <p:cNvPr id="4" name="Picture 2" descr="Resultado de imagem para estress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052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767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5400" y="476672"/>
            <a:ext cx="10801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latin typeface="Lato"/>
              </a:rPr>
              <a:t>Você tem a tendência a estar envolvido em múltiplas atividades ao mesmo tempo?</a:t>
            </a:r>
          </a:p>
        </p:txBody>
      </p:sp>
      <p:sp>
        <p:nvSpPr>
          <p:cNvPr id="3" name="Retângulo 2"/>
          <p:cNvSpPr/>
          <p:nvPr/>
        </p:nvSpPr>
        <p:spPr>
          <a:xfrm>
            <a:off x="695400" y="3125286"/>
            <a:ext cx="1080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Sempre (4)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Com frequência (3)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Algumas vezes (2)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Nunca (1)</a:t>
            </a:r>
            <a:endParaRPr lang="pt-BR" sz="2800" b="1" dirty="0"/>
          </a:p>
        </p:txBody>
      </p:sp>
      <p:pic>
        <p:nvPicPr>
          <p:cNvPr id="4" name="Picture 2" descr="Resultado de imagem para estress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052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43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mpanha NIVEA - Pegadinha Criativ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680" y="16024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5400" y="476672"/>
            <a:ext cx="10801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latin typeface="Lato"/>
              </a:rPr>
              <a:t>Você sempre tem um monte de prazos a cumprir?</a:t>
            </a:r>
          </a:p>
        </p:txBody>
      </p:sp>
      <p:sp>
        <p:nvSpPr>
          <p:cNvPr id="3" name="Retângulo 2"/>
          <p:cNvSpPr/>
          <p:nvPr/>
        </p:nvSpPr>
        <p:spPr>
          <a:xfrm>
            <a:off x="695400" y="3125286"/>
            <a:ext cx="1080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Sempre (4)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Com frequência (3)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Algumas vezes (2)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Nunca (1)</a:t>
            </a:r>
            <a:endParaRPr lang="pt-BR" sz="2800" b="1" dirty="0"/>
          </a:p>
        </p:txBody>
      </p:sp>
      <p:pic>
        <p:nvPicPr>
          <p:cNvPr id="4" name="Picture 2" descr="Resultado de imagem para estress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052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391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5400" y="476672"/>
            <a:ext cx="10801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latin typeface="Lato"/>
              </a:rPr>
              <a:t>Você se sente vagamente culpado se relaxar e não fizer nada durante seu lazer?</a:t>
            </a:r>
          </a:p>
        </p:txBody>
      </p:sp>
      <p:sp>
        <p:nvSpPr>
          <p:cNvPr id="3" name="Retângulo 2"/>
          <p:cNvSpPr/>
          <p:nvPr/>
        </p:nvSpPr>
        <p:spPr>
          <a:xfrm>
            <a:off x="695400" y="3125286"/>
            <a:ext cx="1080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Sempre (4)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Com frequência (3)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Algumas vezes (2)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Nunca (1)</a:t>
            </a:r>
            <a:endParaRPr lang="pt-BR" sz="2800" b="1" dirty="0"/>
          </a:p>
        </p:txBody>
      </p:sp>
      <p:pic>
        <p:nvPicPr>
          <p:cNvPr id="4" name="Picture 2" descr="Resultado de imagem para estress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052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581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5400" y="476672"/>
            <a:ext cx="10801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latin typeface="Lato"/>
              </a:rPr>
              <a:t>Você toma para si demasiadas responsabilidades?</a:t>
            </a:r>
          </a:p>
        </p:txBody>
      </p:sp>
      <p:sp>
        <p:nvSpPr>
          <p:cNvPr id="3" name="Retângulo 2"/>
          <p:cNvSpPr/>
          <p:nvPr/>
        </p:nvSpPr>
        <p:spPr>
          <a:xfrm>
            <a:off x="695400" y="3125286"/>
            <a:ext cx="1080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Sempre (4)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Com frequência (3)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Algumas vezes (2)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Nunca (1)</a:t>
            </a:r>
            <a:endParaRPr lang="pt-BR" sz="2800" b="1" dirty="0"/>
          </a:p>
        </p:txBody>
      </p:sp>
      <p:pic>
        <p:nvPicPr>
          <p:cNvPr id="4" name="Picture 2" descr="Resultado de imagem para estress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052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595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82567" y="0"/>
            <a:ext cx="14075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332656"/>
            <a:ext cx="4655840" cy="304698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0000"/>
                </a:solidFill>
                <a:latin typeface="Lato"/>
              </a:rPr>
              <a:t>Avaliação Final:</a:t>
            </a:r>
            <a:br>
              <a:rPr lang="pt-BR" sz="3200" b="1" dirty="0">
                <a:solidFill>
                  <a:srgbClr val="000000"/>
                </a:solidFill>
                <a:latin typeface="Lato"/>
              </a:rPr>
            </a:br>
            <a:r>
              <a:rPr lang="pt-BR" sz="3200" b="1" dirty="0">
                <a:solidFill>
                  <a:srgbClr val="000000"/>
                </a:solidFill>
                <a:latin typeface="Lato"/>
              </a:rPr>
              <a:t>Acima de 51 pontos. Você é um forte candidato a ter problemas sérios de saúde.</a:t>
            </a:r>
            <a:endParaRPr lang="pt-BR" sz="3200" b="1" i="0" dirty="0">
              <a:solidFill>
                <a:srgbClr val="000000"/>
              </a:solidFill>
              <a:effectLst/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769144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279" y="-1"/>
            <a:ext cx="12202277" cy="685800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67408" y="404664"/>
            <a:ext cx="106571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“Devemos ter o controle das circunstâncias e não deixa-las </a:t>
            </a:r>
            <a:r>
              <a:rPr lang="pt-BR" sz="5400" b="1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nos controlar.” </a:t>
            </a:r>
            <a:endParaRPr lang="pt-BR" sz="5400" b="1" dirty="0">
              <a:ln w="28575" cmpd="sng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charset="0"/>
              <a:ea typeface="ＭＳ Ｐゴシック" charset="0"/>
              <a:cs typeface="Century Gothic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19" y="17556"/>
            <a:ext cx="12187066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23392" y="691956"/>
            <a:ext cx="748883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”</a:t>
            </a:r>
            <a:r>
              <a:rPr lang="pt-BR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Portanto eu lhes digo: Não se preocupem com sua própria vida, quanto ao que comer ou beber; nem com seu próprio corpo, quanto ao que vestir. Não é a vida mais importante que a comida, e o corpo mais importante que a roupa?...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19" y="17556"/>
            <a:ext cx="12187066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51384" y="384179"/>
            <a:ext cx="82809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...Observem as aves do céu: não semeiam nem colhem nem armazenam em celeiros; contudo, o Pai celestial as alimenta. Não têm vocês muito mais valor do que elas? Quem de vocês, por mais que se preocupe, pode acrescentar uma hora que seja à sua vida?</a:t>
            </a:r>
          </a:p>
        </p:txBody>
      </p:sp>
    </p:spTree>
    <p:extLst>
      <p:ext uri="{BB962C8B-B14F-4D97-AF65-F5344CB8AC3E}">
        <p14:creationId xmlns:p14="http://schemas.microsoft.com/office/powerpoint/2010/main" val="1884833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112" y="476672"/>
            <a:ext cx="1224135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680176" y="501519"/>
            <a:ext cx="2775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sz="5400" b="1" dirty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16 anos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9" y="-19202"/>
            <a:ext cx="12187067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3991" y="117692"/>
            <a:ext cx="7056784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“O estado da mente atua muito mais na </a:t>
            </a:r>
            <a:r>
              <a:rPr lang="pt-BR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sa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úde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do que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muitos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julgam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.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Muitas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doenças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sofridas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pelos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homens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são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resultado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de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depressão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mental.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Desgosto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,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ansiedade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,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descontentamento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,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remorso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, culpa,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desconfiança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,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todos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tendem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a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consumir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as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forças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vitais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, e a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convidar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a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decadência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e a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morte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”.</a:t>
            </a:r>
          </a:p>
          <a:p>
            <a:endParaRPr lang="en-US" sz="3600" b="1" dirty="0">
              <a:solidFill>
                <a:srgbClr val="FFFFFF"/>
              </a:solidFill>
              <a:effectLst>
                <a:outerShdw blurRad="180975" dir="2700000" algn="tl" rotWithShape="0">
                  <a:prstClr val="black">
                    <a:alpha val="93000"/>
                  </a:prstClr>
                </a:outerShdw>
              </a:effectLst>
              <a:latin typeface="Calibri"/>
              <a:ea typeface="ＭＳ Ｐゴシック" charset="0"/>
              <a:cs typeface="Calibri"/>
            </a:endParaRPr>
          </a:p>
          <a:p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Ciência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do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Bom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Viver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, 241</a:t>
            </a:r>
            <a:endParaRPr lang="pt-BR" sz="3600" b="1" dirty="0">
              <a:solidFill>
                <a:srgbClr val="FFFFFF"/>
              </a:solidFill>
              <a:effectLst>
                <a:outerShdw blurRad="180975" dir="2700000" algn="tl" rotWithShape="0">
                  <a:prstClr val="black">
                    <a:alpha val="93000"/>
                  </a:prst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95400" y="476672"/>
            <a:ext cx="8468985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De cada 10 problemas...</a:t>
            </a:r>
          </a:p>
          <a:p>
            <a:endParaRPr lang="pt-BR" sz="5400" b="1" dirty="0">
              <a:ln w="28575" cmpd="sng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charset="0"/>
              <a:ea typeface="ＭＳ Ｐゴシック" charset="0"/>
              <a:cs typeface="Century Gothic" charset="0"/>
            </a:endParaRPr>
          </a:p>
          <a:p>
            <a:r>
              <a:rPr lang="pt-BR" sz="5400" b="1" dirty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7 desaparecer</a:t>
            </a:r>
            <a:r>
              <a:rPr lang="en-US" sz="5400" b="1" dirty="0" err="1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ão</a:t>
            </a:r>
            <a:endParaRPr lang="en-US" sz="5400" b="1" dirty="0">
              <a:ln w="28575" cmpd="sng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charset="0"/>
              <a:ea typeface="ＭＳ Ｐゴシック" charset="0"/>
              <a:cs typeface="Century Gothic" charset="0"/>
            </a:endParaRPr>
          </a:p>
          <a:p>
            <a:r>
              <a:rPr lang="en-US" sz="5400" b="1" dirty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1 </a:t>
            </a:r>
            <a:r>
              <a:rPr lang="en-US" sz="5400" b="1" dirty="0" err="1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será</a:t>
            </a:r>
            <a:r>
              <a:rPr lang="en-US" sz="5400" b="1" dirty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 </a:t>
            </a:r>
            <a:r>
              <a:rPr lang="en-US" sz="5400" b="1" dirty="0" err="1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resolvido</a:t>
            </a:r>
            <a:r>
              <a:rPr lang="en-US" sz="5400" b="1" dirty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 </a:t>
            </a:r>
            <a:r>
              <a:rPr lang="en-US" sz="5400" b="1" dirty="0" err="1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amanhã</a:t>
            </a:r>
            <a:endParaRPr lang="en-US" sz="5400" b="1" dirty="0">
              <a:ln w="28575" cmpd="sng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charset="0"/>
              <a:ea typeface="ＭＳ Ｐゴシック" charset="0"/>
              <a:cs typeface="Century Gothic" charset="0"/>
            </a:endParaRPr>
          </a:p>
          <a:p>
            <a:r>
              <a:rPr lang="en-US" sz="5400" b="1" dirty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1 </a:t>
            </a:r>
            <a:r>
              <a:rPr lang="en-US" sz="5400" b="1" dirty="0" err="1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não</a:t>
            </a:r>
            <a:r>
              <a:rPr lang="en-US" sz="5400" b="1" dirty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 tem </a:t>
            </a:r>
            <a:r>
              <a:rPr lang="en-US" sz="5400" b="1" dirty="0" err="1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solução</a:t>
            </a:r>
            <a:endParaRPr lang="en-US" sz="5400" b="1" dirty="0">
              <a:ln w="28575" cmpd="sng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charset="0"/>
              <a:ea typeface="ＭＳ Ｐゴシック" charset="0"/>
              <a:cs typeface="Century Gothic" charset="0"/>
            </a:endParaRPr>
          </a:p>
          <a:p>
            <a:r>
              <a:rPr lang="en-US" sz="5400" b="1" dirty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1 resolve </a:t>
            </a:r>
            <a:r>
              <a:rPr lang="en-US" sz="5400" b="1" dirty="0" err="1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hoje</a:t>
            </a:r>
            <a:endParaRPr lang="pt-BR" sz="5400" b="1" dirty="0">
              <a:ln w="28575" cmpd="sng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charset="0"/>
              <a:ea typeface="ＭＳ Ｐゴシック" charset="0"/>
              <a:cs typeface="Century Gothic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11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207568" y="1988840"/>
            <a:ext cx="71287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5400" b="1" dirty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COLABOREMOS COM O INEVITÁVEL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19" y="17556"/>
            <a:ext cx="12187066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23392" y="98072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“Qual de vós por ansioso que esteja, pode acrescentar um côvado ao curso da sua vida?” </a:t>
            </a:r>
          </a:p>
          <a:p>
            <a:endParaRPr lang="pt-BR" sz="3600" b="1" dirty="0">
              <a:solidFill>
                <a:srgbClr val="FFFFFF"/>
              </a:solidFill>
              <a:effectLst>
                <a:outerShdw blurRad="180975" dir="2700000" algn="tl" rotWithShape="0">
                  <a:prstClr val="black">
                    <a:alpha val="93000"/>
                  </a:prstClr>
                </a:outerShdw>
              </a:effectLst>
              <a:latin typeface="Calibri"/>
              <a:ea typeface="ＭＳ Ｐゴシック" charset="0"/>
              <a:cs typeface="Calibri"/>
            </a:endParaRPr>
          </a:p>
          <a:p>
            <a:r>
              <a:rPr lang="pt-BR" sz="36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Mateus 6:27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19" y="17556"/>
            <a:ext cx="12187066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51384" y="491901"/>
            <a:ext cx="885698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Mateus 6:26 – 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“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Olhai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as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aves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do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céu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”</a:t>
            </a:r>
            <a:r>
              <a:rPr lang="is-I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…</a:t>
            </a:r>
          </a:p>
          <a:p>
            <a:endParaRPr lang="is-IS" sz="4400" b="1" dirty="0">
              <a:solidFill>
                <a:srgbClr val="FFFFFF"/>
              </a:solidFill>
              <a:effectLst>
                <a:outerShdw blurRad="180975" dir="2700000" algn="tl" rotWithShape="0">
                  <a:prstClr val="black">
                    <a:alpha val="93000"/>
                  </a:prstClr>
                </a:outerShdw>
              </a:effectLst>
              <a:latin typeface="Calibri"/>
              <a:ea typeface="ＭＳ Ｐゴシック" charset="0"/>
              <a:cs typeface="Calibri"/>
            </a:endParaRPr>
          </a:p>
          <a:p>
            <a:r>
              <a:rPr lang="is-I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Mateus 6:28 – 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“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Olhai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os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lírios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”</a:t>
            </a:r>
            <a:r>
              <a:rPr lang="is-I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…</a:t>
            </a:r>
          </a:p>
          <a:p>
            <a:endParaRPr lang="is-IS" sz="4400" b="1" dirty="0">
              <a:solidFill>
                <a:srgbClr val="FFFFFF"/>
              </a:solidFill>
              <a:effectLst>
                <a:outerShdw blurRad="180975" dir="2700000" algn="tl" rotWithShape="0">
                  <a:prstClr val="black">
                    <a:alpha val="93000"/>
                  </a:prstClr>
                </a:outerShdw>
              </a:effectLst>
              <a:latin typeface="Calibri"/>
              <a:ea typeface="ＭＳ Ｐゴシック" charset="0"/>
              <a:cs typeface="Calibri"/>
            </a:endParaRPr>
          </a:p>
          <a:p>
            <a:r>
              <a:rPr lang="is-I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Mateus 6:33 – 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“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Buscai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pois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em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primeiro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lugar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o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seu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reino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e a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sua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justiça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180975" dir="2700000" algn="tl" rotWithShape="0">
                    <a:prstClr val="black">
                      <a:alpha val="93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”.</a:t>
            </a:r>
            <a:endParaRPr lang="pt-BR" sz="4400" b="1" dirty="0">
              <a:solidFill>
                <a:srgbClr val="FFFFFF"/>
              </a:solidFill>
              <a:effectLst>
                <a:outerShdw blurRad="180975" dir="2700000" algn="tl" rotWithShape="0">
                  <a:prstClr val="black">
                    <a:alpha val="93000"/>
                  </a:prst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magem 1" descr="038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99456" y="47667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“Lançando sobre Ele toda a vossa ansiedade, porque Ele tem cuidado de vós”.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Pedro 5:7.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102"/>
            <a:ext cx="12196666" cy="682689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487488" y="2551837"/>
            <a:ext cx="6336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pt-BR" sz="5400" b="1" dirty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As </a:t>
            </a:r>
            <a:r>
              <a:rPr lang="pt-BR" sz="5400" b="1" dirty="0" err="1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preocupaç</a:t>
            </a:r>
            <a:r>
              <a:rPr lang="en-US" sz="5400" b="1" dirty="0" err="1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ões</a:t>
            </a:r>
            <a:r>
              <a:rPr lang="en-US" sz="5400" b="1" dirty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 </a:t>
            </a:r>
            <a:r>
              <a:rPr lang="en-US" sz="5400" b="1" dirty="0" err="1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encurtam</a:t>
            </a:r>
            <a:r>
              <a:rPr lang="en-US" sz="5400" b="1" dirty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 a </a:t>
            </a:r>
            <a:r>
              <a:rPr lang="en-US" sz="5400" b="1" dirty="0" err="1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vida</a:t>
            </a:r>
            <a:endParaRPr lang="pt-BR" sz="5400" b="1" dirty="0">
              <a:ln w="28575" cmpd="sng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charset="0"/>
              <a:ea typeface="ＭＳ Ｐゴシック" charset="0"/>
              <a:cs typeface="Century Gothic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95400" y="5157192"/>
            <a:ext cx="3635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pt-BR" sz="7200" b="1" dirty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Passar</a:t>
            </a:r>
            <a:r>
              <a:rPr lang="en-US" sz="7200" b="1" dirty="0" err="1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á</a:t>
            </a:r>
            <a:endParaRPr lang="pt-BR" sz="7200" b="1" dirty="0">
              <a:ln w="28575" cmpd="sng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charset="0"/>
              <a:ea typeface="ＭＳ Ｐゴシック" charset="0"/>
              <a:cs typeface="Century Gothic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5113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95400" y="889843"/>
            <a:ext cx="74168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eaLnBrk="0" hangingPunct="0">
              <a:buFont typeface="+mj-lt"/>
              <a:buAutoNum type="arabicPeriod"/>
            </a:pPr>
            <a:r>
              <a:rPr lang="pt-BR" sz="5400" b="1" dirty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Vivamos com plena fé em Deus.</a:t>
            </a:r>
          </a:p>
          <a:p>
            <a:pPr marL="914400" indent="-914400" eaLnBrk="0" hangingPunct="0">
              <a:buFont typeface="+mj-lt"/>
              <a:buAutoNum type="arabicPeriod"/>
            </a:pPr>
            <a:r>
              <a:rPr lang="pt-BR" sz="5400" b="1" dirty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Um dia de cada vez.</a:t>
            </a:r>
          </a:p>
          <a:p>
            <a:pPr marL="914400" indent="-914400" eaLnBrk="0" hangingPunct="0">
              <a:buFont typeface="+mj-lt"/>
              <a:buAutoNum type="arabicPeriod"/>
            </a:pPr>
            <a:r>
              <a:rPr lang="pt-BR" sz="5400" b="1" dirty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Aceitando o inevitável.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51130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51384" y="474345"/>
            <a:ext cx="8352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eaLnBrk="0" hangingPunct="0">
              <a:buFont typeface="+mj-lt"/>
              <a:buAutoNum type="arabicPeriod" startAt="4"/>
            </a:pPr>
            <a:r>
              <a:rPr lang="pt-BR" sz="5400" b="1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Recordando </a:t>
            </a:r>
            <a:r>
              <a:rPr lang="pt-BR" sz="5400" b="1" dirty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rPr>
              <a:t>que todo problema, por mais angustioso que seja, passará.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estress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2325" y="332656"/>
            <a:ext cx="8700459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07368" y="2025422"/>
            <a:ext cx="10801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600" b="1" dirty="0">
                <a:latin typeface="Gill Sans Ultra Bold" panose="020B0A02020104020203" pitchFamily="34" charset="0"/>
              </a:rPr>
              <a:t>TESTE DE </a:t>
            </a:r>
          </a:p>
          <a:p>
            <a:r>
              <a:rPr lang="pt-BR" sz="6600" b="1" dirty="0">
                <a:latin typeface="Gill Sans Ultra Bold" panose="020B0A02020104020203" pitchFamily="34" charset="0"/>
              </a:rPr>
              <a:t>ESTRESSE</a:t>
            </a:r>
          </a:p>
        </p:txBody>
      </p:sp>
    </p:spTree>
    <p:extLst>
      <p:ext uri="{BB962C8B-B14F-4D97-AF65-F5344CB8AC3E}">
        <p14:creationId xmlns:p14="http://schemas.microsoft.com/office/powerpoint/2010/main" val="163152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5400" y="476672"/>
            <a:ext cx="10801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latin typeface="Lato"/>
              </a:rPr>
              <a:t>Você tenta fazer tanto quanto for possível no menor espaço de tempo que puder?</a:t>
            </a:r>
          </a:p>
        </p:txBody>
      </p:sp>
      <p:sp>
        <p:nvSpPr>
          <p:cNvPr id="3" name="Retângulo 2"/>
          <p:cNvSpPr/>
          <p:nvPr/>
        </p:nvSpPr>
        <p:spPr>
          <a:xfrm>
            <a:off x="695400" y="3125286"/>
            <a:ext cx="1080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Sempre (4)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Com frequência (3)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Algumas vezes (2)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Nunca (1)</a:t>
            </a:r>
            <a:endParaRPr lang="pt-BR" sz="2800" b="1" dirty="0"/>
          </a:p>
        </p:txBody>
      </p:sp>
      <p:pic>
        <p:nvPicPr>
          <p:cNvPr id="1026" name="Picture 2" descr="Resultado de imagem para estress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052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785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5400" y="476672"/>
            <a:ext cx="10801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latin typeface="Lato"/>
              </a:rPr>
              <a:t>Você fica impaciente ou irritado com demoras ou interrupções?</a:t>
            </a:r>
          </a:p>
        </p:txBody>
      </p:sp>
      <p:sp>
        <p:nvSpPr>
          <p:cNvPr id="3" name="Retângulo 2"/>
          <p:cNvSpPr/>
          <p:nvPr/>
        </p:nvSpPr>
        <p:spPr>
          <a:xfrm>
            <a:off x="695400" y="3125286"/>
            <a:ext cx="1080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Sempre (4)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Com frequência (3)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Algumas vezes (2)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Nunca (1)</a:t>
            </a:r>
            <a:endParaRPr lang="pt-BR" sz="2800" b="1" dirty="0"/>
          </a:p>
        </p:txBody>
      </p:sp>
      <p:pic>
        <p:nvPicPr>
          <p:cNvPr id="4" name="Picture 2" descr="Resultado de imagem para estress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052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400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5400" y="476672"/>
            <a:ext cx="10801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latin typeface="Lato"/>
              </a:rPr>
              <a:t>Você sempre tem de vencer todos os jogos para conseguir divertir-se?</a:t>
            </a:r>
          </a:p>
        </p:txBody>
      </p:sp>
      <p:sp>
        <p:nvSpPr>
          <p:cNvPr id="3" name="Retângulo 2"/>
          <p:cNvSpPr/>
          <p:nvPr/>
        </p:nvSpPr>
        <p:spPr>
          <a:xfrm>
            <a:off x="695400" y="3125286"/>
            <a:ext cx="1080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Sempre (4)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Com frequência (3)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Algumas vezes (2)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Nunca (1)</a:t>
            </a:r>
            <a:endParaRPr lang="pt-BR" sz="2800" b="1" dirty="0"/>
          </a:p>
        </p:txBody>
      </p:sp>
      <p:pic>
        <p:nvPicPr>
          <p:cNvPr id="4" name="Picture 2" descr="Resultado de imagem para estress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052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186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5400" y="476672"/>
            <a:ext cx="10801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latin typeface="Lato"/>
              </a:rPr>
              <a:t>É improvável você procurar ou dizer que precisa de ajuda para um problema?</a:t>
            </a:r>
          </a:p>
        </p:txBody>
      </p:sp>
      <p:sp>
        <p:nvSpPr>
          <p:cNvPr id="3" name="Retângulo 2"/>
          <p:cNvSpPr/>
          <p:nvPr/>
        </p:nvSpPr>
        <p:spPr>
          <a:xfrm>
            <a:off x="695400" y="3125286"/>
            <a:ext cx="1080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Sempre (4)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Com frequência (3)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Algumas vezes (2)</a:t>
            </a:r>
          </a:p>
          <a:p>
            <a:pPr marL="342900" indent="-342900">
              <a:buAutoNum type="alphaLcParenR"/>
            </a:pPr>
            <a:r>
              <a:rPr lang="pt-BR" sz="2800" b="1" dirty="0">
                <a:latin typeface="Lato"/>
              </a:rPr>
              <a:t> Nunca (1)</a:t>
            </a:r>
            <a:endParaRPr lang="pt-BR" sz="2800" b="1" dirty="0"/>
          </a:p>
        </p:txBody>
      </p:sp>
      <p:pic>
        <p:nvPicPr>
          <p:cNvPr id="4" name="Picture 2" descr="Resultado de imagem para estress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052" y="227687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7647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2286</TotalTime>
  <Words>2631</Words>
  <Application>Microsoft Office PowerPoint</Application>
  <PresentationFormat>Widescreen</PresentationFormat>
  <Paragraphs>200</Paragraphs>
  <Slides>42</Slides>
  <Notes>23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Century Gothic</vt:lpstr>
      <vt:lpstr>Gill Sans</vt:lpstr>
      <vt:lpstr>Gill Sans Ultra Bold</vt:lpstr>
      <vt:lpstr>Lato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Patrick</dc:creator>
  <cp:lastModifiedBy>Rodrigo Bezerra</cp:lastModifiedBy>
  <cp:revision>54</cp:revision>
  <cp:lastPrinted>2016-08-19T11:57:10Z</cp:lastPrinted>
  <dcterms:created xsi:type="dcterms:W3CDTF">2009-08-11T12:09:56Z</dcterms:created>
  <dcterms:modified xsi:type="dcterms:W3CDTF">2020-03-13T12:04:57Z</dcterms:modified>
</cp:coreProperties>
</file>