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88" r:id="rId3"/>
    <p:sldId id="297" r:id="rId4"/>
    <p:sldId id="300" r:id="rId5"/>
    <p:sldId id="301" r:id="rId6"/>
    <p:sldId id="291" r:id="rId7"/>
    <p:sldId id="298" r:id="rId8"/>
    <p:sldId id="296" r:id="rId9"/>
    <p:sldId id="292" r:id="rId10"/>
    <p:sldId id="293" r:id="rId11"/>
    <p:sldId id="258" r:id="rId12"/>
    <p:sldId id="299" r:id="rId13"/>
    <p:sldId id="294" r:id="rId14"/>
    <p:sldId id="302" r:id="rId15"/>
    <p:sldId id="267" r:id="rId16"/>
    <p:sldId id="303" r:id="rId17"/>
    <p:sldId id="305" r:id="rId18"/>
    <p:sldId id="304" r:id="rId19"/>
    <p:sldId id="295"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37" autoAdjust="0"/>
  </p:normalViewPr>
  <p:slideViewPr>
    <p:cSldViewPr>
      <p:cViewPr varScale="1">
        <p:scale>
          <a:sx n="55" d="100"/>
          <a:sy n="55" d="100"/>
        </p:scale>
        <p:origin x="131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82D19-7EE8-479E-BDF1-633E0BC3DEE4}" type="datetimeFigureOut">
              <a:rPr lang="pt-BR" smtClean="0"/>
              <a:t>19/02/2020</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E38AC-D1EE-4F74-B0C4-9BE931855047}" type="slidenum">
              <a:rPr lang="pt-BR" smtClean="0"/>
              <a:t>‹nº›</a:t>
            </a:fld>
            <a:endParaRPr lang="pt-BR"/>
          </a:p>
        </p:txBody>
      </p:sp>
    </p:spTree>
    <p:extLst>
      <p:ext uri="{BB962C8B-B14F-4D97-AF65-F5344CB8AC3E}">
        <p14:creationId xmlns:p14="http://schemas.microsoft.com/office/powerpoint/2010/main" val="357956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ignificados.com.br/filtro-dos-sonh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ebracis.com.br/blog/sucesso-na-vid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t.wikipedia.org/wiki/Intelig%C3%AAncia_emociona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ebracis.com.br/blog/sucesso-na-vid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ebracis.com.br/blog/sucesso-na-vid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1</a:t>
            </a:fld>
            <a:endParaRPr lang="pt-BR"/>
          </a:p>
        </p:txBody>
      </p:sp>
    </p:spTree>
    <p:extLst>
      <p:ext uri="{BB962C8B-B14F-4D97-AF65-F5344CB8AC3E}">
        <p14:creationId xmlns:p14="http://schemas.microsoft.com/office/powerpoint/2010/main" val="315999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Há muitas</a:t>
            </a:r>
            <a:r>
              <a:rPr lang="pt-BR" baseline="0" dirty="0" smtClean="0"/>
              <a:t> pessoas que dizem: Meu esposo(a), é muito tranquilo(a), mas quando ele(a) explode é melhor sair de perto. E se orgulham desta característica, como se fosse uma virtude conseguir reprimir as dores físicas e emocionais dentro de si.</a:t>
            </a:r>
            <a:endParaRPr lang="pt-BR" dirty="0" smtClean="0"/>
          </a:p>
          <a:p>
            <a:r>
              <a:rPr lang="pt-BR" dirty="0" smtClean="0"/>
              <a:t>Voc</a:t>
            </a:r>
            <a:r>
              <a:rPr lang="pt-BR" sz="1200" kern="1200" dirty="0" smtClean="0">
                <a:solidFill>
                  <a:schemeClr val="tx1"/>
                </a:solidFill>
                <a:effectLst/>
                <a:latin typeface="+mn-lt"/>
                <a:ea typeface="+mn-ea"/>
                <a:cs typeface="+mn-cs"/>
              </a:rPr>
              <a:t>ê pode até ter a capacidade de reprimir os sentimentos</a:t>
            </a:r>
            <a:r>
              <a:rPr lang="pt-BR" sz="1200" kern="1200" baseline="0" dirty="0" smtClean="0">
                <a:solidFill>
                  <a:schemeClr val="tx1"/>
                </a:solidFill>
                <a:effectLst/>
                <a:latin typeface="+mn-lt"/>
                <a:ea typeface="+mn-ea"/>
                <a:cs typeface="+mn-cs"/>
              </a:rPr>
              <a:t> negativos, mas se perde o controle ao colocar para fora, expressando-se de forma indevida sem medir as consequ</a:t>
            </a:r>
            <a:r>
              <a:rPr lang="pt-BR" sz="1200" kern="1200" dirty="0" smtClean="0">
                <a:solidFill>
                  <a:schemeClr val="tx1"/>
                </a:solidFill>
                <a:effectLst/>
                <a:latin typeface="+mn-lt"/>
                <a:ea typeface="+mn-ea"/>
                <a:cs typeface="+mn-cs"/>
              </a:rPr>
              <a:t>ências de suas ações, então pode</a:t>
            </a:r>
            <a:r>
              <a:rPr lang="pt-BR" sz="1200" kern="1200" baseline="0" dirty="0" smtClean="0">
                <a:solidFill>
                  <a:schemeClr val="tx1"/>
                </a:solidFill>
                <a:effectLst/>
                <a:latin typeface="+mn-lt"/>
                <a:ea typeface="+mn-ea"/>
                <a:cs typeface="+mn-cs"/>
              </a:rPr>
              <a:t> se dizer que voc</a:t>
            </a:r>
            <a:r>
              <a:rPr lang="pt-BR" sz="1200" kern="1200" dirty="0" smtClean="0">
                <a:solidFill>
                  <a:schemeClr val="tx1"/>
                </a:solidFill>
                <a:effectLst/>
                <a:latin typeface="+mn-lt"/>
                <a:ea typeface="+mn-ea"/>
                <a:cs typeface="+mn-cs"/>
              </a:rPr>
              <a:t>ê não tem</a:t>
            </a:r>
            <a:r>
              <a:rPr lang="pt-BR" sz="1200" kern="1200" baseline="0" dirty="0" smtClean="0">
                <a:solidFill>
                  <a:schemeClr val="tx1"/>
                </a:solidFill>
                <a:effectLst/>
                <a:latin typeface="+mn-lt"/>
                <a:ea typeface="+mn-ea"/>
                <a:cs typeface="+mn-cs"/>
              </a:rPr>
              <a:t> um nível de autocontrole tão alto quanto parece. Intelig</a:t>
            </a:r>
            <a:r>
              <a:rPr lang="pt-BR" sz="1200" kern="1200" dirty="0" smtClean="0">
                <a:solidFill>
                  <a:schemeClr val="tx1"/>
                </a:solidFill>
                <a:effectLst/>
                <a:latin typeface="+mn-lt"/>
                <a:ea typeface="+mn-ea"/>
                <a:cs typeface="+mn-cs"/>
              </a:rPr>
              <a:t>ência emocional não é guardar para si os sentimentos</a:t>
            </a:r>
            <a:r>
              <a:rPr lang="pt-BR" sz="1200" kern="1200" baseline="0" dirty="0" smtClean="0">
                <a:solidFill>
                  <a:schemeClr val="tx1"/>
                </a:solidFill>
                <a:effectLst/>
                <a:latin typeface="+mn-lt"/>
                <a:ea typeface="+mn-ea"/>
                <a:cs typeface="+mn-cs"/>
              </a:rPr>
              <a:t> negativos, reprimindo-os, fazendo com que voc</a:t>
            </a:r>
            <a:r>
              <a:rPr lang="pt-BR" sz="1200" kern="1200" dirty="0" smtClean="0">
                <a:solidFill>
                  <a:schemeClr val="tx1"/>
                </a:solidFill>
                <a:effectLst/>
                <a:latin typeface="+mn-lt"/>
                <a:ea typeface="+mn-ea"/>
                <a:cs typeface="+mn-cs"/>
              </a:rPr>
              <a:t>ê se</a:t>
            </a:r>
            <a:r>
              <a:rPr lang="pt-BR" sz="1200" kern="1200" baseline="0" dirty="0" smtClean="0">
                <a:solidFill>
                  <a:schemeClr val="tx1"/>
                </a:solidFill>
                <a:effectLst/>
                <a:latin typeface="+mn-lt"/>
                <a:ea typeface="+mn-ea"/>
                <a:cs typeface="+mn-cs"/>
              </a:rPr>
              <a:t> sinta mal e deprimido por dentro. Isso tem mais a ver com depressão do que com autocontrole. Em outras palavras: Não é voc</a:t>
            </a:r>
            <a:r>
              <a:rPr lang="pt-BR" sz="1200" kern="1200" dirty="0" smtClean="0">
                <a:solidFill>
                  <a:schemeClr val="tx1"/>
                </a:solidFill>
                <a:effectLst/>
                <a:latin typeface="+mn-lt"/>
                <a:ea typeface="+mn-ea"/>
                <a:cs typeface="+mn-cs"/>
              </a:rPr>
              <a:t>ê morrer por</a:t>
            </a:r>
            <a:r>
              <a:rPr lang="pt-BR" sz="1200" kern="1200" baseline="0" dirty="0" smtClean="0">
                <a:solidFill>
                  <a:schemeClr val="tx1"/>
                </a:solidFill>
                <a:effectLst/>
                <a:latin typeface="+mn-lt"/>
                <a:ea typeface="+mn-ea"/>
                <a:cs typeface="+mn-cs"/>
              </a:rPr>
              <a:t> dentro para evitar conflitos, mas a capacidade que tem de solucionar os problemas causando o mínimo impacto possível, tanto no outro como em voc</a:t>
            </a:r>
            <a:r>
              <a:rPr lang="pt-BR" sz="1200" kern="1200" dirty="0" smtClean="0">
                <a:solidFill>
                  <a:schemeClr val="tx1"/>
                </a:solidFill>
                <a:effectLst/>
                <a:latin typeface="+mn-lt"/>
                <a:ea typeface="+mn-ea"/>
                <a:cs typeface="+mn-cs"/>
              </a:rPr>
              <a:t>ê.</a:t>
            </a:r>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10</a:t>
            </a:fld>
            <a:endParaRPr lang="pt-BR"/>
          </a:p>
        </p:txBody>
      </p:sp>
    </p:spTree>
    <p:extLst>
      <p:ext uri="{BB962C8B-B14F-4D97-AF65-F5344CB8AC3E}">
        <p14:creationId xmlns:p14="http://schemas.microsoft.com/office/powerpoint/2010/main" val="231601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terceiro fator é a Recuperação. Depois</a:t>
            </a:r>
            <a:r>
              <a:rPr lang="pt-BR" baseline="0" dirty="0" smtClean="0"/>
              <a:t> que decidiu solucionar o problema, escolheu a forma de lidar com a situação, quanto tempo voc</a:t>
            </a:r>
            <a:r>
              <a:rPr lang="pt-BR" sz="1200" kern="1200" dirty="0" smtClean="0">
                <a:solidFill>
                  <a:schemeClr val="tx1"/>
                </a:solidFill>
                <a:effectLst/>
                <a:latin typeface="+mn-lt"/>
                <a:ea typeface="+mn-ea"/>
                <a:cs typeface="+mn-cs"/>
              </a:rPr>
              <a:t>ê demora para voltar ao seu estágio inicial. Quão efetiva é sua capacidade de colocar um ponto final no conflito e deixar de afetar e ser afetado pela situação. O cachorro possui</a:t>
            </a:r>
            <a:r>
              <a:rPr lang="pt-BR" sz="1200" kern="1200" baseline="0" dirty="0" smtClean="0">
                <a:solidFill>
                  <a:schemeClr val="tx1"/>
                </a:solidFill>
                <a:effectLst/>
                <a:latin typeface="+mn-lt"/>
                <a:ea typeface="+mn-ea"/>
                <a:cs typeface="+mn-cs"/>
              </a:rPr>
              <a:t> esta característica. O dono pode brigar com ele, mas basta apenas um gesto de carinho para que ele volte a ser o que era antes.</a:t>
            </a:r>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11</a:t>
            </a:fld>
            <a:endParaRPr lang="pt-BR"/>
          </a:p>
        </p:txBody>
      </p:sp>
    </p:spTree>
    <p:extLst>
      <p:ext uri="{BB962C8B-B14F-4D97-AF65-F5344CB8AC3E}">
        <p14:creationId xmlns:p14="http://schemas.microsoft.com/office/powerpoint/2010/main" val="338697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Reparem</a:t>
            </a:r>
            <a:r>
              <a:rPr lang="pt-BR" baseline="0" dirty="0" smtClean="0"/>
              <a:t> que eu utilizei duas palavras ao resumir os primeiros dois fatores que indicam o seu nível de autocontrole.</a:t>
            </a:r>
          </a:p>
          <a:p>
            <a:r>
              <a:rPr lang="pt-BR" baseline="0" dirty="0" smtClean="0"/>
              <a:t>Decisão, porque voc</a:t>
            </a:r>
            <a:r>
              <a:rPr lang="pt-BR" sz="1200" kern="1200" dirty="0" smtClean="0">
                <a:solidFill>
                  <a:schemeClr val="tx1"/>
                </a:solidFill>
                <a:effectLst/>
                <a:latin typeface="+mn-lt"/>
                <a:ea typeface="+mn-ea"/>
                <a:cs typeface="+mn-cs"/>
              </a:rPr>
              <a:t>ê não precisa necessariamente deixar esgotar a sua paciência</a:t>
            </a:r>
            <a:r>
              <a:rPr lang="pt-BR" sz="1200" kern="1200" baseline="0" dirty="0" smtClean="0">
                <a:solidFill>
                  <a:schemeClr val="tx1"/>
                </a:solidFill>
                <a:effectLst/>
                <a:latin typeface="+mn-lt"/>
                <a:ea typeface="+mn-ea"/>
                <a:cs typeface="+mn-cs"/>
              </a:rPr>
              <a:t> (ou </a:t>
            </a:r>
            <a:r>
              <a:rPr lang="pt-BR" sz="1200" kern="1200" dirty="0" smtClean="0">
                <a:solidFill>
                  <a:schemeClr val="tx1"/>
                </a:solidFill>
                <a:effectLst/>
                <a:latin typeface="+mn-lt"/>
                <a:ea typeface="+mn-ea"/>
                <a:cs typeface="+mn-cs"/>
              </a:rPr>
              <a:t>explodir) para</a:t>
            </a:r>
            <a:r>
              <a:rPr lang="pt-BR" sz="1200" kern="1200" baseline="0" dirty="0" smtClean="0">
                <a:solidFill>
                  <a:schemeClr val="tx1"/>
                </a:solidFill>
                <a:effectLst/>
                <a:latin typeface="+mn-lt"/>
                <a:ea typeface="+mn-ea"/>
                <a:cs typeface="+mn-cs"/>
              </a:rPr>
              <a:t> depois resolver o problema. Este é o grande erro que muitos cometem. </a:t>
            </a:r>
          </a:p>
          <a:p>
            <a:r>
              <a:rPr lang="pt-BR" sz="1200" kern="1200" baseline="0" dirty="0" smtClean="0">
                <a:solidFill>
                  <a:schemeClr val="tx1"/>
                </a:solidFill>
                <a:effectLst/>
                <a:latin typeface="+mn-lt"/>
                <a:ea typeface="+mn-ea"/>
                <a:cs typeface="+mn-cs"/>
              </a:rPr>
              <a:t>Quanto mais cedo procurar resolve-lo, será mais fácil e menos destrutivo o processo.</a:t>
            </a:r>
          </a:p>
          <a:p>
            <a:r>
              <a:rPr lang="pt-BR" sz="1200" kern="1200" baseline="0" dirty="0" smtClean="0">
                <a:solidFill>
                  <a:schemeClr val="tx1"/>
                </a:solidFill>
                <a:effectLst/>
                <a:latin typeface="+mn-lt"/>
                <a:ea typeface="+mn-ea"/>
                <a:cs typeface="+mn-cs"/>
              </a:rPr>
              <a:t>Escolha porque existem várias formas de se resolver um problema e cabe a voc</a:t>
            </a:r>
            <a:r>
              <a:rPr lang="pt-BR" sz="1200" kern="1200" dirty="0" smtClean="0">
                <a:solidFill>
                  <a:schemeClr val="tx1"/>
                </a:solidFill>
                <a:effectLst/>
                <a:latin typeface="+mn-lt"/>
                <a:ea typeface="+mn-ea"/>
                <a:cs typeface="+mn-cs"/>
              </a:rPr>
              <a:t>ê escolher a</a:t>
            </a:r>
            <a:r>
              <a:rPr lang="pt-BR" sz="1200" kern="1200" baseline="0" dirty="0" smtClean="0">
                <a:solidFill>
                  <a:schemeClr val="tx1"/>
                </a:solidFill>
                <a:effectLst/>
                <a:latin typeface="+mn-lt"/>
                <a:ea typeface="+mn-ea"/>
                <a:cs typeface="+mn-cs"/>
              </a:rPr>
              <a:t> forma que trará menos dor as pessoas e áreas envolvidas. A humildade é a maior aliada na resolução de conflitos.</a:t>
            </a:r>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12</a:t>
            </a:fld>
            <a:endParaRPr lang="pt-BR"/>
          </a:p>
        </p:txBody>
      </p:sp>
    </p:spTree>
    <p:extLst>
      <p:ext uri="{BB962C8B-B14F-4D97-AF65-F5344CB8AC3E}">
        <p14:creationId xmlns:p14="http://schemas.microsoft.com/office/powerpoint/2010/main" val="417512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terceiro fator é a Recuperação. Depois</a:t>
            </a:r>
            <a:r>
              <a:rPr lang="pt-BR" baseline="0" dirty="0" smtClean="0"/>
              <a:t> que decidiu solucionar o problema, escolheu a forma de lidar com a situação, quanto tempo voc</a:t>
            </a:r>
            <a:r>
              <a:rPr lang="pt-BR" sz="1200" kern="1200" dirty="0" smtClean="0">
                <a:solidFill>
                  <a:schemeClr val="tx1"/>
                </a:solidFill>
                <a:effectLst/>
                <a:latin typeface="+mn-lt"/>
                <a:ea typeface="+mn-ea"/>
                <a:cs typeface="+mn-cs"/>
              </a:rPr>
              <a:t>ê demora para voltar ao seu estágio inicial. Quão efetiva é sua capacidade de colocar um ponto final no conflito e deixar de afetar e ser afetado pela situação. O cachorro possui</a:t>
            </a:r>
            <a:r>
              <a:rPr lang="pt-BR" sz="1200" kern="1200" baseline="0" dirty="0" smtClean="0">
                <a:solidFill>
                  <a:schemeClr val="tx1"/>
                </a:solidFill>
                <a:effectLst/>
                <a:latin typeface="+mn-lt"/>
                <a:ea typeface="+mn-ea"/>
                <a:cs typeface="+mn-cs"/>
              </a:rPr>
              <a:t> esta característica. O dono pode brigar com ele, mas basta apenas um gesto de carinho para que ele volte a ser o que era antes.</a:t>
            </a:r>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13</a:t>
            </a:fld>
            <a:endParaRPr lang="pt-BR"/>
          </a:p>
        </p:txBody>
      </p:sp>
    </p:spTree>
    <p:extLst>
      <p:ext uri="{BB962C8B-B14F-4D97-AF65-F5344CB8AC3E}">
        <p14:creationId xmlns:p14="http://schemas.microsoft.com/office/powerpoint/2010/main" val="58687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Se você estiver em um momento da vida no qual se sente depressivo ou angustiado, busque fazer coisas que lhe dão prazer. Pratique um esporte, faça um trabalho artesanal, procure um voluntariado, leia um livro. Ao fazer algo que lhe deixe feliz, aos poucos aquele sentimento negativo desaparece.</a:t>
            </a:r>
          </a:p>
          <a:p>
            <a:endParaRPr lang="pt-B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[Q.I ou Q.E?] O que é mais importante para ter sucesso na vida atualmente?. </a:t>
            </a:r>
            <a:r>
              <a:rPr lang="pt-BR" sz="1200" b="1" i="0" kern="1200" dirty="0" err="1" smtClean="0">
                <a:solidFill>
                  <a:schemeClr val="tx1"/>
                </a:solidFill>
                <a:effectLst/>
                <a:latin typeface="+mn-lt"/>
                <a:ea typeface="+mn-ea"/>
                <a:cs typeface="+mn-cs"/>
              </a:rPr>
              <a:t>Febracis</a:t>
            </a:r>
            <a:r>
              <a:rPr lang="pt-BR" sz="1200" b="0" i="0" kern="1200" dirty="0" smtClean="0">
                <a:solidFill>
                  <a:schemeClr val="tx1"/>
                </a:solidFill>
                <a:effectLst/>
                <a:latin typeface="+mn-lt"/>
                <a:ea typeface="+mn-ea"/>
                <a:cs typeface="+mn-cs"/>
              </a:rPr>
              <a:t>, [s.d.]. Disponível em: &lt;https://bit.ly/2SttSWQ&gt;. Acesso em: 10 de fev. de 2020.</a:t>
            </a:r>
          </a:p>
          <a:p>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14</a:t>
            </a:fld>
            <a:endParaRPr lang="pt-BR"/>
          </a:p>
        </p:txBody>
      </p:sp>
    </p:spTree>
    <p:extLst>
      <p:ext uri="{BB962C8B-B14F-4D97-AF65-F5344CB8AC3E}">
        <p14:creationId xmlns:p14="http://schemas.microsoft.com/office/powerpoint/2010/main" val="1007836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Está com raiva por conta de alguma situação no trabalho? Ou está esperando algo, e a espera tem lhe deixado ansioso? Nada melhor do que se distrair com outras coisas para administrar essas emoções. Vá trabalhar em um relatório complexo ou conversar com os amigos, por exemplo.</a:t>
            </a:r>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15</a:t>
            </a:fld>
            <a:endParaRPr lang="pt-BR"/>
          </a:p>
        </p:txBody>
      </p:sp>
    </p:spTree>
    <p:extLst>
      <p:ext uri="{BB962C8B-B14F-4D97-AF65-F5344CB8AC3E}">
        <p14:creationId xmlns:p14="http://schemas.microsoft.com/office/powerpoint/2010/main" val="91267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Tenha um planejamento a longo prazo e foque nele. Se o seu objetivo for emagrecer, sempre que tiver vontade de comer um doce ou carboidrato, lembre-se de que você tem uma meta a ser alcançada que o resultado vai fazer o esforço valer a pena.</a:t>
            </a:r>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16</a:t>
            </a:fld>
            <a:endParaRPr lang="pt-BR"/>
          </a:p>
        </p:txBody>
      </p:sp>
    </p:spTree>
    <p:extLst>
      <p:ext uri="{BB962C8B-B14F-4D97-AF65-F5344CB8AC3E}">
        <p14:creationId xmlns:p14="http://schemas.microsoft.com/office/powerpoint/2010/main" val="358493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Não se esqueça de que tudo tem um lado bom. Mesmo nos momentos difíceis, encare os obstáculos como oportunidades de crescimento e aprendizado. Quando temos uma visão pessimista de tudo, deixamos de enxergar formas de resolver os problemas e normalmente vemos as dificuldades de uma forma muito pior do que realmente são.</a:t>
            </a:r>
          </a:p>
          <a:p>
            <a:r>
              <a:rPr lang="pt-BR" sz="1200" b="0" i="0" kern="1200" dirty="0" smtClean="0">
                <a:solidFill>
                  <a:schemeClr val="tx1"/>
                </a:solidFill>
                <a:effectLst/>
                <a:latin typeface="+mn-lt"/>
                <a:ea typeface="+mn-ea"/>
                <a:cs typeface="+mn-cs"/>
              </a:rPr>
              <a:t>Cerca de 85% das preocupações que as pessoas têm não se manifestam.</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REFER</a:t>
            </a:r>
            <a:r>
              <a:rPr lang="pt-BR" sz="1200" kern="1200" dirty="0" smtClean="0">
                <a:solidFill>
                  <a:schemeClr val="tx1"/>
                </a:solidFill>
                <a:effectLst/>
                <a:latin typeface="+mn-lt"/>
                <a:ea typeface="+mn-ea"/>
                <a:cs typeface="+mn-cs"/>
              </a:rPr>
              <a:t>ÊNCIAS</a:t>
            </a:r>
            <a:endParaRPr lang="pt-BR" sz="1200" b="0" i="0" kern="1200" dirty="0" smtClean="0">
              <a:solidFill>
                <a:schemeClr val="tx1"/>
              </a:solidFill>
              <a:effectLst/>
              <a:latin typeface="+mn-lt"/>
              <a:ea typeface="+mn-ea"/>
              <a:cs typeface="+mn-cs"/>
            </a:endParaRPr>
          </a:p>
          <a:p>
            <a:endParaRPr lang="pt-B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[Q.I ou Q.E?] O que é mais importante para ter sucesso na vida atualmente?. </a:t>
            </a:r>
            <a:r>
              <a:rPr lang="pt-BR" sz="1200" b="1" i="0" kern="1200" dirty="0" err="1" smtClean="0">
                <a:solidFill>
                  <a:schemeClr val="tx1"/>
                </a:solidFill>
                <a:effectLst/>
                <a:latin typeface="+mn-lt"/>
                <a:ea typeface="+mn-ea"/>
                <a:cs typeface="+mn-cs"/>
              </a:rPr>
              <a:t>Febracis</a:t>
            </a:r>
            <a:r>
              <a:rPr lang="pt-BR" sz="1200" b="0" i="0" kern="1200" dirty="0" smtClean="0">
                <a:solidFill>
                  <a:schemeClr val="tx1"/>
                </a:solidFill>
                <a:effectLst/>
                <a:latin typeface="+mn-lt"/>
                <a:ea typeface="+mn-ea"/>
                <a:cs typeface="+mn-cs"/>
              </a:rPr>
              <a:t>, [s.d.]. Disponível em: &lt;https://bit.ly/2SttSWQ&gt;. Acesso em: 10 de fev. de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CERCA de 85% das preocupações não se tornam realidade. </a:t>
            </a:r>
            <a:r>
              <a:rPr lang="pt-BR" sz="1200" b="1" i="0" kern="1200" dirty="0" err="1" smtClean="0">
                <a:solidFill>
                  <a:schemeClr val="tx1"/>
                </a:solidFill>
                <a:effectLst/>
                <a:latin typeface="+mn-lt"/>
                <a:ea typeface="+mn-ea"/>
                <a:cs typeface="+mn-cs"/>
              </a:rPr>
              <a:t>minhavida</a:t>
            </a:r>
            <a:r>
              <a:rPr lang="pt-BR" sz="1200" b="0" i="0" kern="1200" dirty="0" smtClean="0">
                <a:solidFill>
                  <a:schemeClr val="tx1"/>
                </a:solidFill>
                <a:effectLst/>
                <a:latin typeface="+mn-lt"/>
                <a:ea typeface="+mn-ea"/>
                <a:cs typeface="+mn-cs"/>
              </a:rPr>
              <a:t>, 2019. Disponível em: &lt;https://bit.ly/38emWDA&gt;. Acesso em: 11 de fev. de 2020.</a:t>
            </a:r>
          </a:p>
          <a:p>
            <a:endParaRPr lang="pt-BR" sz="1200" b="0" i="0" kern="1200" dirty="0" smtClean="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17</a:t>
            </a:fld>
            <a:endParaRPr lang="pt-BR"/>
          </a:p>
        </p:txBody>
      </p:sp>
    </p:spTree>
    <p:extLst>
      <p:ext uri="{BB962C8B-B14F-4D97-AF65-F5344CB8AC3E}">
        <p14:creationId xmlns:p14="http://schemas.microsoft.com/office/powerpoint/2010/main" val="336686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As emoções são sentimentos naturais do ser humano e estão presentes em todos os momentos das nossas vidas.</a:t>
            </a:r>
          </a:p>
          <a:p>
            <a:r>
              <a:rPr lang="pt-BR" dirty="0" smtClean="0"/>
              <a:t>Elas são demonstradas quando estamos sozinhos e também quando convivemos socialmente com familiares, amigos, colegas de trabalho e desconhecidos.</a:t>
            </a:r>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2</a:t>
            </a:fld>
            <a:endParaRPr lang="pt-BR"/>
          </a:p>
        </p:txBody>
      </p:sp>
    </p:spTree>
    <p:extLst>
      <p:ext uri="{BB962C8B-B14F-4D97-AF65-F5344CB8AC3E}">
        <p14:creationId xmlns:p14="http://schemas.microsoft.com/office/powerpoint/2010/main" val="97739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Alguém sabe que objeto é esse? Já viram </a:t>
            </a:r>
            <a:r>
              <a:rPr lang="pt-BR" baseline="0" dirty="0" smtClean="0"/>
              <a:t>em algum lugar</a:t>
            </a:r>
            <a:r>
              <a:rPr lang="pt-BR" dirty="0" smtClean="0"/>
              <a:t>? Sabem para que serve?</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O nome deste objeto é “Filtro dos Sonhos”.</a:t>
            </a:r>
            <a:r>
              <a:rPr lang="pt-BR" baseline="0" dirty="0" smtClean="0"/>
              <a:t> É</a:t>
            </a:r>
            <a:r>
              <a:rPr lang="pt-BR" sz="1200" b="0" i="0" kern="1200" dirty="0" smtClean="0">
                <a:solidFill>
                  <a:schemeClr val="tx1"/>
                </a:solidFill>
                <a:effectLst/>
                <a:latin typeface="+mn-lt"/>
                <a:ea typeface="+mn-ea"/>
                <a:cs typeface="+mn-cs"/>
              </a:rPr>
              <a:t> um </a:t>
            </a:r>
            <a:r>
              <a:rPr lang="pt-BR" sz="1200" b="1" i="0" kern="1200" dirty="0" smtClean="0">
                <a:solidFill>
                  <a:schemeClr val="tx1"/>
                </a:solidFill>
                <a:effectLst/>
                <a:latin typeface="+mn-lt"/>
                <a:ea typeface="+mn-ea"/>
                <a:cs typeface="+mn-cs"/>
              </a:rPr>
              <a:t>amuleto </a:t>
            </a:r>
            <a:r>
              <a:rPr lang="pt-BR" sz="1200" b="0" i="0" kern="1200" dirty="0" smtClean="0">
                <a:solidFill>
                  <a:schemeClr val="tx1"/>
                </a:solidFill>
                <a:effectLst/>
                <a:latin typeface="+mn-lt"/>
                <a:ea typeface="+mn-ea"/>
                <a:cs typeface="+mn-cs"/>
              </a:rPr>
              <a:t>típico da cultura indígena norte-americana que, supostamente, teria o </a:t>
            </a:r>
            <a:r>
              <a:rPr lang="pt-BR" sz="1200" b="1" i="0" kern="1200" dirty="0" smtClean="0">
                <a:solidFill>
                  <a:schemeClr val="tx1"/>
                </a:solidFill>
                <a:effectLst/>
                <a:latin typeface="+mn-lt"/>
                <a:ea typeface="+mn-ea"/>
                <a:cs typeface="+mn-cs"/>
              </a:rPr>
              <a:t>poder de purificar as energias</a:t>
            </a:r>
            <a:r>
              <a:rPr lang="pt-BR" sz="1200" b="0" i="0" kern="1200" dirty="0" smtClean="0">
                <a:solidFill>
                  <a:schemeClr val="tx1"/>
                </a:solidFill>
                <a:effectLst/>
                <a:latin typeface="+mn-lt"/>
                <a:ea typeface="+mn-ea"/>
                <a:cs typeface="+mn-cs"/>
              </a:rPr>
              <a:t>, separando os "sonhos negativos" dos "sonhos positivos", além de trazer sabedoria e sorte para quem o possui.</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HISTÓRIA DO FILTRO DOS SONHOS </a:t>
            </a:r>
            <a:r>
              <a:rPr lang="pt-BR" sz="1200" b="1" i="0" kern="1200" dirty="0" smtClean="0">
                <a:solidFill>
                  <a:schemeClr val="tx1"/>
                </a:solidFill>
                <a:effectLst/>
                <a:latin typeface="+mn-lt"/>
                <a:ea typeface="+mn-ea"/>
                <a:cs typeface="+mn-cs"/>
              </a:rPr>
              <a:t>(Opcional.</a:t>
            </a:r>
            <a:r>
              <a:rPr lang="pt-BR" sz="1200" b="1" i="0" kern="1200" baseline="0" dirty="0" smtClean="0">
                <a:solidFill>
                  <a:schemeClr val="tx1"/>
                </a:solidFill>
                <a:effectLst/>
                <a:latin typeface="+mn-lt"/>
                <a:ea typeface="+mn-ea"/>
                <a:cs typeface="+mn-cs"/>
              </a:rPr>
              <a:t> A história tem o propósito de prender a atenção dos alunos na capela)</a:t>
            </a:r>
            <a:endParaRPr lang="pt-BR" sz="1200" b="1" i="0" kern="1200" dirty="0" smtClean="0">
              <a:solidFill>
                <a:schemeClr val="tx1"/>
              </a:solidFill>
              <a:effectLst/>
              <a:latin typeface="+mn-lt"/>
              <a:ea typeface="+mn-ea"/>
              <a:cs typeface="+mn-cs"/>
            </a:endParaRP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Os primeiros filtros dos sonhos surgiram na tribo dos </a:t>
            </a:r>
            <a:r>
              <a:rPr lang="pt-BR" sz="1200" b="0" i="0" kern="1200" dirty="0" err="1" smtClean="0">
                <a:solidFill>
                  <a:schemeClr val="tx1"/>
                </a:solidFill>
                <a:effectLst/>
                <a:latin typeface="+mn-lt"/>
                <a:ea typeface="+mn-ea"/>
                <a:cs typeface="+mn-cs"/>
              </a:rPr>
              <a:t>Ojibwa</a:t>
            </a:r>
            <a:r>
              <a:rPr lang="pt-BR" sz="1200" b="0" i="0" kern="1200" dirty="0" smtClean="0">
                <a:solidFill>
                  <a:schemeClr val="tx1"/>
                </a:solidFill>
                <a:effectLst/>
                <a:latin typeface="+mn-lt"/>
                <a:ea typeface="+mn-ea"/>
                <a:cs typeface="+mn-cs"/>
              </a:rPr>
              <a:t>, que habitavam a região dos grandes lagos da América do Norte. Os membros desta tribo acreditavam que uma das principais missões das pessoas durante a vida era a de decifrar os sonhos, pois acreditavam que traziam importantes mensagens sobre o funcionamento da natureza, do universo e da vida.</a:t>
            </a:r>
          </a:p>
          <a:p>
            <a:r>
              <a:rPr lang="pt-BR" sz="1200" b="0" i="0" kern="1200" dirty="0" smtClean="0">
                <a:solidFill>
                  <a:schemeClr val="tx1"/>
                </a:solidFill>
                <a:effectLst/>
                <a:latin typeface="+mn-lt"/>
                <a:ea typeface="+mn-ea"/>
                <a:cs typeface="+mn-cs"/>
              </a:rPr>
              <a:t>Os </a:t>
            </a:r>
            <a:r>
              <a:rPr lang="pt-BR" sz="1200" b="0" i="0" kern="1200" dirty="0" err="1" smtClean="0">
                <a:solidFill>
                  <a:schemeClr val="tx1"/>
                </a:solidFill>
                <a:effectLst/>
                <a:latin typeface="+mn-lt"/>
                <a:ea typeface="+mn-ea"/>
                <a:cs typeface="+mn-cs"/>
              </a:rPr>
              <a:t>Ojibwa</a:t>
            </a:r>
            <a:r>
              <a:rPr lang="pt-BR" sz="1200" b="0" i="0" kern="1200" dirty="0" smtClean="0">
                <a:solidFill>
                  <a:schemeClr val="tx1"/>
                </a:solidFill>
                <a:effectLst/>
                <a:latin typeface="+mn-lt"/>
                <a:ea typeface="+mn-ea"/>
                <a:cs typeface="+mn-cs"/>
              </a:rPr>
              <a:t> acreditavam que durante a noite o ar se enchia de sonhos e energias, boas e más, sendo o filtro dos sonhos, como o próprio nome sugere, uma proteção contra as energias e sonhos negativos.</a:t>
            </a:r>
          </a:p>
          <a:p>
            <a:r>
              <a:rPr lang="pt-BR" sz="1200" b="0" i="0" kern="1200" dirty="0" smtClean="0">
                <a:solidFill>
                  <a:schemeClr val="tx1"/>
                </a:solidFill>
                <a:effectLst/>
                <a:latin typeface="+mn-lt"/>
                <a:ea typeface="+mn-ea"/>
                <a:cs typeface="+mn-cs"/>
              </a:rPr>
              <a:t>O filtro dos sonhos consiste em um círculo, tradicionalmente feito com fibras de um salgueiro-chorão e revestido com tiras de couro, ao qual são amarrados vários fios, formando uma espécie de teia de aranha com uma abertura circular no centro. Uma pena de ave (preferencialmente de coruja, por significar "sabedoria") é colocada debaixo da teia, assim como outras penas e adereços. A pena simboliza a respiração e o ar, elemento essencial para a vida.</a:t>
            </a:r>
          </a:p>
          <a:p>
            <a:r>
              <a:rPr lang="pt-BR" sz="1200" b="0" i="0" kern="1200" dirty="0" smtClean="0">
                <a:solidFill>
                  <a:schemeClr val="tx1"/>
                </a:solidFill>
                <a:effectLst/>
                <a:latin typeface="+mn-lt"/>
                <a:ea typeface="+mn-ea"/>
                <a:cs typeface="+mn-cs"/>
              </a:rPr>
              <a:t>Os sonhos bons (aqueles que possuem mensagens importantes) teriam a capacidade de passar pelo circulo formado no centro da teia, enquanto que todas as energias malignas ficariam presas nos fios da teia.</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LENDA DO FILTRO DOS SONHOS</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Existem várias lendas que envolvem a criação do filtro dos sonhos, porém, uma das mais conhecidas fala de um velho xamã que teria subido no cume de uma montanha para encontrar sabedoria.</a:t>
            </a:r>
          </a:p>
          <a:p>
            <a:r>
              <a:rPr lang="pt-BR" sz="1200" b="0" i="0" kern="1200" dirty="0" smtClean="0">
                <a:solidFill>
                  <a:schemeClr val="tx1"/>
                </a:solidFill>
                <a:effectLst/>
                <a:latin typeface="+mn-lt"/>
                <a:ea typeface="+mn-ea"/>
                <a:cs typeface="+mn-cs"/>
              </a:rPr>
              <a:t>Chegando ao topo, encontrou IKTOMI, um espírito mágico com a forma de uma aranha, que teria tecido uma teia com pelos de cavalo em volta de um aro feito de cipó, ao mesmo tempo que ensinava ao xamã importantes conhecimentos sobre o nascimento, a morte e as energias boas e más que existem espalhadas pelo ar.</a:t>
            </a:r>
          </a:p>
          <a:p>
            <a:r>
              <a:rPr lang="pt-BR" sz="1200" b="0" i="0" kern="1200" dirty="0" smtClean="0">
                <a:solidFill>
                  <a:schemeClr val="tx1"/>
                </a:solidFill>
                <a:effectLst/>
                <a:latin typeface="+mn-lt"/>
                <a:ea typeface="+mn-ea"/>
                <a:cs typeface="+mn-cs"/>
              </a:rPr>
              <a:t>De acordo com a lenda, a aranha teria dito ao xamã: "</a:t>
            </a:r>
            <a:r>
              <a:rPr lang="pt-BR" sz="1200" b="0" i="1" kern="1200" dirty="0" smtClean="0">
                <a:solidFill>
                  <a:schemeClr val="tx1"/>
                </a:solidFill>
                <a:effectLst/>
                <a:latin typeface="+mn-lt"/>
                <a:ea typeface="+mn-ea"/>
                <a:cs typeface="+mn-cs"/>
              </a:rPr>
              <a:t>Se você trabalhar com forças boas, será guiado na direção certa e entrará em harmonia com a natureza. Do contrário, irá para direção que causará dor e infortúnios</a:t>
            </a:r>
            <a:r>
              <a:rPr lang="pt-BR" sz="1200" b="0" i="0" kern="1200" dirty="0" smtClean="0">
                <a:solidFill>
                  <a:schemeClr val="tx1"/>
                </a:solidFill>
                <a:effectLst/>
                <a:latin typeface="+mn-lt"/>
                <a:ea typeface="+mn-ea"/>
                <a:cs typeface="+mn-cs"/>
              </a:rPr>
              <a:t>".</a:t>
            </a:r>
          </a:p>
          <a:p>
            <a:r>
              <a:rPr lang="pt-BR" sz="1200" b="0" i="0" kern="1200" dirty="0" smtClean="0">
                <a:solidFill>
                  <a:schemeClr val="tx1"/>
                </a:solidFill>
                <a:effectLst/>
                <a:latin typeface="+mn-lt"/>
                <a:ea typeface="+mn-ea"/>
                <a:cs typeface="+mn-cs"/>
              </a:rPr>
              <a:t>IKTOMI ensinou o índio a usar as boas energias e sonhos recebidos através deste amuleto para ajudar o seu povo a conquistar os seus objetivos, ouvindo e prestando atenção nas visões, sonhos e ideias que transmitiam.</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REFER</a:t>
            </a:r>
            <a:r>
              <a:rPr lang="pt-BR" sz="1200" kern="1200" dirty="0" smtClean="0">
                <a:solidFill>
                  <a:schemeClr val="tx1"/>
                </a:solidFill>
                <a:effectLst/>
                <a:latin typeface="+mn-lt"/>
                <a:ea typeface="+mn-ea"/>
                <a:cs typeface="+mn-cs"/>
              </a:rPr>
              <a:t>ÊNCIA</a:t>
            </a:r>
          </a:p>
          <a:p>
            <a:endParaRPr lang="pt-B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SIGNIFICADO de Filtro dos sonhos. </a:t>
            </a:r>
            <a:r>
              <a:rPr lang="pt-BR" sz="1200" b="1" i="0" kern="1200" dirty="0" smtClean="0">
                <a:solidFill>
                  <a:schemeClr val="tx1"/>
                </a:solidFill>
                <a:effectLst/>
                <a:latin typeface="+mn-lt"/>
                <a:ea typeface="+mn-ea"/>
                <a:cs typeface="+mn-cs"/>
              </a:rPr>
              <a:t>significados</a:t>
            </a:r>
            <a:r>
              <a:rPr lang="pt-BR" sz="1200" b="0" i="0" kern="1200" dirty="0" smtClean="0">
                <a:solidFill>
                  <a:schemeClr val="tx1"/>
                </a:solidFill>
                <a:effectLst/>
                <a:latin typeface="+mn-lt"/>
                <a:ea typeface="+mn-ea"/>
                <a:cs typeface="+mn-cs"/>
              </a:rPr>
              <a:t>, 2015. Disponível em: &lt;https://bit.ly/3bxfi9F&gt;. Acesso em: 10 de fev. de 2020.</a:t>
            </a:r>
            <a:endParaRPr lang="pt-BR" dirty="0" smtClean="0"/>
          </a:p>
          <a:p>
            <a:endParaRPr lang="pt-BR" sz="1200" b="0" i="0" kern="1200" dirty="0" smtClean="0">
              <a:solidFill>
                <a:schemeClr val="tx1"/>
              </a:solidFill>
              <a:effectLst/>
              <a:latin typeface="+mn-lt"/>
              <a:ea typeface="+mn-ea"/>
              <a:cs typeface="+mn-cs"/>
            </a:endParaRPr>
          </a:p>
          <a:p>
            <a:r>
              <a:rPr lang="pt-BR" dirty="0" smtClean="0">
                <a:hlinkClick r:id="rId3"/>
              </a:rPr>
              <a:t>https://www.significados.com.br/filtro-dos-sonhos/</a:t>
            </a:r>
            <a:r>
              <a:rPr lang="pt-BR" dirty="0" smtClean="0"/>
              <a:t/>
            </a:r>
            <a:br>
              <a:rPr lang="pt-BR" dirty="0" smtClean="0"/>
            </a:br>
            <a:endParaRPr lang="pt-B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3</a:t>
            </a:fld>
            <a:endParaRPr lang="pt-BR"/>
          </a:p>
        </p:txBody>
      </p:sp>
    </p:spTree>
    <p:extLst>
      <p:ext uri="{BB962C8B-B14F-4D97-AF65-F5344CB8AC3E}">
        <p14:creationId xmlns:p14="http://schemas.microsoft.com/office/powerpoint/2010/main" val="52370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a:bodyPr>
          <a:lstStyle/>
          <a:p>
            <a:r>
              <a:rPr lang="pt-BR" dirty="0" smtClean="0"/>
              <a:t>Reconhecer e saber administrar as emoções utilizando-as ao nosso favor é o que se conhece como Inteligência Emocional (IE). Ou seja, a IE </a:t>
            </a:r>
            <a:r>
              <a:rPr lang="pt-BR" b="1" dirty="0" smtClean="0"/>
              <a:t>é a capacidade humana de se conectar com seu</a:t>
            </a:r>
            <a:r>
              <a:rPr lang="pt-BR" b="1" baseline="0" dirty="0" smtClean="0"/>
              <a:t> íntimo,</a:t>
            </a:r>
            <a:r>
              <a:rPr lang="pt-BR" b="1" dirty="0" smtClean="0"/>
              <a:t> reconhecer e avaliar os seus próprios sentimentos e os dos outros, assim como a capacidade de lidar com eles.</a:t>
            </a:r>
            <a:endParaRPr lang="pt-BR" b="1" baseline="0" dirty="0" smtClean="0"/>
          </a:p>
          <a:p>
            <a:r>
              <a:rPr lang="pt-BR" b="1" baseline="0" dirty="0" smtClean="0"/>
              <a:t>Exemplo: Quando uma pessoa me ofende, eu posso agir por instinto e ofende-la também, trazendo para ambas as partes consequ</a:t>
            </a:r>
            <a:r>
              <a:rPr lang="pt-BR" b="1" dirty="0" smtClean="0"/>
              <a:t>ências negativas. Ou eu posso processar, </a:t>
            </a:r>
            <a:r>
              <a:rPr lang="pt-BR" b="1" u="sng" dirty="0" smtClean="0">
                <a:solidFill>
                  <a:srgbClr val="FF0000"/>
                </a:solidFill>
                <a:effectLst>
                  <a:outerShdw blurRad="38100" dist="38100" dir="2700000" algn="tl">
                    <a:srgbClr val="000000">
                      <a:alpha val="43137"/>
                    </a:srgbClr>
                  </a:outerShdw>
                </a:effectLst>
              </a:rPr>
              <a:t>FILTRAR</a:t>
            </a:r>
            <a:r>
              <a:rPr lang="pt-BR" b="1" dirty="0" smtClean="0"/>
              <a:t> a ofensa,</a:t>
            </a:r>
            <a:r>
              <a:rPr lang="pt-BR" b="1" baseline="0" dirty="0" smtClean="0"/>
              <a:t> fazendo uso da minha intelig</a:t>
            </a:r>
            <a:r>
              <a:rPr lang="pt-BR" b="1" dirty="0" smtClean="0"/>
              <a:t>ência emocional e avaliar a situação de forma holística,</a:t>
            </a:r>
            <a:r>
              <a:rPr lang="pt-BR" b="1" baseline="0" dirty="0" smtClean="0"/>
              <a:t> avaliando as consequ</a:t>
            </a:r>
            <a:r>
              <a:rPr lang="pt-BR" b="1" dirty="0" smtClean="0"/>
              <a:t>ências das minhas palavras,</a:t>
            </a:r>
            <a:r>
              <a:rPr lang="pt-BR" b="1" baseline="0" dirty="0" smtClean="0"/>
              <a:t> o motivo que levou a pessoa a me ofender e qual o melhor meio de resolver o conflito.</a:t>
            </a:r>
            <a:endParaRPr lang="pt-BR" b="1" dirty="0" smtClean="0"/>
          </a:p>
          <a:p>
            <a:r>
              <a:rPr lang="pt-BR" dirty="0" smtClean="0"/>
              <a:t>Ter Inteligência Emocional é uma competência cada vez mais importante para ter sucesso na vida, já que ela facilita a convivência e gera um ambiente harmonioso, produtivo e com muitos resultados!</a:t>
            </a:r>
          </a:p>
          <a:p>
            <a:endParaRPr lang="pt-BR" dirty="0" smtClean="0"/>
          </a:p>
          <a:p>
            <a:r>
              <a:rPr lang="pt-BR" dirty="0" smtClean="0"/>
              <a:t>REFERÊNCIAS</a:t>
            </a:r>
          </a:p>
          <a:p>
            <a:endParaRPr lang="pt-B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[Q.I ou Q.E?] O que é mais importante para ter sucesso na vida atualmente?. </a:t>
            </a:r>
            <a:r>
              <a:rPr lang="pt-BR" sz="1200" b="1" i="0" kern="1200" dirty="0" err="1" smtClean="0">
                <a:solidFill>
                  <a:schemeClr val="tx1"/>
                </a:solidFill>
                <a:effectLst/>
                <a:latin typeface="+mn-lt"/>
                <a:ea typeface="+mn-ea"/>
                <a:cs typeface="+mn-cs"/>
              </a:rPr>
              <a:t>Febracis</a:t>
            </a:r>
            <a:r>
              <a:rPr lang="pt-BR" sz="1200" b="0" i="0" kern="1200" dirty="0" smtClean="0">
                <a:solidFill>
                  <a:schemeClr val="tx1"/>
                </a:solidFill>
                <a:effectLst/>
                <a:latin typeface="+mn-lt"/>
                <a:ea typeface="+mn-ea"/>
                <a:cs typeface="+mn-cs"/>
              </a:rPr>
              <a:t>, [s.d.]. Disponível em: &lt;https://bit.ly/2SttSWQ&gt;. Acesso em: 10 de fev. de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smtClean="0">
                <a:solidFill>
                  <a:schemeClr val="tx1"/>
                </a:solidFill>
                <a:effectLst/>
                <a:latin typeface="+mn-lt"/>
                <a:ea typeface="+mn-ea"/>
                <a:cs typeface="+mn-cs"/>
              </a:rPr>
              <a:t>Inteligência emocional. </a:t>
            </a:r>
            <a:r>
              <a:rPr lang="pt-BR" sz="1200" b="1" i="0" kern="1200" dirty="0" err="1" smtClean="0">
                <a:solidFill>
                  <a:schemeClr val="tx1"/>
                </a:solidFill>
                <a:effectLst/>
                <a:latin typeface="+mn-lt"/>
                <a:ea typeface="+mn-ea"/>
                <a:cs typeface="+mn-cs"/>
              </a:rPr>
              <a:t>Wikipedia</a:t>
            </a:r>
            <a:r>
              <a:rPr lang="pt-BR" sz="1200" b="0" i="0" kern="1200" dirty="0" smtClean="0">
                <a:solidFill>
                  <a:schemeClr val="tx1"/>
                </a:solidFill>
                <a:effectLst/>
                <a:latin typeface="+mn-lt"/>
                <a:ea typeface="+mn-ea"/>
                <a:cs typeface="+mn-cs"/>
              </a:rPr>
              <a:t>, [s.d.]. Disponível em: &lt;https://bit.ly/2tQVVHy&gt;. Acesso em: 10 de fev. de 2020.</a:t>
            </a:r>
            <a:endParaRPr lang="pt-B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3"/>
              </a:rPr>
              <a:t>https://www.febracis.com.br/blog/sucesso-na-vida/</a:t>
            </a:r>
            <a:endParaRPr lang="pt-B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4"/>
              </a:rPr>
              <a:t>https://pt.wikipedia.org/wiki/Intelig%C3%AAncia_emocional</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3FDE38AC-D1EE-4F74-B0C4-9BE931855047}" type="slidenum">
              <a:rPr lang="pt-BR" smtClean="0"/>
              <a:t>4</a:t>
            </a:fld>
            <a:endParaRPr lang="pt-BR"/>
          </a:p>
        </p:txBody>
      </p:sp>
    </p:spTree>
    <p:extLst>
      <p:ext uri="{BB962C8B-B14F-4D97-AF65-F5344CB8AC3E}">
        <p14:creationId xmlns:p14="http://schemas.microsoft.com/office/powerpoint/2010/main" val="135195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defRPr/>
            </a:pPr>
            <a:r>
              <a:rPr lang="pt-BR" dirty="0" smtClean="0"/>
              <a:t>O Q.I. é o quociente de inteligência, algo bastante conhecido e difundido pelo mundo todo. Os testes mais tradicionais de Q.I. foram desenvolvidos para classificar as pessoas conforme a sua capacidade de processar informações. No entanto, até que ponto esse resultado realmente influencia as pessoas a alcançarem o sucesso na vida?</a:t>
            </a:r>
          </a:p>
          <a:p>
            <a:pPr>
              <a:defRPr/>
            </a:pPr>
            <a:endParaRPr lang="pt-BR" dirty="0" smtClean="0"/>
          </a:p>
          <a:p>
            <a:pPr>
              <a:defRPr/>
            </a:pPr>
            <a:r>
              <a:rPr lang="pt-BR" dirty="0" smtClean="0"/>
              <a:t>Acreditando que o Q.I. não era a única forma de definir o sucesso de uma pessoa, Daniel </a:t>
            </a:r>
            <a:r>
              <a:rPr lang="pt-BR" dirty="0" err="1" smtClean="0"/>
              <a:t>Goleman</a:t>
            </a:r>
            <a:r>
              <a:rPr lang="pt-BR" dirty="0" smtClean="0"/>
              <a:t>, autor do livro Inteligência Emocional, propôs o conceito de Q.E., que significa quociente emocional. Esse quociente emocional tem relação direta com a Inteligência Emocional.</a:t>
            </a:r>
          </a:p>
          <a:p>
            <a:pPr>
              <a:defRPr/>
            </a:pPr>
            <a:endParaRPr lang="pt-BR" dirty="0" smtClean="0"/>
          </a:p>
          <a:p>
            <a:pPr>
              <a:defRPr/>
            </a:pPr>
            <a:r>
              <a:rPr lang="pt-BR" sz="1200" b="0" i="0" kern="1200" dirty="0" smtClean="0">
                <a:solidFill>
                  <a:schemeClr val="tx1"/>
                </a:solidFill>
                <a:effectLst/>
                <a:latin typeface="+mn-lt"/>
                <a:ea typeface="+mn-ea"/>
                <a:cs typeface="+mn-cs"/>
              </a:rPr>
              <a:t>[Q.I ou Q.E?] O que é mais importante para ter sucesso na vida atualmente?. </a:t>
            </a:r>
            <a:r>
              <a:rPr lang="pt-BR" sz="1200" b="1" i="0" kern="1200" dirty="0" err="1" smtClean="0">
                <a:solidFill>
                  <a:schemeClr val="tx1"/>
                </a:solidFill>
                <a:effectLst/>
                <a:latin typeface="+mn-lt"/>
                <a:ea typeface="+mn-ea"/>
                <a:cs typeface="+mn-cs"/>
              </a:rPr>
              <a:t>Febracis</a:t>
            </a:r>
            <a:r>
              <a:rPr lang="pt-BR" sz="1200" b="0" i="0" kern="1200" dirty="0" smtClean="0">
                <a:solidFill>
                  <a:schemeClr val="tx1"/>
                </a:solidFill>
                <a:effectLst/>
                <a:latin typeface="+mn-lt"/>
                <a:ea typeface="+mn-ea"/>
                <a:cs typeface="+mn-cs"/>
              </a:rPr>
              <a:t>, [s.d.]. Disponível em: &lt;https://bit.ly/2SttSWQ&gt;. Acesso em: 10 de fev. de 2020.</a:t>
            </a:r>
          </a:p>
          <a:p>
            <a:pPr>
              <a:defRPr/>
            </a:pPr>
            <a:endParaRPr lang="pt-B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3"/>
              </a:rPr>
              <a:t>https://www.febracis.com.br/blog/sucesso-na-vida/</a:t>
            </a:r>
            <a:endParaRPr lang="pt-BR" dirty="0" smtClean="0"/>
          </a:p>
          <a:p>
            <a:pPr>
              <a:defRPr/>
            </a:pPr>
            <a:endParaRPr lang="pt-BR" dirty="0"/>
          </a:p>
        </p:txBody>
      </p:sp>
      <p:sp>
        <p:nvSpPr>
          <p:cNvPr id="962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Berlin Sans FB Demi" pitchFamily="34" charset="0"/>
              </a:defRPr>
            </a:lvl1pPr>
            <a:lvl2pPr marL="742950" indent="-285750" eaLnBrk="0" hangingPunct="0">
              <a:spcBef>
                <a:spcPct val="30000"/>
              </a:spcBef>
              <a:defRPr sz="1200">
                <a:solidFill>
                  <a:schemeClr val="tx1"/>
                </a:solidFill>
                <a:latin typeface="Berlin Sans FB Demi" pitchFamily="34" charset="0"/>
              </a:defRPr>
            </a:lvl2pPr>
            <a:lvl3pPr marL="1143000" indent="-228600" eaLnBrk="0" hangingPunct="0">
              <a:spcBef>
                <a:spcPct val="30000"/>
              </a:spcBef>
              <a:defRPr sz="1200">
                <a:solidFill>
                  <a:schemeClr val="tx1"/>
                </a:solidFill>
                <a:latin typeface="Berlin Sans FB Demi" pitchFamily="34" charset="0"/>
              </a:defRPr>
            </a:lvl3pPr>
            <a:lvl4pPr marL="1600200" indent="-228600" eaLnBrk="0" hangingPunct="0">
              <a:spcBef>
                <a:spcPct val="30000"/>
              </a:spcBef>
              <a:defRPr sz="1200">
                <a:solidFill>
                  <a:schemeClr val="tx1"/>
                </a:solidFill>
                <a:latin typeface="Berlin Sans FB Demi" pitchFamily="34" charset="0"/>
              </a:defRPr>
            </a:lvl4pPr>
            <a:lvl5pPr marL="2057400" indent="-228600" eaLnBrk="0" hangingPunct="0">
              <a:spcBef>
                <a:spcPct val="30000"/>
              </a:spcBef>
              <a:defRPr sz="1200">
                <a:solidFill>
                  <a:schemeClr val="tx1"/>
                </a:solidFill>
                <a:latin typeface="Berlin Sans FB Demi" pitchFamily="34" charset="0"/>
              </a:defRPr>
            </a:lvl5pPr>
            <a:lvl6pPr marL="2514600" indent="-228600" eaLnBrk="0" fontAlgn="base" hangingPunct="0">
              <a:spcBef>
                <a:spcPct val="30000"/>
              </a:spcBef>
              <a:spcAft>
                <a:spcPct val="0"/>
              </a:spcAft>
              <a:defRPr sz="1200">
                <a:solidFill>
                  <a:schemeClr val="tx1"/>
                </a:solidFill>
                <a:latin typeface="Berlin Sans FB Demi" pitchFamily="34" charset="0"/>
              </a:defRPr>
            </a:lvl6pPr>
            <a:lvl7pPr marL="2971800" indent="-228600" eaLnBrk="0" fontAlgn="base" hangingPunct="0">
              <a:spcBef>
                <a:spcPct val="30000"/>
              </a:spcBef>
              <a:spcAft>
                <a:spcPct val="0"/>
              </a:spcAft>
              <a:defRPr sz="1200">
                <a:solidFill>
                  <a:schemeClr val="tx1"/>
                </a:solidFill>
                <a:latin typeface="Berlin Sans FB Demi" pitchFamily="34" charset="0"/>
              </a:defRPr>
            </a:lvl7pPr>
            <a:lvl8pPr marL="3429000" indent="-228600" eaLnBrk="0" fontAlgn="base" hangingPunct="0">
              <a:spcBef>
                <a:spcPct val="30000"/>
              </a:spcBef>
              <a:spcAft>
                <a:spcPct val="0"/>
              </a:spcAft>
              <a:defRPr sz="1200">
                <a:solidFill>
                  <a:schemeClr val="tx1"/>
                </a:solidFill>
                <a:latin typeface="Berlin Sans FB Demi" pitchFamily="34" charset="0"/>
              </a:defRPr>
            </a:lvl8pPr>
            <a:lvl9pPr marL="3886200" indent="-228600" eaLnBrk="0" fontAlgn="base" hangingPunct="0">
              <a:spcBef>
                <a:spcPct val="30000"/>
              </a:spcBef>
              <a:spcAft>
                <a:spcPct val="0"/>
              </a:spcAft>
              <a:defRPr sz="1200">
                <a:solidFill>
                  <a:schemeClr val="tx1"/>
                </a:solidFill>
                <a:latin typeface="Berlin Sans FB Demi" pitchFamily="34" charset="0"/>
              </a:defRPr>
            </a:lvl9pPr>
          </a:lstStyle>
          <a:p>
            <a:pPr eaLnBrk="1" hangingPunct="1">
              <a:spcBef>
                <a:spcPct val="0"/>
              </a:spcBef>
            </a:pPr>
            <a:fld id="{82186F2C-E68B-4EC6-9CF7-F3377DEB5439}" type="slidenum">
              <a:rPr lang="pt-BR" altLang="pt-BR" smtClean="0">
                <a:solidFill>
                  <a:prstClr val="black"/>
                </a:solidFill>
              </a:rPr>
              <a:pPr eaLnBrk="1" hangingPunct="1">
                <a:spcBef>
                  <a:spcPct val="0"/>
                </a:spcBef>
              </a:pPr>
              <a:t>5</a:t>
            </a:fld>
            <a:endParaRPr lang="pt-BR" altLang="pt-BR" smtClean="0">
              <a:solidFill>
                <a:prstClr val="black"/>
              </a:solidFill>
            </a:endParaRPr>
          </a:p>
        </p:txBody>
      </p:sp>
    </p:spTree>
    <p:extLst>
      <p:ext uri="{BB962C8B-B14F-4D97-AF65-F5344CB8AC3E}">
        <p14:creationId xmlns:p14="http://schemas.microsoft.com/office/powerpoint/2010/main" val="40943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defRPr/>
            </a:pPr>
            <a:r>
              <a:rPr lang="pt-BR" dirty="0" smtClean="0"/>
              <a:t>Uma pessoa com uma Inteligência Emocional bem desenvolvida é mais produtiva, sabe trabalhar melhor em equipe, desenvolve relações interpessoais mais saudáveis, é mais otimista e soluciona problemas.</a:t>
            </a:r>
          </a:p>
          <a:p>
            <a:pPr>
              <a:defRPr/>
            </a:pPr>
            <a:r>
              <a:rPr lang="pt-BR" dirty="0" smtClean="0"/>
              <a:t>Justamente por esse motivo, as empresas tem sido cada dia mais rigorosas nas entrevistas de emprego a fim de identificar pessoas com essa característica. O próprio Daniel </a:t>
            </a:r>
            <a:r>
              <a:rPr lang="pt-BR" dirty="0" err="1" smtClean="0"/>
              <a:t>Goleman</a:t>
            </a:r>
            <a:r>
              <a:rPr lang="pt-BR" dirty="0" smtClean="0"/>
              <a:t> entende que o Q.I. contribui com 20% do sucesso na vida, ao passo que o Q.E. contribui com 80%!</a:t>
            </a:r>
          </a:p>
          <a:p>
            <a:pPr>
              <a:defRPr/>
            </a:pPr>
            <a:endParaRPr lang="pt-BR" dirty="0" smtClean="0"/>
          </a:p>
          <a:p>
            <a:pPr>
              <a:defRPr/>
            </a:pPr>
            <a:r>
              <a:rPr lang="pt-BR" sz="1200" b="0" i="0" kern="1200" dirty="0" smtClean="0">
                <a:solidFill>
                  <a:schemeClr val="tx1"/>
                </a:solidFill>
                <a:effectLst/>
                <a:latin typeface="+mn-lt"/>
                <a:ea typeface="+mn-ea"/>
                <a:cs typeface="+mn-cs"/>
              </a:rPr>
              <a:t>[Q.I ou Q.E?] O que é mais importante para ter sucesso na vida atualmente?. </a:t>
            </a:r>
            <a:r>
              <a:rPr lang="pt-BR" sz="1200" b="1" i="0" kern="1200" dirty="0" err="1" smtClean="0">
                <a:solidFill>
                  <a:schemeClr val="tx1"/>
                </a:solidFill>
                <a:effectLst/>
                <a:latin typeface="+mn-lt"/>
                <a:ea typeface="+mn-ea"/>
                <a:cs typeface="+mn-cs"/>
              </a:rPr>
              <a:t>Febracis</a:t>
            </a:r>
            <a:r>
              <a:rPr lang="pt-BR" sz="1200" b="0" i="0" kern="1200" dirty="0" smtClean="0">
                <a:solidFill>
                  <a:schemeClr val="tx1"/>
                </a:solidFill>
                <a:effectLst/>
                <a:latin typeface="+mn-lt"/>
                <a:ea typeface="+mn-ea"/>
                <a:cs typeface="+mn-cs"/>
              </a:rPr>
              <a:t>, [s.d.]. Disponível em: &lt;https://bit.ly/2SttSWQ&gt;. Acesso em: 10 de fev. de 2020.</a:t>
            </a:r>
          </a:p>
          <a:p>
            <a:pPr>
              <a:defRPr/>
            </a:pPr>
            <a:endParaRPr lang="pt-B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hlinkClick r:id="rId3"/>
              </a:rPr>
              <a:t>https://www.febracis.com.br/blog/sucesso-na-vida/</a:t>
            </a:r>
            <a:endParaRPr lang="pt-BR" dirty="0" smtClean="0"/>
          </a:p>
          <a:p>
            <a:pPr>
              <a:defRPr/>
            </a:pPr>
            <a:endParaRPr lang="pt-BR" dirty="0"/>
          </a:p>
        </p:txBody>
      </p:sp>
      <p:sp>
        <p:nvSpPr>
          <p:cNvPr id="962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Berlin Sans FB Demi" pitchFamily="34" charset="0"/>
              </a:defRPr>
            </a:lvl1pPr>
            <a:lvl2pPr marL="742950" indent="-285750" eaLnBrk="0" hangingPunct="0">
              <a:spcBef>
                <a:spcPct val="30000"/>
              </a:spcBef>
              <a:defRPr sz="1200">
                <a:solidFill>
                  <a:schemeClr val="tx1"/>
                </a:solidFill>
                <a:latin typeface="Berlin Sans FB Demi" pitchFamily="34" charset="0"/>
              </a:defRPr>
            </a:lvl2pPr>
            <a:lvl3pPr marL="1143000" indent="-228600" eaLnBrk="0" hangingPunct="0">
              <a:spcBef>
                <a:spcPct val="30000"/>
              </a:spcBef>
              <a:defRPr sz="1200">
                <a:solidFill>
                  <a:schemeClr val="tx1"/>
                </a:solidFill>
                <a:latin typeface="Berlin Sans FB Demi" pitchFamily="34" charset="0"/>
              </a:defRPr>
            </a:lvl3pPr>
            <a:lvl4pPr marL="1600200" indent="-228600" eaLnBrk="0" hangingPunct="0">
              <a:spcBef>
                <a:spcPct val="30000"/>
              </a:spcBef>
              <a:defRPr sz="1200">
                <a:solidFill>
                  <a:schemeClr val="tx1"/>
                </a:solidFill>
                <a:latin typeface="Berlin Sans FB Demi" pitchFamily="34" charset="0"/>
              </a:defRPr>
            </a:lvl4pPr>
            <a:lvl5pPr marL="2057400" indent="-228600" eaLnBrk="0" hangingPunct="0">
              <a:spcBef>
                <a:spcPct val="30000"/>
              </a:spcBef>
              <a:defRPr sz="1200">
                <a:solidFill>
                  <a:schemeClr val="tx1"/>
                </a:solidFill>
                <a:latin typeface="Berlin Sans FB Demi" pitchFamily="34" charset="0"/>
              </a:defRPr>
            </a:lvl5pPr>
            <a:lvl6pPr marL="2514600" indent="-228600" eaLnBrk="0" fontAlgn="base" hangingPunct="0">
              <a:spcBef>
                <a:spcPct val="30000"/>
              </a:spcBef>
              <a:spcAft>
                <a:spcPct val="0"/>
              </a:spcAft>
              <a:defRPr sz="1200">
                <a:solidFill>
                  <a:schemeClr val="tx1"/>
                </a:solidFill>
                <a:latin typeface="Berlin Sans FB Demi" pitchFamily="34" charset="0"/>
              </a:defRPr>
            </a:lvl6pPr>
            <a:lvl7pPr marL="2971800" indent="-228600" eaLnBrk="0" fontAlgn="base" hangingPunct="0">
              <a:spcBef>
                <a:spcPct val="30000"/>
              </a:spcBef>
              <a:spcAft>
                <a:spcPct val="0"/>
              </a:spcAft>
              <a:defRPr sz="1200">
                <a:solidFill>
                  <a:schemeClr val="tx1"/>
                </a:solidFill>
                <a:latin typeface="Berlin Sans FB Demi" pitchFamily="34" charset="0"/>
              </a:defRPr>
            </a:lvl7pPr>
            <a:lvl8pPr marL="3429000" indent="-228600" eaLnBrk="0" fontAlgn="base" hangingPunct="0">
              <a:spcBef>
                <a:spcPct val="30000"/>
              </a:spcBef>
              <a:spcAft>
                <a:spcPct val="0"/>
              </a:spcAft>
              <a:defRPr sz="1200">
                <a:solidFill>
                  <a:schemeClr val="tx1"/>
                </a:solidFill>
                <a:latin typeface="Berlin Sans FB Demi" pitchFamily="34" charset="0"/>
              </a:defRPr>
            </a:lvl8pPr>
            <a:lvl9pPr marL="3886200" indent="-228600" eaLnBrk="0" fontAlgn="base" hangingPunct="0">
              <a:spcBef>
                <a:spcPct val="30000"/>
              </a:spcBef>
              <a:spcAft>
                <a:spcPct val="0"/>
              </a:spcAft>
              <a:defRPr sz="1200">
                <a:solidFill>
                  <a:schemeClr val="tx1"/>
                </a:solidFill>
                <a:latin typeface="Berlin Sans FB Demi" pitchFamily="34" charset="0"/>
              </a:defRPr>
            </a:lvl9pPr>
          </a:lstStyle>
          <a:p>
            <a:pPr eaLnBrk="1" hangingPunct="1">
              <a:spcBef>
                <a:spcPct val="0"/>
              </a:spcBef>
            </a:pPr>
            <a:fld id="{82186F2C-E68B-4EC6-9CF7-F3377DEB5439}" type="slidenum">
              <a:rPr lang="pt-BR" altLang="pt-BR" smtClean="0">
                <a:solidFill>
                  <a:prstClr val="black"/>
                </a:solidFill>
              </a:rPr>
              <a:pPr eaLnBrk="1" hangingPunct="1">
                <a:spcBef>
                  <a:spcPct val="0"/>
                </a:spcBef>
              </a:pPr>
              <a:t>6</a:t>
            </a:fld>
            <a:endParaRPr lang="pt-BR" altLang="pt-BR" smtClean="0">
              <a:solidFill>
                <a:prstClr val="black"/>
              </a:solidFill>
            </a:endParaRPr>
          </a:p>
        </p:txBody>
      </p:sp>
    </p:spTree>
    <p:extLst>
      <p:ext uri="{BB962C8B-B14F-4D97-AF65-F5344CB8AC3E}">
        <p14:creationId xmlns:p14="http://schemas.microsoft.com/office/powerpoint/2010/main" val="192019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defRPr/>
            </a:pPr>
            <a:endParaRPr lang="pt-BR" dirty="0"/>
          </a:p>
        </p:txBody>
      </p:sp>
      <p:sp>
        <p:nvSpPr>
          <p:cNvPr id="962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Berlin Sans FB Demi" pitchFamily="34" charset="0"/>
              </a:defRPr>
            </a:lvl1pPr>
            <a:lvl2pPr marL="742950" indent="-285750" eaLnBrk="0" hangingPunct="0">
              <a:spcBef>
                <a:spcPct val="30000"/>
              </a:spcBef>
              <a:defRPr sz="1200">
                <a:solidFill>
                  <a:schemeClr val="tx1"/>
                </a:solidFill>
                <a:latin typeface="Berlin Sans FB Demi" pitchFamily="34" charset="0"/>
              </a:defRPr>
            </a:lvl2pPr>
            <a:lvl3pPr marL="1143000" indent="-228600" eaLnBrk="0" hangingPunct="0">
              <a:spcBef>
                <a:spcPct val="30000"/>
              </a:spcBef>
              <a:defRPr sz="1200">
                <a:solidFill>
                  <a:schemeClr val="tx1"/>
                </a:solidFill>
                <a:latin typeface="Berlin Sans FB Demi" pitchFamily="34" charset="0"/>
              </a:defRPr>
            </a:lvl3pPr>
            <a:lvl4pPr marL="1600200" indent="-228600" eaLnBrk="0" hangingPunct="0">
              <a:spcBef>
                <a:spcPct val="30000"/>
              </a:spcBef>
              <a:defRPr sz="1200">
                <a:solidFill>
                  <a:schemeClr val="tx1"/>
                </a:solidFill>
                <a:latin typeface="Berlin Sans FB Demi" pitchFamily="34" charset="0"/>
              </a:defRPr>
            </a:lvl4pPr>
            <a:lvl5pPr marL="2057400" indent="-228600" eaLnBrk="0" hangingPunct="0">
              <a:spcBef>
                <a:spcPct val="30000"/>
              </a:spcBef>
              <a:defRPr sz="1200">
                <a:solidFill>
                  <a:schemeClr val="tx1"/>
                </a:solidFill>
                <a:latin typeface="Berlin Sans FB Demi" pitchFamily="34" charset="0"/>
              </a:defRPr>
            </a:lvl5pPr>
            <a:lvl6pPr marL="2514600" indent="-228600" eaLnBrk="0" fontAlgn="base" hangingPunct="0">
              <a:spcBef>
                <a:spcPct val="30000"/>
              </a:spcBef>
              <a:spcAft>
                <a:spcPct val="0"/>
              </a:spcAft>
              <a:defRPr sz="1200">
                <a:solidFill>
                  <a:schemeClr val="tx1"/>
                </a:solidFill>
                <a:latin typeface="Berlin Sans FB Demi" pitchFamily="34" charset="0"/>
              </a:defRPr>
            </a:lvl6pPr>
            <a:lvl7pPr marL="2971800" indent="-228600" eaLnBrk="0" fontAlgn="base" hangingPunct="0">
              <a:spcBef>
                <a:spcPct val="30000"/>
              </a:spcBef>
              <a:spcAft>
                <a:spcPct val="0"/>
              </a:spcAft>
              <a:defRPr sz="1200">
                <a:solidFill>
                  <a:schemeClr val="tx1"/>
                </a:solidFill>
                <a:latin typeface="Berlin Sans FB Demi" pitchFamily="34" charset="0"/>
              </a:defRPr>
            </a:lvl7pPr>
            <a:lvl8pPr marL="3429000" indent="-228600" eaLnBrk="0" fontAlgn="base" hangingPunct="0">
              <a:spcBef>
                <a:spcPct val="30000"/>
              </a:spcBef>
              <a:spcAft>
                <a:spcPct val="0"/>
              </a:spcAft>
              <a:defRPr sz="1200">
                <a:solidFill>
                  <a:schemeClr val="tx1"/>
                </a:solidFill>
                <a:latin typeface="Berlin Sans FB Demi" pitchFamily="34" charset="0"/>
              </a:defRPr>
            </a:lvl8pPr>
            <a:lvl9pPr marL="3886200" indent="-228600" eaLnBrk="0" fontAlgn="base" hangingPunct="0">
              <a:spcBef>
                <a:spcPct val="30000"/>
              </a:spcBef>
              <a:spcAft>
                <a:spcPct val="0"/>
              </a:spcAft>
              <a:defRPr sz="1200">
                <a:solidFill>
                  <a:schemeClr val="tx1"/>
                </a:solidFill>
                <a:latin typeface="Berlin Sans FB Demi" pitchFamily="34" charset="0"/>
              </a:defRPr>
            </a:lvl9pPr>
          </a:lstStyle>
          <a:p>
            <a:pPr eaLnBrk="1" hangingPunct="1">
              <a:spcBef>
                <a:spcPct val="0"/>
              </a:spcBef>
            </a:pPr>
            <a:fld id="{82186F2C-E68B-4EC6-9CF7-F3377DEB5439}" type="slidenum">
              <a:rPr lang="pt-BR" altLang="pt-BR" smtClean="0">
                <a:solidFill>
                  <a:prstClr val="black"/>
                </a:solidFill>
              </a:rPr>
              <a:pPr eaLnBrk="1" hangingPunct="1">
                <a:spcBef>
                  <a:spcPct val="0"/>
                </a:spcBef>
              </a:pPr>
              <a:t>7</a:t>
            </a:fld>
            <a:endParaRPr lang="pt-BR" altLang="pt-BR" smtClean="0">
              <a:solidFill>
                <a:prstClr val="black"/>
              </a:solidFill>
            </a:endParaRPr>
          </a:p>
        </p:txBody>
      </p:sp>
    </p:spTree>
    <p:extLst>
      <p:ext uri="{BB962C8B-B14F-4D97-AF65-F5344CB8AC3E}">
        <p14:creationId xmlns:p14="http://schemas.microsoft.com/office/powerpoint/2010/main" val="275996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defRPr/>
            </a:pPr>
            <a:r>
              <a:rPr lang="pt-BR" dirty="0" smtClean="0"/>
              <a:t>Longanimidade é um</a:t>
            </a:r>
            <a:r>
              <a:rPr lang="pt-BR" baseline="0" dirty="0" smtClean="0"/>
              <a:t> atributo de Deus. </a:t>
            </a:r>
            <a:r>
              <a:rPr lang="pt-BR" sz="1200" b="0" i="0" kern="1200" baseline="0" dirty="0" err="1" smtClean="0">
                <a:solidFill>
                  <a:schemeClr val="tx1"/>
                </a:solidFill>
                <a:effectLst/>
                <a:latin typeface="+mn-lt"/>
                <a:ea typeface="+mn-ea"/>
                <a:cs typeface="+mn-cs"/>
              </a:rPr>
              <a:t>L</a:t>
            </a:r>
            <a:r>
              <a:rPr lang="pt-BR" sz="1200" b="0" i="0" kern="1200" dirty="0" err="1" smtClean="0">
                <a:solidFill>
                  <a:schemeClr val="tx1"/>
                </a:solidFill>
                <a:effectLst/>
                <a:latin typeface="+mn-lt"/>
                <a:ea typeface="+mn-ea"/>
                <a:cs typeface="+mn-cs"/>
              </a:rPr>
              <a:t>ongânimo</a:t>
            </a:r>
            <a:r>
              <a:rPr lang="pt-BR" baseline="0" dirty="0" smtClean="0"/>
              <a:t> é aquela pessoa que pessoa que possui longo </a:t>
            </a:r>
            <a:r>
              <a:rPr lang="pt-BR" sz="1200" b="0" i="0" kern="1200" dirty="0" smtClean="0">
                <a:solidFill>
                  <a:schemeClr val="tx1"/>
                </a:solidFill>
                <a:effectLst/>
                <a:latin typeface="+mn-lt"/>
                <a:ea typeface="+mn-ea"/>
                <a:cs typeface="+mn-cs"/>
              </a:rPr>
              <a:t>ânimo.</a:t>
            </a:r>
            <a:r>
              <a:rPr lang="pt-BR" sz="1200" b="0" i="0" kern="1200" baseline="0" dirty="0" smtClean="0">
                <a:solidFill>
                  <a:schemeClr val="tx1"/>
                </a:solidFill>
                <a:effectLst/>
                <a:latin typeface="+mn-lt"/>
                <a:ea typeface="+mn-ea"/>
                <a:cs typeface="+mn-cs"/>
              </a:rPr>
              <a:t> Aquele que não explode e perde o controle com facilidade.</a:t>
            </a:r>
          </a:p>
          <a:p>
            <a:pPr>
              <a:defRPr/>
            </a:pPr>
            <a:r>
              <a:rPr lang="pt-BR" sz="1200" b="0" i="0" kern="1200" baseline="0" dirty="0" smtClean="0">
                <a:solidFill>
                  <a:schemeClr val="tx1"/>
                </a:solidFill>
                <a:effectLst/>
                <a:latin typeface="+mn-lt"/>
                <a:ea typeface="+mn-ea"/>
                <a:cs typeface="+mn-cs"/>
              </a:rPr>
              <a:t>Quanto tempo vo</a:t>
            </a:r>
            <a:r>
              <a:rPr lang="pt-BR" sz="1200" b="0" i="0" kern="1200" dirty="0" smtClean="0">
                <a:solidFill>
                  <a:schemeClr val="tx1"/>
                </a:solidFill>
                <a:effectLst/>
                <a:latin typeface="+mn-lt"/>
                <a:ea typeface="+mn-ea"/>
                <a:cs typeface="+mn-cs"/>
              </a:rPr>
              <a:t>cê demora para perder o</a:t>
            </a:r>
            <a:r>
              <a:rPr lang="pt-BR" sz="1200" b="0" i="0" kern="1200" baseline="0" dirty="0" smtClean="0">
                <a:solidFill>
                  <a:schemeClr val="tx1"/>
                </a:solidFill>
                <a:effectLst/>
                <a:latin typeface="+mn-lt"/>
                <a:ea typeface="+mn-ea"/>
                <a:cs typeface="+mn-cs"/>
              </a:rPr>
              <a:t> controle de suas emoções? Quanto maior  for o tempo, maior o seu autocontrole.</a:t>
            </a:r>
            <a:endParaRPr lang="pt-BR" b="0" dirty="0"/>
          </a:p>
        </p:txBody>
      </p:sp>
      <p:sp>
        <p:nvSpPr>
          <p:cNvPr id="962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Berlin Sans FB Demi" pitchFamily="34" charset="0"/>
              </a:defRPr>
            </a:lvl1pPr>
            <a:lvl2pPr marL="742950" indent="-285750" eaLnBrk="0" hangingPunct="0">
              <a:spcBef>
                <a:spcPct val="30000"/>
              </a:spcBef>
              <a:defRPr sz="1200">
                <a:solidFill>
                  <a:schemeClr val="tx1"/>
                </a:solidFill>
                <a:latin typeface="Berlin Sans FB Demi" pitchFamily="34" charset="0"/>
              </a:defRPr>
            </a:lvl2pPr>
            <a:lvl3pPr marL="1143000" indent="-228600" eaLnBrk="0" hangingPunct="0">
              <a:spcBef>
                <a:spcPct val="30000"/>
              </a:spcBef>
              <a:defRPr sz="1200">
                <a:solidFill>
                  <a:schemeClr val="tx1"/>
                </a:solidFill>
                <a:latin typeface="Berlin Sans FB Demi" pitchFamily="34" charset="0"/>
              </a:defRPr>
            </a:lvl3pPr>
            <a:lvl4pPr marL="1600200" indent="-228600" eaLnBrk="0" hangingPunct="0">
              <a:spcBef>
                <a:spcPct val="30000"/>
              </a:spcBef>
              <a:defRPr sz="1200">
                <a:solidFill>
                  <a:schemeClr val="tx1"/>
                </a:solidFill>
                <a:latin typeface="Berlin Sans FB Demi" pitchFamily="34" charset="0"/>
              </a:defRPr>
            </a:lvl4pPr>
            <a:lvl5pPr marL="2057400" indent="-228600" eaLnBrk="0" hangingPunct="0">
              <a:spcBef>
                <a:spcPct val="30000"/>
              </a:spcBef>
              <a:defRPr sz="1200">
                <a:solidFill>
                  <a:schemeClr val="tx1"/>
                </a:solidFill>
                <a:latin typeface="Berlin Sans FB Demi" pitchFamily="34" charset="0"/>
              </a:defRPr>
            </a:lvl5pPr>
            <a:lvl6pPr marL="2514600" indent="-228600" eaLnBrk="0" fontAlgn="base" hangingPunct="0">
              <a:spcBef>
                <a:spcPct val="30000"/>
              </a:spcBef>
              <a:spcAft>
                <a:spcPct val="0"/>
              </a:spcAft>
              <a:defRPr sz="1200">
                <a:solidFill>
                  <a:schemeClr val="tx1"/>
                </a:solidFill>
                <a:latin typeface="Berlin Sans FB Demi" pitchFamily="34" charset="0"/>
              </a:defRPr>
            </a:lvl6pPr>
            <a:lvl7pPr marL="2971800" indent="-228600" eaLnBrk="0" fontAlgn="base" hangingPunct="0">
              <a:spcBef>
                <a:spcPct val="30000"/>
              </a:spcBef>
              <a:spcAft>
                <a:spcPct val="0"/>
              </a:spcAft>
              <a:defRPr sz="1200">
                <a:solidFill>
                  <a:schemeClr val="tx1"/>
                </a:solidFill>
                <a:latin typeface="Berlin Sans FB Demi" pitchFamily="34" charset="0"/>
              </a:defRPr>
            </a:lvl7pPr>
            <a:lvl8pPr marL="3429000" indent="-228600" eaLnBrk="0" fontAlgn="base" hangingPunct="0">
              <a:spcBef>
                <a:spcPct val="30000"/>
              </a:spcBef>
              <a:spcAft>
                <a:spcPct val="0"/>
              </a:spcAft>
              <a:defRPr sz="1200">
                <a:solidFill>
                  <a:schemeClr val="tx1"/>
                </a:solidFill>
                <a:latin typeface="Berlin Sans FB Demi" pitchFamily="34" charset="0"/>
              </a:defRPr>
            </a:lvl8pPr>
            <a:lvl9pPr marL="3886200" indent="-228600" eaLnBrk="0" fontAlgn="base" hangingPunct="0">
              <a:spcBef>
                <a:spcPct val="30000"/>
              </a:spcBef>
              <a:spcAft>
                <a:spcPct val="0"/>
              </a:spcAft>
              <a:defRPr sz="1200">
                <a:solidFill>
                  <a:schemeClr val="tx1"/>
                </a:solidFill>
                <a:latin typeface="Berlin Sans FB Demi" pitchFamily="34" charset="0"/>
              </a:defRPr>
            </a:lvl9pPr>
          </a:lstStyle>
          <a:p>
            <a:pPr eaLnBrk="1" hangingPunct="1">
              <a:spcBef>
                <a:spcPct val="0"/>
              </a:spcBef>
            </a:pPr>
            <a:fld id="{82186F2C-E68B-4EC6-9CF7-F3377DEB5439}" type="slidenum">
              <a:rPr lang="pt-BR" altLang="pt-BR" smtClean="0">
                <a:solidFill>
                  <a:prstClr val="black"/>
                </a:solidFill>
              </a:rPr>
              <a:pPr eaLnBrk="1" hangingPunct="1">
                <a:spcBef>
                  <a:spcPct val="0"/>
                </a:spcBef>
              </a:pPr>
              <a:t>8</a:t>
            </a:fld>
            <a:endParaRPr lang="pt-BR" altLang="pt-BR" smtClean="0">
              <a:solidFill>
                <a:prstClr val="black"/>
              </a:solidFill>
            </a:endParaRPr>
          </a:p>
        </p:txBody>
      </p:sp>
    </p:spTree>
    <p:extLst>
      <p:ext uri="{BB962C8B-B14F-4D97-AF65-F5344CB8AC3E}">
        <p14:creationId xmlns:p14="http://schemas.microsoft.com/office/powerpoint/2010/main" val="62704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defRPr/>
            </a:pPr>
            <a:r>
              <a:rPr lang="pt-BR" dirty="0" smtClean="0"/>
              <a:t>O segundo fator que determina o</a:t>
            </a:r>
            <a:r>
              <a:rPr lang="pt-BR" baseline="0" dirty="0" smtClean="0"/>
              <a:t> seu nível de autocontrole é a forma como </a:t>
            </a:r>
            <a:r>
              <a:rPr lang="pt-BR" b="0" baseline="0" dirty="0" smtClean="0"/>
              <a:t>vo</a:t>
            </a:r>
            <a:r>
              <a:rPr lang="pt-BR" sz="1200" b="0" i="0" kern="1200" dirty="0" smtClean="0">
                <a:solidFill>
                  <a:schemeClr val="tx1"/>
                </a:solidFill>
                <a:effectLst/>
                <a:latin typeface="+mn-lt"/>
                <a:ea typeface="+mn-ea"/>
                <a:cs typeface="+mn-cs"/>
              </a:rPr>
              <a:t>cê lida com o problema depois que</a:t>
            </a:r>
            <a:r>
              <a:rPr lang="pt-BR" sz="1200" b="0" i="0" kern="1200" baseline="0" dirty="0" smtClean="0">
                <a:solidFill>
                  <a:schemeClr val="tx1"/>
                </a:solidFill>
                <a:effectLst/>
                <a:latin typeface="+mn-lt"/>
                <a:ea typeface="+mn-ea"/>
                <a:cs typeface="+mn-cs"/>
              </a:rPr>
              <a:t> esgotou a sua longanimidade. Quão profunda são as suas palavras e ações para com aqueles que lhe ofenderam ou situações que fizeram com que </a:t>
            </a:r>
            <a:r>
              <a:rPr lang="pt-BR" sz="1200" kern="1200" dirty="0" smtClean="0">
                <a:solidFill>
                  <a:schemeClr val="tx1"/>
                </a:solidFill>
                <a:effectLst/>
                <a:latin typeface="+mn-lt"/>
                <a:ea typeface="+mn-ea"/>
                <a:cs typeface="+mn-cs"/>
              </a:rPr>
              <a:t>você perdesse o seu autocontrole.</a:t>
            </a:r>
          </a:p>
          <a:p>
            <a:pPr>
              <a:defRPr/>
            </a:pPr>
            <a:r>
              <a:rPr lang="pt-BR" sz="1200" kern="1200" dirty="0" smtClean="0">
                <a:solidFill>
                  <a:schemeClr val="tx1"/>
                </a:solidFill>
                <a:effectLst/>
                <a:latin typeface="+mn-lt"/>
                <a:ea typeface="+mn-ea"/>
                <a:cs typeface="+mn-cs"/>
              </a:rPr>
              <a:t>Sabedoria é o que você faz</a:t>
            </a:r>
            <a:r>
              <a:rPr lang="pt-BR" sz="1200" kern="1200" baseline="0" dirty="0" smtClean="0">
                <a:solidFill>
                  <a:schemeClr val="tx1"/>
                </a:solidFill>
                <a:effectLst/>
                <a:latin typeface="+mn-lt"/>
                <a:ea typeface="+mn-ea"/>
                <a:cs typeface="+mn-cs"/>
              </a:rPr>
              <a:t> com a intelig</a:t>
            </a:r>
            <a:r>
              <a:rPr lang="pt-BR" sz="1200" kern="1200" dirty="0" smtClean="0">
                <a:solidFill>
                  <a:schemeClr val="tx1"/>
                </a:solidFill>
                <a:effectLst/>
                <a:latin typeface="+mn-lt"/>
                <a:ea typeface="+mn-ea"/>
                <a:cs typeface="+mn-cs"/>
              </a:rPr>
              <a:t>ência que possui.</a:t>
            </a:r>
          </a:p>
        </p:txBody>
      </p:sp>
      <p:sp>
        <p:nvSpPr>
          <p:cNvPr id="962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Berlin Sans FB Demi" pitchFamily="34" charset="0"/>
              </a:defRPr>
            </a:lvl1pPr>
            <a:lvl2pPr marL="742950" indent="-285750" eaLnBrk="0" hangingPunct="0">
              <a:spcBef>
                <a:spcPct val="30000"/>
              </a:spcBef>
              <a:defRPr sz="1200">
                <a:solidFill>
                  <a:schemeClr val="tx1"/>
                </a:solidFill>
                <a:latin typeface="Berlin Sans FB Demi" pitchFamily="34" charset="0"/>
              </a:defRPr>
            </a:lvl2pPr>
            <a:lvl3pPr marL="1143000" indent="-228600" eaLnBrk="0" hangingPunct="0">
              <a:spcBef>
                <a:spcPct val="30000"/>
              </a:spcBef>
              <a:defRPr sz="1200">
                <a:solidFill>
                  <a:schemeClr val="tx1"/>
                </a:solidFill>
                <a:latin typeface="Berlin Sans FB Demi" pitchFamily="34" charset="0"/>
              </a:defRPr>
            </a:lvl3pPr>
            <a:lvl4pPr marL="1600200" indent="-228600" eaLnBrk="0" hangingPunct="0">
              <a:spcBef>
                <a:spcPct val="30000"/>
              </a:spcBef>
              <a:defRPr sz="1200">
                <a:solidFill>
                  <a:schemeClr val="tx1"/>
                </a:solidFill>
                <a:latin typeface="Berlin Sans FB Demi" pitchFamily="34" charset="0"/>
              </a:defRPr>
            </a:lvl4pPr>
            <a:lvl5pPr marL="2057400" indent="-228600" eaLnBrk="0" hangingPunct="0">
              <a:spcBef>
                <a:spcPct val="30000"/>
              </a:spcBef>
              <a:defRPr sz="1200">
                <a:solidFill>
                  <a:schemeClr val="tx1"/>
                </a:solidFill>
                <a:latin typeface="Berlin Sans FB Demi" pitchFamily="34" charset="0"/>
              </a:defRPr>
            </a:lvl5pPr>
            <a:lvl6pPr marL="2514600" indent="-228600" eaLnBrk="0" fontAlgn="base" hangingPunct="0">
              <a:spcBef>
                <a:spcPct val="30000"/>
              </a:spcBef>
              <a:spcAft>
                <a:spcPct val="0"/>
              </a:spcAft>
              <a:defRPr sz="1200">
                <a:solidFill>
                  <a:schemeClr val="tx1"/>
                </a:solidFill>
                <a:latin typeface="Berlin Sans FB Demi" pitchFamily="34" charset="0"/>
              </a:defRPr>
            </a:lvl6pPr>
            <a:lvl7pPr marL="2971800" indent="-228600" eaLnBrk="0" fontAlgn="base" hangingPunct="0">
              <a:spcBef>
                <a:spcPct val="30000"/>
              </a:spcBef>
              <a:spcAft>
                <a:spcPct val="0"/>
              </a:spcAft>
              <a:defRPr sz="1200">
                <a:solidFill>
                  <a:schemeClr val="tx1"/>
                </a:solidFill>
                <a:latin typeface="Berlin Sans FB Demi" pitchFamily="34" charset="0"/>
              </a:defRPr>
            </a:lvl7pPr>
            <a:lvl8pPr marL="3429000" indent="-228600" eaLnBrk="0" fontAlgn="base" hangingPunct="0">
              <a:spcBef>
                <a:spcPct val="30000"/>
              </a:spcBef>
              <a:spcAft>
                <a:spcPct val="0"/>
              </a:spcAft>
              <a:defRPr sz="1200">
                <a:solidFill>
                  <a:schemeClr val="tx1"/>
                </a:solidFill>
                <a:latin typeface="Berlin Sans FB Demi" pitchFamily="34" charset="0"/>
              </a:defRPr>
            </a:lvl8pPr>
            <a:lvl9pPr marL="3886200" indent="-228600" eaLnBrk="0" fontAlgn="base" hangingPunct="0">
              <a:spcBef>
                <a:spcPct val="30000"/>
              </a:spcBef>
              <a:spcAft>
                <a:spcPct val="0"/>
              </a:spcAft>
              <a:defRPr sz="1200">
                <a:solidFill>
                  <a:schemeClr val="tx1"/>
                </a:solidFill>
                <a:latin typeface="Berlin Sans FB Demi" pitchFamily="34" charset="0"/>
              </a:defRPr>
            </a:lvl9pPr>
          </a:lstStyle>
          <a:p>
            <a:pPr eaLnBrk="1" hangingPunct="1">
              <a:spcBef>
                <a:spcPct val="0"/>
              </a:spcBef>
            </a:pPr>
            <a:fld id="{82186F2C-E68B-4EC6-9CF7-F3377DEB5439}" type="slidenum">
              <a:rPr lang="pt-BR" altLang="pt-BR" smtClean="0">
                <a:solidFill>
                  <a:prstClr val="black"/>
                </a:solidFill>
              </a:rPr>
              <a:pPr eaLnBrk="1" hangingPunct="1">
                <a:spcBef>
                  <a:spcPct val="0"/>
                </a:spcBef>
              </a:pPr>
              <a:t>9</a:t>
            </a:fld>
            <a:endParaRPr lang="pt-BR" altLang="pt-BR" smtClean="0">
              <a:solidFill>
                <a:prstClr val="black"/>
              </a:solidFill>
            </a:endParaRPr>
          </a:p>
        </p:txBody>
      </p:sp>
    </p:spTree>
    <p:extLst>
      <p:ext uri="{BB962C8B-B14F-4D97-AF65-F5344CB8AC3E}">
        <p14:creationId xmlns:p14="http://schemas.microsoft.com/office/powerpoint/2010/main" val="270930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2F0164-15AA-4480-ADE5-AAF0C7E0983A}"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2913654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F9023D-99F7-4BE4-86FF-07C16AD1ADA9}"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128403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87ACF7-BC8B-46E0-B399-3C5F7584DBBF}"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1540303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FD45E5-2715-4B97-85B0-87C3EC79A2B8}"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520311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58511D4-96BD-464F-8F57-2042706E88A2}"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272388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D750A6-7DF3-42F0-A317-7936F20EAA7C}"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3808406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7186D7-2344-4E2A-8231-C9CDDA2FCD0B}"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1320727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28DE3-6B32-4467-978D-590D10E55269}"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269535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CD1BAA-CFE2-45A6-899C-4A4CD0E60AD4}"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2563618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E379A5-5213-4657-AD22-2D965AB8054A}"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3926527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F27640-3F5E-4C35-A06F-3F119B321FA3}" type="slidenum">
              <a:rPr lang="pt-BR">
                <a:solidFill>
                  <a:srgbClr val="FFFFFF"/>
                </a:solidFill>
              </a:rPr>
              <a:pPr>
                <a:defRPr/>
              </a:pPr>
              <a:t>‹nº›</a:t>
            </a:fld>
            <a:endParaRPr lang="pt-BR" dirty="0">
              <a:solidFill>
                <a:srgbClr val="FFFFFF"/>
              </a:solidFill>
            </a:endParaRPr>
          </a:p>
        </p:txBody>
      </p:sp>
    </p:spTree>
    <p:extLst>
      <p:ext uri="{BB962C8B-B14F-4D97-AF65-F5344CB8AC3E}">
        <p14:creationId xmlns:p14="http://schemas.microsoft.com/office/powerpoint/2010/main" val="258722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712E83C-D4D7-440F-96D7-CABE38B3EE53}" type="datetimeFigureOut">
              <a:rPr lang="pt-BR" smtClean="0"/>
              <a:pPr/>
              <a:t>19/02/2020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56DD59-490C-425B-9DD8-CB1181F01D8B}"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2E83C-D4D7-440F-96D7-CABE38B3EE53}" type="datetimeFigureOut">
              <a:rPr lang="pt-BR" smtClean="0"/>
              <a:pPr/>
              <a:t>19/02/2020</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6DD59-490C-425B-9DD8-CB1181F01D8B}"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Berlin Sans FB Demi" pitchFamily="34" charset="0"/>
              </a:defRPr>
            </a:lvl1pPr>
          </a:lstStyle>
          <a:p>
            <a:pPr fontAlgn="base">
              <a:spcBef>
                <a:spcPct val="0"/>
              </a:spcBef>
              <a:spcAft>
                <a:spcPct val="0"/>
              </a:spcAft>
              <a:defRPr/>
            </a:pPr>
            <a:endParaRPr lang="pt-BR">
              <a:solidFill>
                <a:srgbClr val="FFFFFF"/>
              </a:solidFill>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Berlin Sans FB Demi" pitchFamily="34" charset="0"/>
              </a:defRPr>
            </a:lvl1pPr>
          </a:lstStyle>
          <a:p>
            <a:pPr fontAlgn="base">
              <a:spcBef>
                <a:spcPct val="0"/>
              </a:spcBef>
              <a:spcAft>
                <a:spcPct val="0"/>
              </a:spcAft>
              <a:defRPr/>
            </a:pPr>
            <a:endParaRPr lang="pt-BR">
              <a:solidFill>
                <a:srgbClr val="FFFFFF"/>
              </a:solidFill>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Berlin Sans FB Demi" pitchFamily="34" charset="0"/>
              </a:defRPr>
            </a:lvl1pPr>
          </a:lstStyle>
          <a:p>
            <a:pPr fontAlgn="base">
              <a:spcBef>
                <a:spcPct val="0"/>
              </a:spcBef>
              <a:spcAft>
                <a:spcPct val="0"/>
              </a:spcAft>
              <a:defRPr/>
            </a:pPr>
            <a:fld id="{B469C37C-F145-45C1-92AF-45A4109D7A33}" type="slidenum">
              <a:rPr lang="pt-BR">
                <a:solidFill>
                  <a:srgbClr val="FFFFFF"/>
                </a:solidFill>
              </a:rPr>
              <a:pPr fontAlgn="base">
                <a:spcBef>
                  <a:spcPct val="0"/>
                </a:spcBef>
                <a:spcAft>
                  <a:spcPct val="0"/>
                </a:spcAft>
                <a:defRPr/>
              </a:pPr>
              <a:t>‹nº›</a:t>
            </a:fld>
            <a:endParaRPr lang="pt-BR" dirty="0">
              <a:solidFill>
                <a:srgbClr val="FFFFFF"/>
              </a:solidFill>
            </a:endParaRPr>
          </a:p>
        </p:txBody>
      </p:sp>
    </p:spTree>
    <p:extLst>
      <p:ext uri="{BB962C8B-B14F-4D97-AF65-F5344CB8AC3E}">
        <p14:creationId xmlns:p14="http://schemas.microsoft.com/office/powerpoint/2010/main" val="325031130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Berlin Sans FB Demi" pitchFamily="34" charset="0"/>
          <a:ea typeface="+mj-ea"/>
          <a:cs typeface="+mj-cs"/>
        </a:defRPr>
      </a:lvl1pPr>
      <a:lvl2pPr algn="ctr" rtl="0" eaLnBrk="0" fontAlgn="base" hangingPunct="0">
        <a:spcBef>
          <a:spcPct val="0"/>
        </a:spcBef>
        <a:spcAft>
          <a:spcPct val="0"/>
        </a:spcAft>
        <a:defRPr sz="4400">
          <a:solidFill>
            <a:schemeClr val="tx2"/>
          </a:solidFill>
          <a:latin typeface="Berlin Sans FB Demi" pitchFamily="34" charset="0"/>
        </a:defRPr>
      </a:lvl2pPr>
      <a:lvl3pPr algn="ctr" rtl="0" eaLnBrk="0" fontAlgn="base" hangingPunct="0">
        <a:spcBef>
          <a:spcPct val="0"/>
        </a:spcBef>
        <a:spcAft>
          <a:spcPct val="0"/>
        </a:spcAft>
        <a:defRPr sz="4400">
          <a:solidFill>
            <a:schemeClr val="tx2"/>
          </a:solidFill>
          <a:latin typeface="Berlin Sans FB Demi" pitchFamily="34" charset="0"/>
        </a:defRPr>
      </a:lvl3pPr>
      <a:lvl4pPr algn="ctr" rtl="0" eaLnBrk="0" fontAlgn="base" hangingPunct="0">
        <a:spcBef>
          <a:spcPct val="0"/>
        </a:spcBef>
        <a:spcAft>
          <a:spcPct val="0"/>
        </a:spcAft>
        <a:defRPr sz="4400">
          <a:solidFill>
            <a:schemeClr val="tx2"/>
          </a:solidFill>
          <a:latin typeface="Berlin Sans FB Demi" pitchFamily="34" charset="0"/>
        </a:defRPr>
      </a:lvl4pPr>
      <a:lvl5pPr algn="ctr" rtl="0" eaLnBrk="0" fontAlgn="base" hangingPunct="0">
        <a:spcBef>
          <a:spcPct val="0"/>
        </a:spcBef>
        <a:spcAft>
          <a:spcPct val="0"/>
        </a:spcAft>
        <a:defRPr sz="4400">
          <a:solidFill>
            <a:schemeClr val="tx2"/>
          </a:solidFill>
          <a:latin typeface="Berlin Sans FB Demi"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Berlin Sans FB Dem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Berlin Sans FB Demi" pitchFamily="34" charset="0"/>
        </a:defRPr>
      </a:lvl2pPr>
      <a:lvl3pPr marL="1143000" indent="-228600" algn="l" rtl="0" eaLnBrk="0" fontAlgn="base" hangingPunct="0">
        <a:spcBef>
          <a:spcPct val="20000"/>
        </a:spcBef>
        <a:spcAft>
          <a:spcPct val="0"/>
        </a:spcAft>
        <a:buChar char="•"/>
        <a:defRPr sz="2400">
          <a:solidFill>
            <a:schemeClr val="tx1"/>
          </a:solidFill>
          <a:latin typeface="Berlin Sans FB Demi" pitchFamily="34" charset="0"/>
        </a:defRPr>
      </a:lvl3pPr>
      <a:lvl4pPr marL="1600200" indent="-228600" algn="l" rtl="0" eaLnBrk="0" fontAlgn="base" hangingPunct="0">
        <a:spcBef>
          <a:spcPct val="20000"/>
        </a:spcBef>
        <a:spcAft>
          <a:spcPct val="0"/>
        </a:spcAft>
        <a:buChar char="–"/>
        <a:defRPr sz="2000">
          <a:solidFill>
            <a:schemeClr val="tx1"/>
          </a:solidFill>
          <a:latin typeface="Berlin Sans FB Demi" pitchFamily="34" charset="0"/>
        </a:defRPr>
      </a:lvl4pPr>
      <a:lvl5pPr marL="2057400" indent="-228600" algn="l" rtl="0" eaLnBrk="0" fontAlgn="base" hangingPunct="0">
        <a:spcBef>
          <a:spcPct val="20000"/>
        </a:spcBef>
        <a:spcAft>
          <a:spcPct val="0"/>
        </a:spcAft>
        <a:buChar char="»"/>
        <a:defRPr sz="2000">
          <a:solidFill>
            <a:schemeClr val="tx1"/>
          </a:solidFill>
          <a:latin typeface="Berlin Sans FB Dem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tângulo 2"/>
          <p:cNvSpPr/>
          <p:nvPr/>
        </p:nvSpPr>
        <p:spPr>
          <a:xfrm>
            <a:off x="191344" y="4221088"/>
            <a:ext cx="8604448" cy="203132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pt-BR" sz="6600" b="1" spc="50" dirty="0" smtClean="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rPr>
              <a:t>AUTOCONTROLE</a:t>
            </a:r>
          </a:p>
          <a:p>
            <a:pPr>
              <a:defRPr/>
            </a:pPr>
            <a:r>
              <a:rPr lang="pt-BR" sz="3600" b="1" spc="50" dirty="0" smtClean="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rPr>
              <a:t>Pastoral </a:t>
            </a:r>
            <a:r>
              <a:rPr lang="pt-BR" sz="3600" b="1" spc="50" dirty="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rPr>
              <a:t>Estudantil - APV</a:t>
            </a:r>
          </a:p>
          <a:p>
            <a:pPr>
              <a:defRPr/>
            </a:pPr>
            <a:r>
              <a:rPr lang="pt-BR" sz="2400" b="1" spc="50" dirty="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rPr>
              <a:t>Pr. </a:t>
            </a:r>
            <a:r>
              <a:rPr lang="pt-BR" sz="2400" b="1" spc="50" dirty="0" smtClean="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rPr>
              <a:t>Bruno Tertuliano</a:t>
            </a:r>
            <a:endParaRPr lang="pt-BR" sz="2400" b="1" spc="50" dirty="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endParaRPr>
          </a:p>
        </p:txBody>
      </p:sp>
    </p:spTree>
    <p:extLst>
      <p:ext uri="{BB962C8B-B14F-4D97-AF65-F5344CB8AC3E}">
        <p14:creationId xmlns:p14="http://schemas.microsoft.com/office/powerpoint/2010/main" val="1298209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1344" y="4149080"/>
            <a:ext cx="11809312" cy="2376264"/>
          </a:xfrm>
        </p:spPr>
        <p:txBody>
          <a:bodyPr>
            <a:noAutofit/>
          </a:bodyPr>
          <a:lstStyle/>
          <a:p>
            <a:r>
              <a:rPr lang="pt-BR"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rPr>
              <a:t>AUTOCONTROLE</a:t>
            </a:r>
            <a:br>
              <a:rPr lang="pt-BR"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rPr>
            </a:br>
            <a:r>
              <a:rPr lang="pt-BR"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rPr>
              <a:t>É a capacidade de solucionar conflitos causando o menor estrago possível.</a:t>
            </a:r>
            <a:endParaRPr lang="pt-BR"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0744" y="2780928"/>
            <a:ext cx="7920880" cy="1080120"/>
          </a:xfrm>
        </p:spPr>
        <p:txBody>
          <a:bodyPr>
            <a:noAutofit/>
          </a:bodyPr>
          <a:lstStyle/>
          <a:p>
            <a:r>
              <a:rPr lang="pt-BR"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rPr>
              <a:t>3 - RECUPERAÇÃO </a:t>
            </a:r>
            <a:endParaRPr lang="pt-BR"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endParaRPr>
          </a:p>
        </p:txBody>
      </p:sp>
    </p:spTree>
    <p:extLst>
      <p:ext uri="{BB962C8B-B14F-4D97-AF65-F5344CB8AC3E}">
        <p14:creationId xmlns:p14="http://schemas.microsoft.com/office/powerpoint/2010/main" val="427070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51584" y="980728"/>
            <a:ext cx="7776864" cy="1080120"/>
          </a:xfrm>
        </p:spPr>
        <p:txBody>
          <a:bodyPr>
            <a:noAutofit/>
          </a:bodyPr>
          <a:lstStyle/>
          <a:p>
            <a:r>
              <a:rPr lang="pt-BR" sz="5400" dirty="0" smtClean="0">
                <a:ln w="18415" cmpd="sng">
                  <a:solidFill>
                    <a:srgbClr val="FFFFFF"/>
                  </a:solidFill>
                  <a:prstDash val="solid"/>
                </a:ln>
                <a:solidFill>
                  <a:srgbClr val="FFFFFF"/>
                </a:solidFill>
                <a:effectLst>
                  <a:glow rad="139700">
                    <a:schemeClr val="tx1">
                      <a:lumMod val="95000"/>
                      <a:lumOff val="5000"/>
                      <a:alpha val="40000"/>
                    </a:schemeClr>
                  </a:glow>
                  <a:outerShdw blurRad="88900" dist="431800" dir="3420000" sx="115000" sy="115000" algn="tl" rotWithShape="0">
                    <a:srgbClr val="000000">
                      <a:alpha val="75000"/>
                    </a:srgbClr>
                  </a:outerShdw>
                </a:effectLst>
                <a:latin typeface="Berlin Sans FB Demi" panose="020E0802020502020306" pitchFamily="34" charset="0"/>
              </a:rPr>
              <a:t>DECISÃO E ESCOLHA.</a:t>
            </a:r>
            <a:endParaRPr lang="pt-BR" dirty="0">
              <a:ln w="18415" cmpd="sng">
                <a:solidFill>
                  <a:srgbClr val="FFFFFF"/>
                </a:solidFill>
                <a:prstDash val="solid"/>
              </a:ln>
              <a:solidFill>
                <a:srgbClr val="FFFFFF"/>
              </a:solidFill>
              <a:effectLst>
                <a:glow rad="139700">
                  <a:schemeClr val="tx1">
                    <a:lumMod val="95000"/>
                    <a:lumOff val="5000"/>
                    <a:alpha val="40000"/>
                  </a:schemeClr>
                </a:glow>
                <a:outerShdw blurRad="88900" dist="431800" dir="3420000" sx="115000" sy="115000" algn="tl" rotWithShape="0">
                  <a:srgbClr val="000000">
                    <a:alpha val="75000"/>
                  </a:srgbClr>
                </a:outerShdw>
              </a:effectLst>
              <a:latin typeface="Berlin Sans FB Demi" panose="020E0802020502020306" pitchFamily="34" charset="0"/>
            </a:endParaRPr>
          </a:p>
        </p:txBody>
      </p:sp>
      <p:sp>
        <p:nvSpPr>
          <p:cNvPr id="3" name="Título 1"/>
          <p:cNvSpPr txBox="1">
            <a:spLocks/>
          </p:cNvSpPr>
          <p:nvPr/>
        </p:nvSpPr>
        <p:spPr>
          <a:xfrm>
            <a:off x="59668" y="5589240"/>
            <a:ext cx="12360696"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800" dirty="0" smtClean="0">
                <a:ln w="18415" cmpd="sng">
                  <a:solidFill>
                    <a:srgbClr val="FFFFFF"/>
                  </a:solidFill>
                  <a:prstDash val="solid"/>
                </a:ln>
                <a:solidFill>
                  <a:srgbClr val="FFFFFF"/>
                </a:solidFill>
                <a:effectLst>
                  <a:glow rad="139700">
                    <a:schemeClr val="tx1">
                      <a:lumMod val="95000"/>
                      <a:lumOff val="5000"/>
                      <a:alpha val="40000"/>
                    </a:schemeClr>
                  </a:glow>
                  <a:outerShdw blurRad="88900" dist="431800" dir="3420000" sx="115000" sy="115000" algn="tl" rotWithShape="0">
                    <a:srgbClr val="000000">
                      <a:alpha val="75000"/>
                    </a:srgbClr>
                  </a:outerShdw>
                </a:effectLst>
                <a:latin typeface="Berlin Sans FB Demi" panose="020E0802020502020306" pitchFamily="34" charset="0"/>
              </a:rPr>
              <a:t>Decisão de não deixar esgotar a paciência</a:t>
            </a:r>
          </a:p>
          <a:p>
            <a:pPr algn="l"/>
            <a:r>
              <a:rPr lang="pt-BR" sz="2800" dirty="0" smtClean="0">
                <a:ln w="18415" cmpd="sng">
                  <a:solidFill>
                    <a:srgbClr val="FFFFFF"/>
                  </a:solidFill>
                  <a:prstDash val="solid"/>
                </a:ln>
                <a:solidFill>
                  <a:srgbClr val="FFFFFF"/>
                </a:solidFill>
                <a:effectLst>
                  <a:glow rad="139700">
                    <a:schemeClr val="tx1">
                      <a:lumMod val="95000"/>
                      <a:lumOff val="5000"/>
                      <a:alpha val="40000"/>
                    </a:schemeClr>
                  </a:glow>
                  <a:outerShdw blurRad="88900" dist="431800" dir="3420000" sx="115000" sy="115000" algn="tl" rotWithShape="0">
                    <a:srgbClr val="000000">
                      <a:alpha val="75000"/>
                    </a:srgbClr>
                  </a:outerShdw>
                </a:effectLst>
                <a:latin typeface="Berlin Sans FB Demi" panose="020E0802020502020306" pitchFamily="34" charset="0"/>
              </a:rPr>
              <a:t>Escolher a melhor forma de resolver</a:t>
            </a:r>
            <a:endParaRPr lang="pt-BR" sz="2800" dirty="0">
              <a:ln w="18415" cmpd="sng">
                <a:solidFill>
                  <a:srgbClr val="FFFFFF"/>
                </a:solidFill>
                <a:prstDash val="solid"/>
              </a:ln>
              <a:solidFill>
                <a:srgbClr val="FFFFFF"/>
              </a:solidFill>
              <a:effectLst>
                <a:glow rad="139700">
                  <a:schemeClr val="tx1">
                    <a:lumMod val="95000"/>
                    <a:lumOff val="5000"/>
                    <a:alpha val="40000"/>
                  </a:schemeClr>
                </a:glow>
                <a:outerShdw blurRad="88900" dist="431800" dir="3420000" sx="115000" sy="115000" algn="tl" rotWithShape="0">
                  <a:srgbClr val="000000">
                    <a:alpha val="75000"/>
                  </a:srgbClr>
                </a:outerShdw>
              </a:effectLst>
              <a:latin typeface="Berlin Sans FB Demi" panose="020E0802020502020306" pitchFamily="34" charset="0"/>
            </a:endParaRPr>
          </a:p>
        </p:txBody>
      </p:sp>
    </p:spTree>
    <p:extLst>
      <p:ext uri="{BB962C8B-B14F-4D97-AF65-F5344CB8AC3E}">
        <p14:creationId xmlns:p14="http://schemas.microsoft.com/office/powerpoint/2010/main" val="1815909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0744" y="2636912"/>
            <a:ext cx="7920880" cy="1080120"/>
          </a:xfrm>
        </p:spPr>
        <p:txBody>
          <a:bodyPr>
            <a:noAutofit/>
          </a:bodyPr>
          <a:lstStyle/>
          <a:p>
            <a:r>
              <a:rPr lang="pt-BR"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rPr>
              <a:t>COMO MELHORAR </a:t>
            </a:r>
            <a:r>
              <a:rPr lang="pt-BR" sz="54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rPr>
              <a:t>A </a:t>
            </a:r>
            <a:r>
              <a:rPr lang="pt-BR"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rPr>
              <a:t>INTELIGÊNCIA EMOCIONAL?</a:t>
            </a:r>
            <a:endParaRPr lang="pt-BR"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endParaRPr>
          </a:p>
        </p:txBody>
      </p:sp>
    </p:spTree>
    <p:extLst>
      <p:ext uri="{BB962C8B-B14F-4D97-AF65-F5344CB8AC3E}">
        <p14:creationId xmlns:p14="http://schemas.microsoft.com/office/powerpoint/2010/main" val="1974749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35360" y="4797152"/>
            <a:ext cx="10729192" cy="1800200"/>
          </a:xfrm>
        </p:spPr>
        <p:txBody>
          <a:bodyPr>
            <a:normAutofit fontScale="90000"/>
          </a:bodyPr>
          <a:lstStyle/>
          <a:p>
            <a:r>
              <a:rPr lang="pt-BR" sz="6600" dirty="0" smtClean="0">
                <a:solidFill>
                  <a:schemeClr val="bg1"/>
                </a:solidFill>
                <a:effectLst>
                  <a:glow rad="228600">
                    <a:schemeClr val="accent6">
                      <a:lumMod val="75000"/>
                      <a:alpha val="40000"/>
                    </a:schemeClr>
                  </a:glow>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t>FAÇA COISA QUE LHE DÃO PRAZER</a:t>
            </a:r>
            <a:endParaRPr lang="pt-BR" sz="6600" dirty="0">
              <a:solidFill>
                <a:schemeClr val="bg1"/>
              </a:solidFill>
              <a:effectLst>
                <a:glow rad="228600">
                  <a:schemeClr val="accent6">
                    <a:lumMod val="75000"/>
                    <a:alpha val="40000"/>
                  </a:schemeClr>
                </a:glow>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p:txBody>
      </p:sp>
    </p:spTree>
    <p:extLst>
      <p:ext uri="{BB962C8B-B14F-4D97-AF65-F5344CB8AC3E}">
        <p14:creationId xmlns:p14="http://schemas.microsoft.com/office/powerpoint/2010/main" val="307463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71120" y="4293096"/>
            <a:ext cx="7920880" cy="1080120"/>
          </a:xfrm>
        </p:spPr>
        <p:txBody>
          <a:bodyPr>
            <a:noAutofit/>
          </a:bodyPr>
          <a:lstStyle/>
          <a:p>
            <a:r>
              <a:rPr lang="pt-BR" sz="5400" dirty="0" smtClean="0">
                <a:ln w="18415" cmpd="sng">
                  <a:solidFill>
                    <a:srgbClr val="FFFFFF"/>
                  </a:solidFill>
                  <a:prstDash val="solid"/>
                </a:ln>
                <a:solidFill>
                  <a:srgbClr val="FFFFFF"/>
                </a:solidFill>
                <a:effectLst>
                  <a:glow rad="139700">
                    <a:schemeClr val="accent6">
                      <a:lumMod val="50000"/>
                      <a:alpha val="40000"/>
                    </a:schemeClr>
                  </a:glow>
                  <a:outerShdw blurRad="63500" dir="3600000" algn="tl" rotWithShape="0">
                    <a:srgbClr val="000000">
                      <a:alpha val="70000"/>
                    </a:srgbClr>
                  </a:outerShdw>
                </a:effectLst>
                <a:latin typeface="Berlin Sans FB Demi" panose="020E0802020502020306" pitchFamily="34" charset="0"/>
              </a:rPr>
              <a:t>ENCONTRE DISTRAÇÕES</a:t>
            </a:r>
            <a:endParaRPr lang="pt-BR" dirty="0">
              <a:ln w="18415" cmpd="sng">
                <a:solidFill>
                  <a:srgbClr val="FFFFFF"/>
                </a:solidFill>
                <a:prstDash val="solid"/>
              </a:ln>
              <a:solidFill>
                <a:srgbClr val="FFFFFF"/>
              </a:solidFill>
              <a:effectLst>
                <a:glow rad="139700">
                  <a:schemeClr val="accent6">
                    <a:lumMod val="50000"/>
                    <a:alpha val="40000"/>
                  </a:schemeClr>
                </a:glow>
                <a:outerShdw blurRad="63500" dir="3600000" algn="tl" rotWithShape="0">
                  <a:srgbClr val="000000">
                    <a:alpha val="70000"/>
                  </a:srgbClr>
                </a:outerShdw>
              </a:effectLst>
              <a:latin typeface="Berlin Sans FB Demi" panose="020E0802020502020306" pitchFamily="34" charset="0"/>
            </a:endParaRPr>
          </a:p>
        </p:txBody>
      </p:sp>
    </p:spTree>
    <p:extLst>
      <p:ext uri="{BB962C8B-B14F-4D97-AF65-F5344CB8AC3E}">
        <p14:creationId xmlns:p14="http://schemas.microsoft.com/office/powerpoint/2010/main" val="596827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83432" y="5229200"/>
            <a:ext cx="10441160" cy="1080120"/>
          </a:xfrm>
        </p:spPr>
        <p:txBody>
          <a:bodyPr>
            <a:noAutofit/>
          </a:bodyPr>
          <a:lstStyle/>
          <a:p>
            <a:r>
              <a:rPr lang="pt-BR" sz="5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Berlin Sans FB Demi" panose="020E0802020502020306" pitchFamily="34" charset="0"/>
              </a:rPr>
              <a:t>PENSE NO LONGO PRAZO</a:t>
            </a:r>
            <a:endParaRPr lang="pt-BR"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Berlin Sans FB Demi" panose="020E0802020502020306" pitchFamily="34" charset="0"/>
            </a:endParaRPr>
          </a:p>
        </p:txBody>
      </p:sp>
    </p:spTree>
    <p:extLst>
      <p:ext uri="{BB962C8B-B14F-4D97-AF65-F5344CB8AC3E}">
        <p14:creationId xmlns:p14="http://schemas.microsoft.com/office/powerpoint/2010/main" val="45084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03912" y="2924944"/>
            <a:ext cx="7920880" cy="1080120"/>
          </a:xfrm>
        </p:spPr>
        <p:txBody>
          <a:bodyPr>
            <a:noAutofit/>
          </a:bodyPr>
          <a:lstStyle/>
          <a:p>
            <a:r>
              <a:rPr lang="pt-BR"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rPr>
              <a:t>SEJA OTIMISTA</a:t>
            </a:r>
            <a:endParaRPr lang="pt-BR"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endParaRPr>
          </a:p>
        </p:txBody>
      </p:sp>
      <p:sp>
        <p:nvSpPr>
          <p:cNvPr id="3" name="Título 1"/>
          <p:cNvSpPr txBox="1">
            <a:spLocks/>
          </p:cNvSpPr>
          <p:nvPr/>
        </p:nvSpPr>
        <p:spPr>
          <a:xfrm>
            <a:off x="-240704" y="5777880"/>
            <a:ext cx="12817424"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rPr>
              <a:t>85% das preocupações não ocorrem</a:t>
            </a:r>
            <a:endParaRPr lang="pt-BR"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Berlin Sans FB Demi" panose="020E0802020502020306" pitchFamily="34" charset="0"/>
            </a:endParaRPr>
          </a:p>
        </p:txBody>
      </p:sp>
    </p:spTree>
    <p:extLst>
      <p:ext uri="{BB962C8B-B14F-4D97-AF65-F5344CB8AC3E}">
        <p14:creationId xmlns:p14="http://schemas.microsoft.com/office/powerpoint/2010/main" val="463021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59496" y="620688"/>
            <a:ext cx="9144000" cy="1210146"/>
          </a:xfrm>
        </p:spPr>
        <p:txBody>
          <a:bodyPr>
            <a:normAutofit/>
          </a:bodyPr>
          <a:lstStyle/>
          <a:p>
            <a:r>
              <a:rPr lang="pt-BR" sz="6600" dirty="0" smtClean="0">
                <a:solidFill>
                  <a:schemeClr val="bg1"/>
                </a:solidFill>
                <a:effectLst>
                  <a:glow rad="228600">
                    <a:schemeClr val="tx1">
                      <a:alpha val="40000"/>
                    </a:schemeClr>
                  </a:glow>
                  <a:outerShdw blurRad="38100" dist="38100" dir="2700000" algn="tl">
                    <a:srgbClr val="000000">
                      <a:alpha val="43137"/>
                    </a:srgbClr>
                  </a:outerShdw>
                </a:effectLst>
                <a:latin typeface="Berlin Sans FB Demi" panose="020E0802020502020306" pitchFamily="34" charset="0"/>
                <a:cs typeface="Aharoni" panose="02010803020104030203" pitchFamily="2" charset="-79"/>
              </a:rPr>
              <a:t>Boa Sorte</a:t>
            </a:r>
            <a:endParaRPr lang="pt-BR" sz="6600" dirty="0">
              <a:solidFill>
                <a:schemeClr val="bg1"/>
              </a:solidFill>
              <a:effectLst>
                <a:glow rad="228600">
                  <a:schemeClr val="tx1">
                    <a:alpha val="40000"/>
                  </a:schemeClr>
                </a:glow>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p:txBody>
      </p:sp>
    </p:spTree>
    <p:extLst>
      <p:ext uri="{BB962C8B-B14F-4D97-AF65-F5344CB8AC3E}">
        <p14:creationId xmlns:p14="http://schemas.microsoft.com/office/powerpoint/2010/main" val="2997715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3" name="Retângulo 2"/>
          <p:cNvSpPr/>
          <p:nvPr/>
        </p:nvSpPr>
        <p:spPr>
          <a:xfrm>
            <a:off x="191344" y="2924944"/>
            <a:ext cx="8604448" cy="110799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6600" b="1" spc="50" dirty="0" smtClean="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rPr>
              <a:t>EMOÇÕES</a:t>
            </a:r>
            <a:endParaRPr lang="pt-BR" sz="2400" b="1" spc="50" dirty="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endParaRPr>
          </a:p>
        </p:txBody>
      </p:sp>
    </p:spTree>
    <p:extLst>
      <p:ext uri="{BB962C8B-B14F-4D97-AF65-F5344CB8AC3E}">
        <p14:creationId xmlns:p14="http://schemas.microsoft.com/office/powerpoint/2010/main" val="513173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646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919536" y="332656"/>
            <a:ext cx="8604448" cy="212365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6600" b="1" spc="50" dirty="0" smtClean="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rPr>
              <a:t>INTELIGÊNCIA EMOCIONAL</a:t>
            </a:r>
            <a:endParaRPr lang="pt-BR" sz="2400" b="1" spc="50" dirty="0">
              <a:ln w="11430"/>
              <a:solidFill>
                <a:schemeClr val="bg1"/>
              </a:solidFill>
              <a:effectLst>
                <a:glow rad="228600">
                  <a:schemeClr val="tx1">
                    <a:lumMod val="95000"/>
                    <a:lumOff val="5000"/>
                    <a:alpha val="40000"/>
                  </a:schemeClr>
                </a:glow>
                <a:outerShdw blurRad="76200" dist="50800" dir="5400000" algn="tl" rotWithShape="0">
                  <a:srgbClr val="000000">
                    <a:alpha val="65000"/>
                  </a:srgbClr>
                </a:outerShdw>
              </a:effectLst>
              <a:latin typeface="Berlin Sans FB" pitchFamily="34" charset="0"/>
              <a:cs typeface="Calibri" pitchFamily="34" charset="0"/>
            </a:endParaRPr>
          </a:p>
        </p:txBody>
      </p:sp>
    </p:spTree>
    <p:extLst>
      <p:ext uri="{BB962C8B-B14F-4D97-AF65-F5344CB8AC3E}">
        <p14:creationId xmlns:p14="http://schemas.microsoft.com/office/powerpoint/2010/main" val="1761360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Retângulo 4"/>
          <p:cNvSpPr/>
          <p:nvPr/>
        </p:nvSpPr>
        <p:spPr>
          <a:xfrm>
            <a:off x="4151784" y="2204864"/>
            <a:ext cx="7704856" cy="2554545"/>
          </a:xfrm>
          <a:prstGeom prst="rect">
            <a:avLst/>
          </a:prstGeom>
          <a:noFill/>
          <a:effectLst>
            <a:glow rad="127000">
              <a:schemeClr val="accent3"/>
            </a:glow>
          </a:effectLst>
        </p:spPr>
        <p:txBody>
          <a:bodyPr wrap="square">
            <a:spAutoFit/>
          </a:bodyPr>
          <a:lstStyle/>
          <a:p>
            <a:pPr algn="ctr" fontAlgn="base">
              <a:spcBef>
                <a:spcPct val="0"/>
              </a:spcBef>
              <a:spcAft>
                <a:spcPct val="0"/>
              </a:spcAft>
              <a:defRPr/>
            </a:pPr>
            <a:r>
              <a:rPr lang="pt-BR" sz="8000" b="1" dirty="0" smtClean="0">
                <a:ln w="18415" cmpd="sng">
                  <a:solidFill>
                    <a:srgbClr val="FFFFFF"/>
                  </a:solidFill>
                  <a:prstDash val="solid"/>
                </a:ln>
                <a:solidFill>
                  <a:srgbClr val="FFFFFF"/>
                </a:solidFill>
                <a:effectLst>
                  <a:glow rad="228600">
                    <a:schemeClr val="accent4">
                      <a:lumMod val="10000"/>
                      <a:alpha val="40000"/>
                    </a:schemeClr>
                  </a:glow>
                  <a:outerShdw blurRad="63500" dir="3600000" algn="tl" rotWithShape="0">
                    <a:srgbClr val="000000">
                      <a:alpha val="70000"/>
                    </a:srgbClr>
                  </a:outerShdw>
                </a:effectLst>
                <a:latin typeface="Berlin Sans FB Demi" pitchFamily="34" charset="0"/>
              </a:rPr>
              <a:t>O que é Q.I. e Q.E. ?</a:t>
            </a:r>
          </a:p>
        </p:txBody>
      </p:sp>
    </p:spTree>
    <p:extLst>
      <p:ext uri="{BB962C8B-B14F-4D97-AF65-F5344CB8AC3E}">
        <p14:creationId xmlns:p14="http://schemas.microsoft.com/office/powerpoint/2010/main" val="661882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335360" y="-171400"/>
            <a:ext cx="11565988" cy="2554545"/>
          </a:xfrm>
          <a:prstGeom prst="rect">
            <a:avLst/>
          </a:prstGeom>
          <a:noFill/>
        </p:spPr>
        <p:txBody>
          <a:bodyPr wrap="none">
            <a:spAutoFit/>
          </a:bodyPr>
          <a:lstStyle/>
          <a:p>
            <a:pPr algn="ctr" fontAlgn="base">
              <a:spcBef>
                <a:spcPct val="0"/>
              </a:spcBef>
              <a:spcAft>
                <a:spcPct val="0"/>
              </a:spcAft>
              <a:defRPr/>
            </a:pPr>
            <a:r>
              <a:rPr lang="pt-BR" sz="8000" b="1" dirty="0" smtClean="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O que é mais importante</a:t>
            </a:r>
          </a:p>
          <a:p>
            <a:pPr algn="ctr" fontAlgn="base">
              <a:spcBef>
                <a:spcPct val="0"/>
              </a:spcBef>
              <a:spcAft>
                <a:spcPct val="0"/>
              </a:spcAft>
              <a:defRPr/>
            </a:pPr>
            <a:r>
              <a:rPr lang="pt-BR" sz="8000" b="1" dirty="0" smtClean="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Q.I. ou Q.E. ? </a:t>
            </a:r>
            <a:endParaRPr lang="pt-BR" sz="8000" b="1" dirty="0">
              <a:ln w="18415" cmpd="sng">
                <a:solidFill>
                  <a:srgbClr val="FFFFFF"/>
                </a:solidFill>
                <a:prstDash val="solid"/>
              </a:ln>
              <a:solidFill>
                <a:srgbClr val="FFFFFF"/>
              </a:solidFill>
              <a:effectLst>
                <a:glow rad="228600">
                  <a:srgbClr val="2D2D8A">
                    <a:satMod val="175000"/>
                    <a:alpha val="40000"/>
                  </a:srgbClr>
                </a:glow>
                <a:outerShdw blurRad="38100" dist="38100" dir="2700000" algn="tl">
                  <a:srgbClr val="000000">
                    <a:alpha val="43137"/>
                  </a:srgbClr>
                </a:outerShdw>
              </a:effectLst>
              <a:latin typeface="Berlin Sans FB Demi" pitchFamily="34" charset="0"/>
            </a:endParaRPr>
          </a:p>
        </p:txBody>
      </p:sp>
      <p:sp>
        <p:nvSpPr>
          <p:cNvPr id="3" name="Retângulo 2"/>
          <p:cNvSpPr/>
          <p:nvPr/>
        </p:nvSpPr>
        <p:spPr>
          <a:xfrm>
            <a:off x="-1302034" y="5949280"/>
            <a:ext cx="14840775" cy="707886"/>
          </a:xfrm>
          <a:prstGeom prst="rect">
            <a:avLst/>
          </a:prstGeom>
          <a:noFill/>
        </p:spPr>
        <p:txBody>
          <a:bodyPr wrap="square">
            <a:spAutoFit/>
          </a:bodyPr>
          <a:lstStyle/>
          <a:p>
            <a:pPr algn="ctr" fontAlgn="base">
              <a:spcBef>
                <a:spcPct val="0"/>
              </a:spcBef>
              <a:spcAft>
                <a:spcPct val="0"/>
              </a:spcAft>
              <a:defRPr/>
            </a:pPr>
            <a:r>
              <a:rPr lang="pt-BR" sz="40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Q.E. contribui com 80</a:t>
            </a:r>
            <a:r>
              <a:rPr lang="pt-BR" sz="4000" b="1" dirty="0" smtClean="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 do sucesso na vida</a:t>
            </a:r>
            <a:endParaRPr lang="pt-BR" sz="4000" b="1" dirty="0">
              <a:ln w="18415" cmpd="sng">
                <a:solidFill>
                  <a:srgbClr val="FFFFFF"/>
                </a:solidFill>
                <a:prstDash val="solid"/>
              </a:ln>
              <a:solidFill>
                <a:srgbClr val="FFFFFF"/>
              </a:solidFill>
              <a:effectLst>
                <a:glow rad="228600">
                  <a:srgbClr val="2D2D8A">
                    <a:satMod val="175000"/>
                    <a:alpha val="40000"/>
                  </a:srgbClr>
                </a:glow>
                <a:outerShdw blurRad="38100" dist="38100" dir="2700000" algn="tl">
                  <a:srgbClr val="000000">
                    <a:alpha val="43137"/>
                  </a:srgbClr>
                </a:outerShdw>
              </a:effectLst>
              <a:latin typeface="Berlin Sans FB Demi" pitchFamily="34" charset="0"/>
            </a:endParaRPr>
          </a:p>
        </p:txBody>
      </p:sp>
    </p:spTree>
    <p:extLst>
      <p:ext uri="{BB962C8B-B14F-4D97-AF65-F5344CB8AC3E}">
        <p14:creationId xmlns:p14="http://schemas.microsoft.com/office/powerpoint/2010/main" val="297409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1703512" y="2492896"/>
            <a:ext cx="8624476" cy="2154436"/>
          </a:xfrm>
          <a:prstGeom prst="rect">
            <a:avLst/>
          </a:prstGeom>
          <a:noFill/>
        </p:spPr>
        <p:txBody>
          <a:bodyPr wrap="none">
            <a:spAutoFit/>
          </a:bodyPr>
          <a:lstStyle/>
          <a:p>
            <a:pPr algn="ctr" fontAlgn="base">
              <a:spcBef>
                <a:spcPct val="0"/>
              </a:spcBef>
              <a:spcAft>
                <a:spcPct val="0"/>
              </a:spcAft>
              <a:defRPr/>
            </a:pPr>
            <a:r>
              <a:rPr lang="pt-BR" sz="5400" b="1" dirty="0" smtClean="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O Autocontrole depende de</a:t>
            </a:r>
          </a:p>
          <a:p>
            <a:pPr algn="ctr" fontAlgn="base">
              <a:spcBef>
                <a:spcPct val="0"/>
              </a:spcBef>
              <a:spcAft>
                <a:spcPct val="0"/>
              </a:spcAft>
              <a:defRPr/>
            </a:pPr>
            <a:r>
              <a:rPr lang="pt-BR" sz="8000" b="1" dirty="0" smtClean="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3 </a:t>
            </a:r>
            <a:r>
              <a:rPr lang="pt-BR" sz="8000" b="1" dirty="0" smtClean="0">
                <a:ln w="18415" cmpd="sng">
                  <a:solidFill>
                    <a:srgbClr val="FFFFFF"/>
                  </a:solidFill>
                  <a:prstDash val="solid"/>
                </a:ln>
                <a:solidFill>
                  <a:srgbClr val="FFFFFF"/>
                </a:solidFill>
                <a:effectLst>
                  <a:glow rad="228600">
                    <a:srgbClr val="2D2D8A">
                      <a:satMod val="175000"/>
                      <a:alpha val="40000"/>
                    </a:srgbClr>
                  </a:glow>
                  <a:outerShdw blurRad="38100" dist="38100" dir="2700000" algn="tl">
                    <a:srgbClr val="000000">
                      <a:alpha val="43137"/>
                    </a:srgbClr>
                  </a:outerShdw>
                </a:effectLst>
                <a:latin typeface="Berlin Sans FB Demi" pitchFamily="34" charset="0"/>
              </a:rPr>
              <a:t>FATORES</a:t>
            </a:r>
            <a:endParaRPr lang="pt-BR" sz="8000" b="1" dirty="0">
              <a:ln w="18415" cmpd="sng">
                <a:solidFill>
                  <a:srgbClr val="FFFFFF"/>
                </a:solidFill>
                <a:prstDash val="solid"/>
              </a:ln>
              <a:solidFill>
                <a:srgbClr val="FFFFFF"/>
              </a:solidFill>
              <a:effectLst>
                <a:glow rad="228600">
                  <a:srgbClr val="2D2D8A">
                    <a:satMod val="175000"/>
                    <a:alpha val="40000"/>
                  </a:srgbClr>
                </a:glow>
                <a:outerShdw blurRad="38100" dist="38100" dir="2700000" algn="tl">
                  <a:srgbClr val="000000">
                    <a:alpha val="43137"/>
                  </a:srgbClr>
                </a:outerShdw>
              </a:effectLst>
              <a:latin typeface="Berlin Sans FB Demi" pitchFamily="34" charset="0"/>
            </a:endParaRPr>
          </a:p>
        </p:txBody>
      </p:sp>
    </p:spTree>
    <p:extLst>
      <p:ext uri="{BB962C8B-B14F-4D97-AF65-F5344CB8AC3E}">
        <p14:creationId xmlns:p14="http://schemas.microsoft.com/office/powerpoint/2010/main" val="715030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711664" y="2996952"/>
            <a:ext cx="6789038" cy="923330"/>
          </a:xfrm>
          <a:prstGeom prst="rect">
            <a:avLst/>
          </a:prstGeom>
          <a:noFill/>
        </p:spPr>
        <p:txBody>
          <a:bodyPr wrap="none">
            <a:spAutoFit/>
          </a:bodyPr>
          <a:lstStyle/>
          <a:p>
            <a:pPr algn="ctr" fontAlgn="base">
              <a:spcBef>
                <a:spcPct val="0"/>
              </a:spcBef>
              <a:spcAft>
                <a:spcPct val="0"/>
              </a:spcAft>
              <a:defRPr/>
            </a:pPr>
            <a:r>
              <a:rPr lang="pt-BR" sz="5400" b="1" dirty="0" smtClean="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1 - LONGANIMIDADE</a:t>
            </a:r>
            <a:endParaRPr lang="pt-BR" sz="54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p:txBody>
      </p:sp>
    </p:spTree>
    <p:extLst>
      <p:ext uri="{BB962C8B-B14F-4D97-AF65-F5344CB8AC3E}">
        <p14:creationId xmlns:p14="http://schemas.microsoft.com/office/powerpoint/2010/main" val="2955367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Retângulo 4"/>
          <p:cNvSpPr/>
          <p:nvPr/>
        </p:nvSpPr>
        <p:spPr>
          <a:xfrm>
            <a:off x="5740682" y="2924944"/>
            <a:ext cx="4926349" cy="923330"/>
          </a:xfrm>
          <a:prstGeom prst="rect">
            <a:avLst/>
          </a:prstGeom>
          <a:noFill/>
        </p:spPr>
        <p:txBody>
          <a:bodyPr wrap="none">
            <a:spAutoFit/>
          </a:bodyPr>
          <a:lstStyle/>
          <a:p>
            <a:pPr algn="ctr" fontAlgn="base">
              <a:spcBef>
                <a:spcPct val="0"/>
              </a:spcBef>
              <a:spcAft>
                <a:spcPct val="0"/>
              </a:spcAft>
              <a:defRPr/>
            </a:pPr>
            <a:r>
              <a:rPr lang="pt-BR" sz="5400" b="1" dirty="0" smtClean="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2 - SABEDORIA</a:t>
            </a:r>
            <a:endParaRPr lang="pt-BR" sz="54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p:txBody>
      </p:sp>
    </p:spTree>
    <p:extLst>
      <p:ext uri="{BB962C8B-B14F-4D97-AF65-F5344CB8AC3E}">
        <p14:creationId xmlns:p14="http://schemas.microsoft.com/office/powerpoint/2010/main" val="2708624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tons-preto">
  <a:themeElements>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4tons-preto">
      <a:majorFont>
        <a:latin typeface="Trebuchet MS"/>
        <a:ea typeface=""/>
        <a:cs typeface=""/>
      </a:majorFont>
      <a:minorFont>
        <a:latin typeface="Trebuchet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ons-pre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ons-pre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ons-pre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ons-pre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ons-pre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ons-pre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ons-pre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ons-pre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ons-pre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ons-pre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ons-pre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ons-pre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TotalTime>
  <Words>1429</Words>
  <Application>Microsoft Office PowerPoint</Application>
  <PresentationFormat>Widescreen</PresentationFormat>
  <Paragraphs>116</Paragraphs>
  <Slides>18</Slides>
  <Notes>17</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18</vt:i4>
      </vt:variant>
    </vt:vector>
  </HeadingPairs>
  <TitlesOfParts>
    <vt:vector size="26" baseType="lpstr">
      <vt:lpstr>Aharoni</vt:lpstr>
      <vt:lpstr>Arial</vt:lpstr>
      <vt:lpstr>Berlin Sans FB</vt:lpstr>
      <vt:lpstr>Berlin Sans FB Demi</vt:lpstr>
      <vt:lpstr>Calibri</vt:lpstr>
      <vt:lpstr>Trebuchet MS</vt:lpstr>
      <vt:lpstr>Tema do Office</vt:lpstr>
      <vt:lpstr>4tons-preto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AUTOCONTROLE É a capacidade de solucionar conflitos causando o menor estrago possível.</vt:lpstr>
      <vt:lpstr>3 - RECUPERAÇÃO </vt:lpstr>
      <vt:lpstr>DECISÃO E ESCOLHA.</vt:lpstr>
      <vt:lpstr>COMO MELHORAR A INTELIGÊNCIA EMOCIONAL?</vt:lpstr>
      <vt:lpstr>FAÇA COISA QUE LHE DÃO PRAZER</vt:lpstr>
      <vt:lpstr>ENCONTRE DISTRAÇÕES</vt:lpstr>
      <vt:lpstr>PENSE NO LONGO PRAZO</vt:lpstr>
      <vt:lpstr>SEJA OTIMISTA</vt:lpstr>
      <vt:lpstr>Boa Sorte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Conhecendo A</dc:title>
  <dc:creator>Usuario</dc:creator>
  <cp:lastModifiedBy>APV - Bruno Tertuliano Gonçalves</cp:lastModifiedBy>
  <cp:revision>76</cp:revision>
  <dcterms:created xsi:type="dcterms:W3CDTF">2012-05-31T17:43:36Z</dcterms:created>
  <dcterms:modified xsi:type="dcterms:W3CDTF">2020-02-19T10:05:51Z</dcterms:modified>
</cp:coreProperties>
</file>