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4032" r:id="rId2"/>
  </p:sldMasterIdLst>
  <p:notesMasterIdLst>
    <p:notesMasterId r:id="rId27"/>
  </p:notesMasterIdLst>
  <p:sldIdLst>
    <p:sldId id="258" r:id="rId3"/>
    <p:sldId id="259" r:id="rId4"/>
    <p:sldId id="389" r:id="rId5"/>
    <p:sldId id="260" r:id="rId6"/>
    <p:sldId id="261" r:id="rId7"/>
    <p:sldId id="263" r:id="rId8"/>
    <p:sldId id="264" r:id="rId9"/>
    <p:sldId id="325" r:id="rId10"/>
    <p:sldId id="386" r:id="rId11"/>
    <p:sldId id="391" r:id="rId12"/>
    <p:sldId id="392" r:id="rId13"/>
    <p:sldId id="393" r:id="rId14"/>
    <p:sldId id="394" r:id="rId15"/>
    <p:sldId id="387" r:id="rId16"/>
    <p:sldId id="388" r:id="rId17"/>
    <p:sldId id="358" r:id="rId18"/>
    <p:sldId id="265" r:id="rId19"/>
    <p:sldId id="335" r:id="rId20"/>
    <p:sldId id="390" r:id="rId21"/>
    <p:sldId id="363" r:id="rId22"/>
    <p:sldId id="327" r:id="rId23"/>
    <p:sldId id="328" r:id="rId24"/>
    <p:sldId id="357" r:id="rId25"/>
    <p:sldId id="395" r:id="rId26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00CC"/>
    <a:srgbClr val="669900"/>
    <a:srgbClr val="66CCFF"/>
    <a:srgbClr val="CC3399"/>
    <a:srgbClr val="CCCC00"/>
    <a:srgbClr val="FF9933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9" autoAdjust="0"/>
    <p:restoredTop sz="81528" autoAdjust="0"/>
  </p:normalViewPr>
  <p:slideViewPr>
    <p:cSldViewPr>
      <p:cViewPr varScale="1">
        <p:scale>
          <a:sx n="54" d="100"/>
          <a:sy n="54" d="100"/>
        </p:scale>
        <p:origin x="91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8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noProof="0" dirty="0"/>
              <a:t>Clique para editar os estilos do texto mestre</a:t>
            </a:r>
          </a:p>
          <a:p>
            <a:pPr lvl="1"/>
            <a:r>
              <a:rPr lang="pt-BR" altLang="pt-BR" noProof="0" dirty="0"/>
              <a:t>Segundo nível</a:t>
            </a:r>
          </a:p>
          <a:p>
            <a:pPr lvl="2"/>
            <a:r>
              <a:rPr lang="pt-BR" altLang="pt-BR" noProof="0" dirty="0"/>
              <a:t>Terceiro nível</a:t>
            </a:r>
          </a:p>
          <a:p>
            <a:pPr lvl="3"/>
            <a:r>
              <a:rPr lang="pt-BR" altLang="pt-BR" noProof="0" dirty="0"/>
              <a:t>Quarto nível</a:t>
            </a:r>
          </a:p>
          <a:p>
            <a:pPr lvl="4"/>
            <a:r>
              <a:rPr lang="pt-BR" altLang="pt-BR" noProof="0" dirty="0"/>
              <a:t>Quinto nível</a:t>
            </a:r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38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895CC1-6170-4A5A-AA56-7119BDB2AB12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7461AE-5199-44EC-8D33-64DE2834C2F5}" type="slidenum">
              <a:rPr lang="pt-BR" altLang="pt-BR" smtClean="0"/>
              <a:pPr>
                <a:spcBef>
                  <a:spcPct val="0"/>
                </a:spcBef>
              </a:pPr>
              <a:t>1</a:t>
            </a:fld>
            <a:endParaRPr lang="pt-BR" altLang="pt-BR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 eaLnBrk="1" hangingPunct="1"/>
            <a:r>
              <a:rPr lang="pt-BR" altLang="pt-BR" b="1"/>
              <a:t>www.4tons.com</a:t>
            </a:r>
          </a:p>
          <a:p>
            <a:pPr algn="ctr" eaLnBrk="1" hangingPunct="1"/>
            <a:r>
              <a:rPr lang="pt-BR" altLang="pt-BR" b="1"/>
              <a:t>Pr. Marcelo Augusto de Carvalho</a:t>
            </a:r>
          </a:p>
          <a:p>
            <a:pPr eaLnBrk="1" hangingPunct="1"/>
            <a:endParaRPr lang="pt-BR" altLang="pt-BR" b="1"/>
          </a:p>
          <a:p>
            <a:pPr eaLnBrk="1" hangingPunct="1"/>
            <a:r>
              <a:rPr lang="pt-BR" altLang="pt-BR" b="1"/>
              <a:t>Lavras-MG 1/03/2009</a:t>
            </a:r>
          </a:p>
          <a:p>
            <a:pPr eaLnBrk="1" hangingPunct="1"/>
            <a:endParaRPr lang="pt-BR" altLang="pt-BR" b="1"/>
          </a:p>
          <a:p>
            <a:pPr eaLnBrk="1" hangingPunct="1"/>
            <a:r>
              <a:rPr lang="pt-BR" altLang="pt-BR" b="1"/>
              <a:t>Visitando minha maternidade!</a:t>
            </a:r>
          </a:p>
          <a:p>
            <a:pPr eaLnBrk="1" hangingPunct="1"/>
            <a:endParaRPr lang="pt-BR" altLang="pt-BR" b="1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7538D6-FBA5-4011-BBB7-01ADA20BF027}" type="slidenum">
              <a:rPr lang="pt-BR" altLang="pt-BR" smtClean="0"/>
              <a:pPr>
                <a:spcBef>
                  <a:spcPct val="0"/>
                </a:spcBef>
              </a:pPr>
              <a:t>16</a:t>
            </a:fld>
            <a:endParaRPr lang="pt-BR" altLang="pt-BR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7AD3F2-FC9C-4DB7-BE1D-C59925275920}" type="slidenum">
              <a:rPr lang="pt-BR" altLang="pt-BR" smtClean="0"/>
              <a:pPr>
                <a:spcBef>
                  <a:spcPct val="0"/>
                </a:spcBef>
              </a:pPr>
              <a:t>17</a:t>
            </a:fld>
            <a:endParaRPr lang="pt-BR" altLang="pt-BR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2FF6D0-1729-47BF-BA65-B30A23885ADB}" type="slidenum">
              <a:rPr lang="pt-BR" altLang="pt-BR" smtClean="0"/>
              <a:pPr>
                <a:spcBef>
                  <a:spcPct val="0"/>
                </a:spcBef>
              </a:pPr>
              <a:t>18</a:t>
            </a:fld>
            <a:endParaRPr lang="pt-BR" altLang="pt-BR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altLang="pt-BR" b="1"/>
              <a:t>Possivelmente ficava na região de ERINU no sul do IRAQUE. Há 19 km de Ur, a 112 de Fara onde morava Noé e 241 km de Babel e Babilônia.</a:t>
            </a:r>
          </a:p>
          <a:p>
            <a:r>
              <a:rPr lang="pt-BR" altLang="pt-BR" b="1"/>
              <a:t>Estava na Terra até o dilúvio.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8106BB-BF67-4944-977B-8E152784A466}" type="slidenum">
              <a:rPr lang="pt-BR" altLang="pt-BR" smtClean="0"/>
              <a:pPr>
                <a:spcBef>
                  <a:spcPct val="0"/>
                </a:spcBef>
              </a:pPr>
              <a:t>19</a:t>
            </a:fld>
            <a:endParaRPr lang="pt-BR" altLang="pt-BR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altLang="pt-BR" b="1" dirty="0"/>
              <a:t>Possivelmente ficava na região de ERINU no sul do IRAQUE. Há 19 km de </a:t>
            </a:r>
            <a:r>
              <a:rPr lang="pt-BR" altLang="pt-BR" b="1" dirty="0" err="1"/>
              <a:t>Ur</a:t>
            </a:r>
            <a:r>
              <a:rPr lang="pt-BR" altLang="pt-BR" b="1" dirty="0"/>
              <a:t>, a 112 de Fara onde morava Noé e 241 km de Babel e Babilônia.</a:t>
            </a:r>
          </a:p>
          <a:p>
            <a:r>
              <a:rPr lang="pt-BR" altLang="pt-BR" b="1"/>
              <a:t>Estava na Terra até o dilúvio.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89B808-D4A5-4FD4-A946-A771D1D04C11}" type="slidenum">
              <a:rPr lang="pt-BR" altLang="pt-BR" smtClean="0"/>
              <a:pPr>
                <a:spcBef>
                  <a:spcPct val="0"/>
                </a:spcBef>
              </a:pPr>
              <a:t>20</a:t>
            </a:fld>
            <a:endParaRPr lang="pt-BR" altLang="pt-B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D0959D-07D3-42E7-A65A-EAC0C5EDCC08}" type="slidenum">
              <a:rPr lang="pt-BR" altLang="pt-BR" smtClean="0"/>
              <a:pPr>
                <a:spcBef>
                  <a:spcPct val="0"/>
                </a:spcBef>
              </a:pPr>
              <a:t>21</a:t>
            </a:fld>
            <a:endParaRPr lang="pt-BR" altLang="pt-B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664E55-6D29-4A7B-A87E-99FC9C94C1FC}" type="slidenum">
              <a:rPr lang="pt-BR" altLang="pt-BR" smtClean="0"/>
              <a:pPr>
                <a:spcBef>
                  <a:spcPct val="0"/>
                </a:spcBef>
              </a:pPr>
              <a:t>22</a:t>
            </a:fld>
            <a:endParaRPr lang="pt-BR" altLang="pt-BR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7535E8-72F5-45F5-B457-780105F631C8}" type="slidenum">
              <a:rPr lang="pt-BR" altLang="pt-BR" smtClean="0"/>
              <a:pPr>
                <a:spcBef>
                  <a:spcPct val="0"/>
                </a:spcBef>
              </a:pPr>
              <a:t>23</a:t>
            </a:fld>
            <a:endParaRPr lang="pt-BR" altLang="pt-BR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7535E8-72F5-45F5-B457-780105F631C8}" type="slidenum">
              <a:rPr lang="pt-BR" altLang="pt-BR" smtClean="0"/>
              <a:pPr>
                <a:spcBef>
                  <a:spcPct val="0"/>
                </a:spcBef>
              </a:pPr>
              <a:t>24</a:t>
            </a:fld>
            <a:endParaRPr lang="pt-BR" altLang="pt-BR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BR" altLang="pt-BR" dirty="0"/>
              <a:t>APELO</a:t>
            </a:r>
          </a:p>
        </p:txBody>
      </p:sp>
    </p:spTree>
    <p:extLst>
      <p:ext uri="{BB962C8B-B14F-4D97-AF65-F5344CB8AC3E}">
        <p14:creationId xmlns:p14="http://schemas.microsoft.com/office/powerpoint/2010/main" val="58717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58A42F-AFFC-4276-8D50-B7C7974EAB9E}" type="slidenum">
              <a:rPr lang="pt-BR" altLang="pt-BR" smtClean="0"/>
              <a:pPr>
                <a:spcBef>
                  <a:spcPct val="0"/>
                </a:spcBef>
              </a:pPr>
              <a:t>2</a:t>
            </a:fld>
            <a:endParaRPr lang="pt-BR" altLang="pt-BR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b="1" dirty="0" err="1">
                <a:effectLst>
                  <a:outerShdw blurRad="38100" dist="38100" dir="2700000" algn="tl">
                    <a:srgbClr val="666699"/>
                  </a:outerShdw>
                </a:effectLst>
              </a:rPr>
              <a:t>Bereshith</a:t>
            </a:r>
            <a:r>
              <a:rPr lang="pt-BR" altLang="pt-BR" b="1" dirty="0">
                <a:effectLst>
                  <a:outerShdw blurRad="38100" dist="38100" dir="2700000" algn="tl">
                    <a:srgbClr val="666699"/>
                  </a:outerShdw>
                </a:effectLst>
              </a:rPr>
              <a:t> /Gênesis– No princípio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666699"/>
                  </a:outerShdw>
                </a:effectLst>
              </a:rPr>
              <a:t>Data- 1445 ac.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666699"/>
                  </a:outerShdw>
                </a:effectLst>
              </a:rPr>
              <a:t>Autor- Moisés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666699"/>
                  </a:outerShdw>
                </a:effectLst>
              </a:rPr>
              <a:t>Tempo- Criação à morte de José 1805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666699"/>
                  </a:outerShdw>
                </a:effectLst>
              </a:rPr>
              <a:t>Verso chave – Genesis 1.1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666699"/>
                  </a:outerShdw>
                </a:effectLst>
              </a:rPr>
              <a:t>Tema – o princípio de tudo</a:t>
            </a:r>
            <a:r>
              <a:rPr lang="pt-BR" altLang="pt-BR" sz="900" dirty="0">
                <a:effectLst>
                  <a:outerShdw blurRad="38100" dist="38100" dir="2700000" algn="tl">
                    <a:srgbClr val="666699"/>
                  </a:outerShdw>
                </a:effectLst>
              </a:rPr>
              <a:t>.</a:t>
            </a:r>
          </a:p>
          <a:p>
            <a:pPr eaLnBrk="1" hangingPunct="1">
              <a:defRPr/>
            </a:pPr>
            <a:endParaRPr lang="pt-BR" altLang="pt-B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330286-EEE9-46F5-9A3A-4EC0A04D4730}" type="slidenum">
              <a:rPr lang="pt-BR" altLang="pt-BR" smtClean="0"/>
              <a:pPr>
                <a:spcBef>
                  <a:spcPct val="0"/>
                </a:spcBef>
              </a:pPr>
              <a:t>3</a:t>
            </a:fld>
            <a:endParaRPr lang="pt-BR" altLang="pt-B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b="1" dirty="0" err="1">
                <a:effectLst>
                  <a:outerShdw blurRad="38100" dist="38100" dir="2700000" algn="tl">
                    <a:srgbClr val="666699"/>
                  </a:outerShdw>
                </a:effectLst>
              </a:rPr>
              <a:t>Bereshith</a:t>
            </a:r>
            <a:r>
              <a:rPr lang="pt-BR" altLang="pt-BR" b="1" dirty="0">
                <a:effectLst>
                  <a:outerShdw blurRad="38100" dist="38100" dir="2700000" algn="tl">
                    <a:srgbClr val="666699"/>
                  </a:outerShdw>
                </a:effectLst>
              </a:rPr>
              <a:t> /Gênesis– No princípio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666699"/>
                  </a:outerShdw>
                </a:effectLst>
              </a:rPr>
              <a:t>Data- 1445 ac.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666699"/>
                  </a:outerShdw>
                </a:effectLst>
              </a:rPr>
              <a:t>Autor- Moisés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666699"/>
                  </a:outerShdw>
                </a:effectLst>
              </a:rPr>
              <a:t>Tempo- Criação à morte de José 1805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666699"/>
                  </a:outerShdw>
                </a:effectLst>
              </a:rPr>
              <a:t>Verso chave – Genesis 1.1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666699"/>
                  </a:outerShdw>
                </a:effectLst>
              </a:rPr>
              <a:t>Tema – o princípio de tudo</a:t>
            </a:r>
            <a:r>
              <a:rPr lang="pt-BR" altLang="pt-BR" sz="900" dirty="0">
                <a:effectLst>
                  <a:outerShdw blurRad="38100" dist="38100" dir="2700000" algn="tl">
                    <a:srgbClr val="666699"/>
                  </a:outerShdw>
                </a:effectLst>
              </a:rPr>
              <a:t>.</a:t>
            </a:r>
          </a:p>
          <a:p>
            <a:pPr eaLnBrk="1" hangingPunct="1">
              <a:defRPr/>
            </a:pPr>
            <a:endParaRPr lang="pt-BR" altLang="pt-B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8ADD69-E1CF-44B6-9927-A43B23D91BEE}" type="slidenum">
              <a:rPr lang="pt-BR" altLang="pt-BR" smtClean="0"/>
              <a:pPr>
                <a:spcBef>
                  <a:spcPct val="0"/>
                </a:spcBef>
              </a:pPr>
              <a:t>4</a:t>
            </a:fld>
            <a:endParaRPr lang="pt-BR" altLang="pt-BR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BR" altLang="pt-BR" b="1"/>
              <a:t>TODO LIVRO DA BÍBLIA RESPONDE 2 QUESTÕES:</a:t>
            </a:r>
          </a:p>
          <a:p>
            <a:pPr eaLnBrk="1" hangingPunct="1"/>
            <a:r>
              <a:rPr lang="pt-BR" altLang="pt-BR" b="1"/>
              <a:t>1-O QUE É PECADO?</a:t>
            </a:r>
          </a:p>
          <a:p>
            <a:pPr eaLnBrk="1" hangingPunct="1"/>
            <a:r>
              <a:rPr lang="pt-BR" altLang="pt-BR" b="1"/>
              <a:t>2-COMO ME SALVAR.</a:t>
            </a:r>
          </a:p>
          <a:p>
            <a:pPr eaLnBrk="1" hangingPunct="1"/>
            <a:endParaRPr lang="pt-BR" altLang="pt-BR" b="1"/>
          </a:p>
          <a:p>
            <a:pPr eaLnBrk="1" hangingPunct="1"/>
            <a:r>
              <a:rPr lang="pt-BR" altLang="pt-BR" b="1"/>
              <a:t>GÊNESIS</a:t>
            </a:r>
          </a:p>
          <a:p>
            <a:pPr eaLnBrk="1" hangingPunct="1"/>
            <a:r>
              <a:rPr lang="pt-BR" altLang="pt-BR" b="1"/>
              <a:t>Pecado – veio por meio de 1 família – a de Eva.</a:t>
            </a:r>
          </a:p>
          <a:p>
            <a:pPr eaLnBrk="1" hangingPunct="1"/>
            <a:r>
              <a:rPr lang="pt-BR" altLang="pt-BR" b="1"/>
              <a:t>Salvação – por meio de 1 família – a de Abraão.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017DDE-AB17-4ED0-AB18-D764DDDB03EB}" type="slidenum">
              <a:rPr lang="pt-BR" altLang="pt-BR" smtClean="0"/>
              <a:pPr>
                <a:spcBef>
                  <a:spcPct val="0"/>
                </a:spcBef>
              </a:pPr>
              <a:t>5</a:t>
            </a:fld>
            <a:endParaRPr lang="pt-BR" altLang="pt-B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95689E-A3FF-437A-9B38-1033C2940CC1}" type="slidenum">
              <a:rPr lang="pt-BR" altLang="pt-BR" smtClean="0"/>
              <a:pPr>
                <a:spcBef>
                  <a:spcPct val="0"/>
                </a:spcBef>
              </a:pPr>
              <a:t>6</a:t>
            </a:fld>
            <a:endParaRPr lang="pt-BR" altLang="pt-BR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altLang="pt-BR" b="1"/>
              <a:t>Ele pode ser o resultado da escolha voluntária de Seus filhos. </a:t>
            </a:r>
          </a:p>
          <a:p>
            <a:r>
              <a:rPr lang="pt-BR" altLang="pt-BR" b="1"/>
              <a:t>Resultado da vontade do desejo.</a:t>
            </a:r>
          </a:p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FDC190-1833-4770-87F4-C4784EBDC8E1}" type="slidenum">
              <a:rPr lang="pt-BR" altLang="pt-BR" smtClean="0"/>
              <a:pPr>
                <a:spcBef>
                  <a:spcPct val="0"/>
                </a:spcBef>
              </a:pPr>
              <a:t>7</a:t>
            </a:fld>
            <a:endParaRPr lang="pt-BR" altLang="pt-BR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altLang="pt-BR" b="1"/>
              <a:t>Da Hereditariedade (Adão E Eva Eram Filhos De Deus!)</a:t>
            </a:r>
          </a:p>
          <a:p>
            <a:r>
              <a:rPr lang="pt-BR" altLang="pt-BR" b="1"/>
              <a:t>Do Ambiente (No Céu)</a:t>
            </a:r>
          </a:p>
          <a:p>
            <a:r>
              <a:rPr lang="pt-BR" altLang="pt-BR" b="1"/>
              <a:t>Das Situações Que “Me Forçaram”</a:t>
            </a:r>
          </a:p>
          <a:p>
            <a:r>
              <a:rPr lang="pt-BR" altLang="pt-BR" b="1"/>
              <a:t>Não Há Desculpas Para O Pecado!</a:t>
            </a:r>
          </a:p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44665-345E-4E27-8C6C-328A76DF0C29}" type="slidenum">
              <a:rPr lang="pt-BR" altLang="pt-BR" smtClean="0"/>
              <a:pPr>
                <a:spcBef>
                  <a:spcPct val="0"/>
                </a:spcBef>
              </a:pPr>
              <a:t>8</a:t>
            </a:fld>
            <a:endParaRPr lang="pt-BR" altLang="pt-B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altLang="pt-BR" b="1"/>
              <a:t>Do primeiro casal de filhos para toda a sociedade!</a:t>
            </a:r>
          </a:p>
          <a:p>
            <a:endParaRPr lang="pt-BR" altLang="pt-BR"/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474C5BBA-45B6-4325-8213-C1A54339CD1A}" type="slidenum">
              <a:rPr lang="pt-BR" altLang="pt-BR" smtClean="0">
                <a:latin typeface="Calibri" panose="020F0502020204030204" pitchFamily="34" charset="0"/>
              </a:rPr>
              <a:pPr/>
              <a:t>15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350" y="1989138"/>
            <a:ext cx="6480175" cy="1470025"/>
          </a:xfrm>
          <a:extLst>
            <a:ext uri="{909E8E84-426E-40DD-AFC4-6F175D3DCCD1}">
              <a14:hiddenFill xmlns:a14="http://schemas.microsoft.com/office/drawing/2010/main">
                <a:solidFill>
                  <a:srgbClr val="CC3300">
                    <a:alpha val="25000"/>
                  </a:srgbClr>
                </a:solidFill>
              </a14:hiddenFill>
            </a:ext>
          </a:extLst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t-BR" altLang="pt-BR" noProof="0"/>
              <a:t>Clique para editar o estilo do título mestre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4076700"/>
            <a:ext cx="6400800" cy="119856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pt-BR" altLang="pt-BR" noProof="0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42988" y="6426200"/>
            <a:ext cx="2133600" cy="431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779838" y="6426200"/>
            <a:ext cx="2895600" cy="431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426200"/>
            <a:ext cx="2133600" cy="431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EF708-B931-46CA-8D7C-78C4083638B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1234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58265-DE34-41C3-9B2E-411605538282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00952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46913" y="0"/>
            <a:ext cx="2097087" cy="602138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55650" y="0"/>
            <a:ext cx="6138863" cy="602138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27AD0-FCCF-4961-B507-5167F5442DE0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16152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Retângulo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7AB13CE-127E-4B2E-B576-80F21E788CF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56495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638B8-C067-40DA-9B38-35C7E54CDC1B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019111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Retângulo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90FF1F4-2251-4155-AF2A-A98EFD949EF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10921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E227F-7F8E-498D-8C50-B5D2B42242A3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735975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8DFD2-839F-40F1-9834-08C3F13C3963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798001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EA3B0-A77B-4545-87E3-523FCF7A5D1E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549910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21925-9139-4FDC-8C5B-310A9A12076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59259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tângulo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7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9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0A4F7-E091-491D-9CB1-B4B1DBBC061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818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97829-C91F-4454-AF45-70B5D075A8B4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0607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tângulo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7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9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6EB7A-E30B-478F-8486-5F1036668F0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84308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4E421-3ADB-4E0F-B442-1AD6AD420905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891736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Retângulo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6A21E-90EF-467B-9EF6-6DD19CD5EE8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71548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E95B9-2396-448C-8CCC-5A3A53862F8C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866885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42988" y="1628775"/>
            <a:ext cx="3703637" cy="4392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99025" y="1628775"/>
            <a:ext cx="3703638" cy="4392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886DB-2D42-4FBB-8C5F-DE0871C06A85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09467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3A198-241B-4D74-9FAB-2A1E92B0D2FE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064042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CC9E6-4648-4961-8BA4-71FE26D0ED18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31314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E4CF8-C57D-43A1-B1CD-298F46474506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3016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FF23E-0B56-460F-8DDB-94799F9F4C76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200317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15403-7D35-46E5-8525-FA42AF7F4EE1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992909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0"/>
            <a:ext cx="83883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1628775"/>
            <a:ext cx="7559675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235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27088" y="6421438"/>
            <a:ext cx="21336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235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35375" y="6421438"/>
            <a:ext cx="28956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235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21438"/>
            <a:ext cx="21336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5E27DAD-4278-4E5E-8E6B-1CB4D1EDA422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</p:sldLayoutIdLst>
  <p:hf sldNum="0" hdr="0" dt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anose="020F0502020204030204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anose="020F0502020204030204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anose="020F0502020204030204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anose="020F0502020204030204" pitchFamily="34" charset="0"/>
        </a:defRPr>
      </a:lvl5pPr>
      <a:lvl6pPr marL="457200" algn="ctr" rtl="0" fontAlgn="base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32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8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0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" name="Retângulo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pt-BR" dirty="0"/>
              <a:t>Clique para editar o estilo do título mestre</a:t>
            </a:r>
            <a:endParaRPr lang="en-US" dirty="0"/>
          </a:p>
        </p:txBody>
      </p:sp>
      <p:sp>
        <p:nvSpPr>
          <p:cNvPr id="2053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Calibri" panose="020F0502020204030204" pitchFamily="34" charset="0"/>
                <a:cs typeface="+mn-cs"/>
              </a:defRPr>
            </a:lvl1pPr>
            <a:extLst/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Calibri" panose="020F0502020204030204" pitchFamily="34" charset="0"/>
                <a:cs typeface="+mn-cs"/>
              </a:defRPr>
            </a:lvl1pPr>
            <a:extLst/>
          </a:lstStyle>
          <a:p>
            <a:pPr>
              <a:defRPr/>
            </a:pPr>
            <a:r>
              <a:rPr lang="pt-BR" altLang="pt-BR"/>
              <a:t>www.4tons.com                                       Pr. Marcelo Augusto de Carvalho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F3F3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2AD710-966C-4257-A940-7894A431865E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77" r:id="rId2"/>
    <p:sldLayoutId id="2147484184" r:id="rId3"/>
    <p:sldLayoutId id="2147484178" r:id="rId4"/>
    <p:sldLayoutId id="2147484179" r:id="rId5"/>
    <p:sldLayoutId id="2147484180" r:id="rId6"/>
    <p:sldLayoutId id="2147484185" r:id="rId7"/>
    <p:sldLayoutId id="2147484186" r:id="rId8"/>
    <p:sldLayoutId id="2147484187" r:id="rId9"/>
    <p:sldLayoutId id="2147484181" r:id="rId10"/>
    <p:sldLayoutId id="2147484188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alibri" panose="020F050202020403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/C:\Users\marcelo.decarvalho\Pictures\PENTATEUCO\ana-rosa-antes-de-comer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/C:\Users\marcelo.decarvalho\Pictures\PENTATEUCO\cunha1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8992" y="5445224"/>
            <a:ext cx="8583488" cy="1153272"/>
          </a:xfrm>
        </p:spPr>
        <p:txBody>
          <a:bodyPr>
            <a:noAutofit/>
          </a:bodyPr>
          <a:lstStyle/>
          <a:p>
            <a:pPr algn="r" eaLnBrk="1" hangingPunct="1">
              <a:defRPr/>
            </a:pPr>
            <a:r>
              <a:rPr lang="pt-BR" altLang="pt-BR" sz="4400" dirty="0">
                <a:solidFill>
                  <a:schemeClr val="tx1"/>
                </a:solidFill>
                <a:latin typeface="Cooper Black" panose="0208090404030B020404" pitchFamily="18" charset="0"/>
                <a:cs typeface="Calibri" panose="020F0502020204030204" pitchFamily="34" charset="0"/>
              </a:rPr>
              <a:t>Visitando Minha Maternidade</a:t>
            </a:r>
            <a:br>
              <a:rPr lang="pt-BR" altLang="pt-BR" sz="4400" dirty="0">
                <a:solidFill>
                  <a:schemeClr val="tx1"/>
                </a:solidFill>
                <a:latin typeface="Cooper Black" panose="0208090404030B020404" pitchFamily="18" charset="0"/>
                <a:cs typeface="Calibri" panose="020F0502020204030204" pitchFamily="34" charset="0"/>
              </a:rPr>
            </a:br>
            <a:r>
              <a:rPr lang="pt-BR" altLang="pt-BR" sz="2800" dirty="0">
                <a:solidFill>
                  <a:schemeClr val="tx1"/>
                </a:solidFill>
                <a:latin typeface="Cooper Black" panose="0208090404030B020404" pitchFamily="18" charset="0"/>
                <a:cs typeface="Calibri" panose="020F0502020204030204" pitchFamily="34" charset="0"/>
              </a:rPr>
              <a:t>Pr. Marcelo Augusto de Carvalho</a:t>
            </a:r>
            <a:endParaRPr lang="pt-BR" altLang="pt-BR" sz="4400" dirty="0">
              <a:solidFill>
                <a:schemeClr val="tx1"/>
              </a:solidFill>
              <a:latin typeface="Cooper Black" panose="0208090404030B020404" pitchFamily="18" charset="0"/>
              <a:cs typeface="Calibri" panose="020F0502020204030204" pitchFamily="34" charset="0"/>
            </a:endParaRPr>
          </a:p>
        </p:txBody>
      </p:sp>
      <p:pic>
        <p:nvPicPr>
          <p:cNvPr id="11267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altLang="pt-BR" sz="4000" dirty="0"/>
              <a:t>Homem: “Do Suor do eu Rosto Comerás!”</a:t>
            </a:r>
          </a:p>
        </p:txBody>
      </p:sp>
      <p:pic>
        <p:nvPicPr>
          <p:cNvPr id="1028" name="Picture 4" descr="Resultado de imagem para wallpaper man working">
            <a:extLst>
              <a:ext uri="{FF2B5EF4-FFF2-40B4-BE49-F238E27FC236}">
                <a16:creationId xmlns:a16="http://schemas.microsoft.com/office/drawing/2014/main" id="{EE09DA20-44FE-4FB1-BCC4-BE9A07668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7"/>
          <a:stretch/>
        </p:blipFill>
        <p:spPr bwMode="auto">
          <a:xfrm>
            <a:off x="0" y="1484784"/>
            <a:ext cx="91440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739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 dirty="0"/>
              <a:t>Mulher: Dor no Parto/ Submissão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BEC2B34-6982-4C06-9DB2-517B47207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67"/>
          <a:stretch/>
        </p:blipFill>
        <p:spPr>
          <a:xfrm>
            <a:off x="0" y="1484784"/>
            <a:ext cx="9144000" cy="670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91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 dirty="0"/>
              <a:t>Terra: Cardos e Espinhos</a:t>
            </a:r>
          </a:p>
        </p:txBody>
      </p:sp>
      <p:pic>
        <p:nvPicPr>
          <p:cNvPr id="2050" name="Picture 2" descr="Imagem relacionada">
            <a:extLst>
              <a:ext uri="{FF2B5EF4-FFF2-40B4-BE49-F238E27FC236}">
                <a16:creationId xmlns:a16="http://schemas.microsoft.com/office/drawing/2014/main" id="{AC5E6371-30AF-4B94-A331-8B01165EF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762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 dirty="0"/>
              <a:t>Natureza: Sofrerá</a:t>
            </a:r>
          </a:p>
        </p:txBody>
      </p:sp>
      <p:pic>
        <p:nvPicPr>
          <p:cNvPr id="3074" name="Picture 2" descr="Resultado de imagem para wallpaper poluição">
            <a:extLst>
              <a:ext uri="{FF2B5EF4-FFF2-40B4-BE49-F238E27FC236}">
                <a16:creationId xmlns:a16="http://schemas.microsoft.com/office/drawing/2014/main" id="{D4405E5A-95A4-4CA6-9A39-BBD8C1B04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960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 dirty="0"/>
              <a:t>A Primeira Raça- Corrompeu-se</a:t>
            </a:r>
          </a:p>
        </p:txBody>
      </p:sp>
      <p:pic>
        <p:nvPicPr>
          <p:cNvPr id="28675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84312" y="260350"/>
            <a:ext cx="8120136" cy="9144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 dirty="0"/>
              <a:t>O Pecado É Infeccioso! Genético!</a:t>
            </a:r>
          </a:p>
        </p:txBody>
      </p:sp>
      <p:pic>
        <p:nvPicPr>
          <p:cNvPr id="29699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5"/>
          <p:cNvSpPr txBox="1">
            <a:spLocks noChangeArrowheads="1"/>
          </p:cNvSpPr>
          <p:nvPr/>
        </p:nvSpPr>
        <p:spPr bwMode="auto">
          <a:xfrm>
            <a:off x="538163" y="404813"/>
            <a:ext cx="7705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4000" b="1">
                <a:solidFill>
                  <a:srgbClr val="FFC000"/>
                </a:solidFill>
                <a:latin typeface="Calibri" panose="020F0502020204030204" pitchFamily="34" charset="0"/>
              </a:rPr>
              <a:t>O Resultado Do Pecado É...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682625" y="350838"/>
            <a:ext cx="79216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4000" b="1">
                <a:solidFill>
                  <a:srgbClr val="FFC000"/>
                </a:solidFill>
                <a:latin typeface="Calibri" panose="020F0502020204030204" pitchFamily="34" charset="0"/>
              </a:rPr>
              <a:t>Como Você Enxerga O Pecado?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idx="1"/>
          </p:nvPr>
        </p:nvSpPr>
        <p:spPr>
          <a:xfrm>
            <a:off x="611188" y="2232025"/>
            <a:ext cx="8281987" cy="4365625"/>
          </a:xfrm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z="4000" b="1"/>
              <a:t>Impossível saber</a:t>
            </a:r>
          </a:p>
          <a:p>
            <a:pPr eaLnBrk="1" hangingPunct="1"/>
            <a:r>
              <a:rPr lang="pt-BR" altLang="pt-BR" sz="4000" b="1"/>
              <a:t>Talvez no ERINU, sul do IRAQUE. </a:t>
            </a:r>
          </a:p>
          <a:p>
            <a:pPr eaLnBrk="1" hangingPunct="1"/>
            <a:r>
              <a:rPr lang="pt-BR" altLang="pt-BR" sz="4000" b="1"/>
              <a:t>A 19 km de Ur, </a:t>
            </a:r>
          </a:p>
          <a:p>
            <a:pPr eaLnBrk="1" hangingPunct="1"/>
            <a:r>
              <a:rPr lang="pt-BR" altLang="pt-BR" sz="4000" b="1"/>
              <a:t>112 de Fara </a:t>
            </a:r>
          </a:p>
          <a:p>
            <a:pPr eaLnBrk="1" hangingPunct="1"/>
            <a:r>
              <a:rPr lang="pt-BR" altLang="pt-BR" sz="4000" b="1"/>
              <a:t>241 km de Babel e Babilônia.</a:t>
            </a:r>
          </a:p>
          <a:p>
            <a:pPr eaLnBrk="1" hangingPunct="1"/>
            <a:r>
              <a:rPr lang="pt-BR" altLang="pt-BR" sz="4000" b="1"/>
              <a:t>Estava na Terra até o dilúvio.</a:t>
            </a:r>
          </a:p>
        </p:txBody>
      </p:sp>
      <p:sp>
        <p:nvSpPr>
          <p:cNvPr id="35843" name="Rectangle 6"/>
          <p:cNvSpPr>
            <a:spLocks noChangeArrowheads="1"/>
          </p:cNvSpPr>
          <p:nvPr/>
        </p:nvSpPr>
        <p:spPr bwMode="auto">
          <a:xfrm>
            <a:off x="663575" y="271463"/>
            <a:ext cx="8229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pt-BR" altLang="pt-BR" sz="4000" b="1">
                <a:solidFill>
                  <a:srgbClr val="FFC000"/>
                </a:solidFill>
                <a:latin typeface="Calibri" panose="020F0502020204030204" pitchFamily="34" charset="0"/>
              </a:rPr>
              <a:t>O Éden – Onde Ficava?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FE5">
            <a:alpha val="7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ChangeArrowheads="1"/>
          </p:cNvSpPr>
          <p:nvPr/>
        </p:nvSpPr>
        <p:spPr bwMode="auto">
          <a:xfrm>
            <a:off x="663575" y="271463"/>
            <a:ext cx="8229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pt-BR" altLang="pt-BR" sz="4000" b="1">
                <a:solidFill>
                  <a:srgbClr val="FFC000"/>
                </a:solidFill>
                <a:latin typeface="Calibri" panose="020F0502020204030204" pitchFamily="34" charset="0"/>
              </a:rPr>
              <a:t>O Éden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33993"/>
            <a:ext cx="5239120" cy="5224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eta para baixo 3"/>
          <p:cNvSpPr/>
          <p:nvPr/>
        </p:nvSpPr>
        <p:spPr>
          <a:xfrm rot="5400000">
            <a:off x="7588251" y="4157662"/>
            <a:ext cx="449262" cy="1008063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8350" y="-27384"/>
            <a:ext cx="7835900" cy="14986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 dirty="0"/>
              <a:t>Origem</a:t>
            </a:r>
          </a:p>
        </p:txBody>
      </p:sp>
      <p:pic>
        <p:nvPicPr>
          <p:cNvPr id="13315" name="Imagem 2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5"/>
            <a:ext cx="9144000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773238"/>
            <a:ext cx="8135937" cy="4679950"/>
          </a:xfrm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pt-BR" altLang="pt-BR" sz="4000" b="1"/>
              <a:t>Com sua irmã. Não haviam problemas consanguíneos.</a:t>
            </a:r>
          </a:p>
          <a:p>
            <a:pPr eaLnBrk="1" hangingPunct="1"/>
            <a:r>
              <a:rPr lang="pt-BR" altLang="pt-BR" sz="4000" b="1"/>
              <a:t>Hoje a debilidade humana provoca o nascimentos de débeis mentais e deformados entre parentes. </a:t>
            </a:r>
          </a:p>
          <a:p>
            <a:pPr eaLnBrk="1" hangingPunct="1"/>
            <a:r>
              <a:rPr lang="pt-BR" altLang="pt-BR" sz="4000" b="1"/>
              <a:t>Itabaianinha Bahia Média de altura 1,49 m – menor que os pigmeus.  </a:t>
            </a:r>
          </a:p>
        </p:txBody>
      </p:sp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682625" y="350838"/>
            <a:ext cx="75612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4000" b="1">
                <a:solidFill>
                  <a:srgbClr val="FFC000"/>
                </a:solidFill>
                <a:latin typeface="Calibri" panose="020F0502020204030204" pitchFamily="34" charset="0"/>
              </a:rPr>
              <a:t>Com Quem Caim Se Casou?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590872" y="116632"/>
            <a:ext cx="8229600" cy="1252728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 dirty="0"/>
              <a:t>O Sinal De Caim – Ser Negro?</a:t>
            </a:r>
          </a:p>
        </p:txBody>
      </p:sp>
      <p:pic>
        <p:nvPicPr>
          <p:cNvPr id="41987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r="28738" b="-2"/>
          <a:stretch>
            <a:fillRect/>
          </a:stretch>
        </p:blipFill>
        <p:spPr bwMode="auto">
          <a:xfrm>
            <a:off x="2663825" y="1628775"/>
            <a:ext cx="651668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2420938"/>
            <a:ext cx="4897437" cy="3744912"/>
          </a:xfrm>
        </p:spPr>
        <p:txBody>
          <a:bodyPr/>
          <a:lstStyle/>
          <a:p>
            <a:pPr eaLnBrk="1" hangingPunct="1"/>
            <a:r>
              <a:rPr lang="pt-BR" altLang="pt-BR" sz="3600" b="1"/>
              <a:t> Qualquer homem que tenta dirigir a razão de qualquer outro leva o sinal de Caim.    CBASD 7 1101 EGW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2132013"/>
            <a:ext cx="8137525" cy="4033837"/>
          </a:xfrm>
          <a:extLst>
            <a:ext uri="{91240B29-F687-4F45-9708-019B960494DF}">
              <a14:hiddenLine xmlns:a14="http://schemas.microsoft.com/office/drawing/2010/main" w="76200" cmpd="tri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z="4000" b="1"/>
              <a:t>O Sábado foi honrado por todos os filhos de Adão que permaneceram fiéis a Deus. Mas Caim e seus descendentes.. escolheram o seu próprio tempo para o trabalho e para o descanso... PP 77</a:t>
            </a:r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611188" y="350838"/>
            <a:ext cx="8064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4000" b="1">
                <a:solidFill>
                  <a:srgbClr val="FFC000"/>
                </a:solidFill>
                <a:latin typeface="Calibri" panose="020F0502020204030204" pitchFamily="34" charset="0"/>
              </a:rPr>
              <a:t>Dia De Guarda Antes Do Dilúvio?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/>
          <a:stretch>
            <a:fillRect/>
          </a:stretch>
        </p:blipFill>
        <p:spPr bwMode="auto">
          <a:xfrm>
            <a:off x="-36513" y="1484784"/>
            <a:ext cx="9209088" cy="536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556792"/>
            <a:ext cx="5472608" cy="25922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3800" dirty="0">
                <a:solidFill>
                  <a:schemeClr val="tx1"/>
                </a:solidFill>
              </a:rPr>
              <a:t>Caim fundou Enoque</a:t>
            </a:r>
            <a:br>
              <a:rPr lang="pt-BR" altLang="pt-BR" sz="3800" dirty="0">
                <a:solidFill>
                  <a:schemeClr val="tx1"/>
                </a:solidFill>
              </a:rPr>
            </a:br>
            <a:r>
              <a:rPr lang="pt-BR" altLang="pt-BR" sz="3800" dirty="0">
                <a:solidFill>
                  <a:schemeClr val="tx1"/>
                </a:solidFill>
              </a:rPr>
              <a:t>Cidades grandes são contrárias ao plano divino. Centro do pecado!</a:t>
            </a:r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612775" y="411163"/>
            <a:ext cx="8135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3600" b="1">
                <a:solidFill>
                  <a:srgbClr val="FFC000"/>
                </a:solidFill>
                <a:latin typeface="Calibri" panose="020F0502020204030204" pitchFamily="34" charset="0"/>
              </a:rPr>
              <a:t>Qual A Origem Das Grandes Cidades!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612775" y="411163"/>
            <a:ext cx="8135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3600" b="1" dirty="0">
                <a:solidFill>
                  <a:srgbClr val="FFC000"/>
                </a:solidFill>
                <a:latin typeface="Calibri" panose="020F0502020204030204" pitchFamily="34" charset="0"/>
              </a:rPr>
              <a:t>Aceite Sua Origem!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B458688-6836-41CC-B1C2-34B442D5E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784"/>
            <a:ext cx="914400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94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8350" y="-27384"/>
            <a:ext cx="7835900" cy="14986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/>
              <a:t>Bereshith</a:t>
            </a:r>
            <a:r>
              <a:rPr lang="pt-BR" altLang="pt-BR" sz="4000" dirty="0"/>
              <a:t> /Gênesis – No princípio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916113"/>
            <a:ext cx="8531225" cy="4752975"/>
          </a:xfrm>
          <a:extLst>
            <a:ext uri="{91240B29-F687-4F45-9708-019B960494DF}">
              <a14:hiddenLine xmlns:a14="http://schemas.microsoft.com/office/drawing/2010/main" w="76200" cap="flat" cmpd="sng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z="4000" b="1"/>
              <a:t>Data- 1445 ac.</a:t>
            </a:r>
          </a:p>
          <a:p>
            <a:pPr eaLnBrk="1" hangingPunct="1"/>
            <a:r>
              <a:rPr lang="pt-BR" altLang="pt-BR" sz="4000" b="1"/>
              <a:t>Autor- Moisés</a:t>
            </a:r>
          </a:p>
          <a:p>
            <a:pPr eaLnBrk="1" hangingPunct="1"/>
            <a:r>
              <a:rPr lang="pt-BR" altLang="pt-BR" sz="4000" b="1"/>
              <a:t>Tempo- Criação à morte de José 1805</a:t>
            </a:r>
          </a:p>
          <a:p>
            <a:pPr eaLnBrk="1" hangingPunct="1"/>
            <a:r>
              <a:rPr lang="pt-BR" altLang="pt-BR" sz="4000" b="1"/>
              <a:t>Verso chave – Genesis 1.1</a:t>
            </a:r>
          </a:p>
          <a:p>
            <a:pPr eaLnBrk="1" hangingPunct="1"/>
            <a:r>
              <a:rPr lang="pt-BR" altLang="pt-BR" sz="4000" b="1"/>
              <a:t>Tema – o princípio de tudo. Do céu, terra, mar, homem, pecado, povos, línguas, Israel, Evangelho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539750" y="333375"/>
            <a:ext cx="716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pt-BR" altLang="pt-BR" sz="4000" b="1">
                <a:solidFill>
                  <a:srgbClr val="FFC000"/>
                </a:solidFill>
                <a:latin typeface="Calibri" panose="020F0502020204030204" pitchFamily="34" charset="0"/>
              </a:rPr>
              <a:t>1. Quão Abominável É O Pecado!</a:t>
            </a:r>
          </a:p>
        </p:txBody>
      </p:sp>
      <p:pic>
        <p:nvPicPr>
          <p:cNvPr id="17411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1300"/>
            <a:ext cx="9144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62880" y="88040"/>
            <a:ext cx="8229600" cy="125272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4000" dirty="0"/>
              <a:t>Mas Só Uma </a:t>
            </a:r>
            <a:r>
              <a:rPr lang="pt-BR" altLang="pt-BR" sz="4000" dirty="0" err="1"/>
              <a:t>Maçazinha</a:t>
            </a:r>
            <a:r>
              <a:rPr lang="pt-BR" altLang="pt-BR" sz="4000" dirty="0"/>
              <a:t>!!!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18864" y="11663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 dirty="0"/>
              <a:t>Deus Não Criou O Pecado! Escolha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56381"/>
            <a:ext cx="8229600" cy="868363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 dirty="0"/>
              <a:t>Sua Causa – Não Depende:</a:t>
            </a:r>
          </a:p>
        </p:txBody>
      </p:sp>
      <p:pic>
        <p:nvPicPr>
          <p:cNvPr id="23555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538288"/>
            <a:ext cx="7091363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2781300"/>
            <a:ext cx="4176712" cy="2735263"/>
          </a:xfrm>
          <a:extLst>
            <a:ext uri="{909E8E84-426E-40DD-AFC4-6F175D3DCCD1}">
              <a14:hiddenFill xmlns:a14="http://schemas.microsoft.com/office/drawing/2010/main">
                <a:solidFill>
                  <a:srgbClr val="336600">
                    <a:alpha val="8313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57150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z="4000" b="1"/>
              <a:t>Hereditariedade </a:t>
            </a:r>
          </a:p>
          <a:p>
            <a:pPr eaLnBrk="1" hangingPunct="1"/>
            <a:r>
              <a:rPr lang="pt-BR" altLang="pt-BR" sz="4000" b="1"/>
              <a:t>Do Ambiente </a:t>
            </a:r>
          </a:p>
          <a:p>
            <a:pPr eaLnBrk="1" hangingPunct="1"/>
            <a:r>
              <a:rPr lang="pt-BR" altLang="pt-BR" sz="4000" b="1"/>
              <a:t>Das Situações </a:t>
            </a:r>
          </a:p>
          <a:p>
            <a:pPr eaLnBrk="1" hangingPunct="1"/>
            <a:r>
              <a:rPr lang="pt-BR" altLang="pt-BR" sz="4000" b="1"/>
              <a:t>Sem Desculpas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76672"/>
            <a:ext cx="8280920" cy="56673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4000" dirty="0">
                <a:solidFill>
                  <a:srgbClr val="FFC000"/>
                </a:solidFill>
              </a:rPr>
              <a:t>Extremamente Grave – </a:t>
            </a:r>
            <a:r>
              <a:rPr lang="pt-BR" altLang="pt-BR" sz="4000" u="sng" dirty="0">
                <a:solidFill>
                  <a:srgbClr val="FFC000"/>
                </a:solidFill>
              </a:rPr>
              <a:t>Faz Mau</a:t>
            </a:r>
          </a:p>
        </p:txBody>
      </p:sp>
      <p:pic>
        <p:nvPicPr>
          <p:cNvPr id="25603" name="Imagem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484313"/>
            <a:ext cx="9180513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Slide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900"/>
            <a:ext cx="9144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 dirty="0"/>
              <a:t>Os Primeiros Irmãos Se Mataram</a:t>
            </a:r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Modelo de design básico em tom azul 2">
  <a:themeElements>
    <a:clrScheme name="Modelo de design básico em tom azul 2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Modelo de design básico em tom azul 2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elo de design básico em tom azul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design básico em tom azul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design básico em tom azul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design básico em tom azul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design básico em tom azul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design básico em tom azul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design básico em tom azul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design básico em tom azul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design básico em tom azul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design básico em tom azul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design básico em tom azul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design básico em tom azul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EME P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P" id="{065DA068-890A-4EEB-B429-17DEAE760D70}" vid="{C5788C10-2E1C-44F5-A77A-D230E64AF478}"/>
    </a:ext>
  </a:ext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ódulo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ódulo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</TotalTime>
  <Words>593</Words>
  <Application>Microsoft Office PowerPoint</Application>
  <PresentationFormat>Apresentação na tela (4:3)</PresentationFormat>
  <Paragraphs>100</Paragraphs>
  <Slides>24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Cooper Black</vt:lpstr>
      <vt:lpstr>Corbel</vt:lpstr>
      <vt:lpstr>Trebuchet MS</vt:lpstr>
      <vt:lpstr>Wingdings</vt:lpstr>
      <vt:lpstr>Wingdings 2</vt:lpstr>
      <vt:lpstr>Wingdings 3</vt:lpstr>
      <vt:lpstr>Modelo de design básico em tom azul 2</vt:lpstr>
      <vt:lpstr>THEME P</vt:lpstr>
      <vt:lpstr>Visitando Minha Maternidade Pr. Marcelo Augusto de Carvalho</vt:lpstr>
      <vt:lpstr>Origem</vt:lpstr>
      <vt:lpstr>Bereshith /Gênesis – No princípio</vt:lpstr>
      <vt:lpstr>Apresentação do PowerPoint</vt:lpstr>
      <vt:lpstr>Mas Só Uma Maçazinha!!!</vt:lpstr>
      <vt:lpstr>Deus Não Criou O Pecado! Escolha</vt:lpstr>
      <vt:lpstr>Sua Causa – Não Depende:</vt:lpstr>
      <vt:lpstr>Extremamente Grave – Faz Mau</vt:lpstr>
      <vt:lpstr>Os Primeiros Irmãos Se Mataram</vt:lpstr>
      <vt:lpstr>Homem: “Do Suor do eu Rosto Comerás!”</vt:lpstr>
      <vt:lpstr>Mulher: Dor no Parto/ Submissão</vt:lpstr>
      <vt:lpstr>Terra: Cardos e Espinhos</vt:lpstr>
      <vt:lpstr>Natureza: Sofrerá</vt:lpstr>
      <vt:lpstr>A Primeira Raça- Corrompeu-se</vt:lpstr>
      <vt:lpstr>O Pecado É Infeccioso! Genético!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Sinal De Caim – Ser Negro?</vt:lpstr>
      <vt:lpstr>Apresentação do PowerPoint</vt:lpstr>
      <vt:lpstr>Caim fundou Enoque Cidades grandes são contrárias ao plano divino. Centro do pecado!</vt:lpstr>
      <vt:lpstr>Apresentação do PowerPoint</vt:lpstr>
    </vt:vector>
  </TitlesOfParts>
  <Company>mac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PENTATEUCO</dc:title>
  <dc:subject>SERMÕES DO PENTATEUCO</dc:subject>
  <dc:creator>Pr. MARCELO AUGUSTO DE CARVALHO</dc:creator>
  <cp:keywords>www.4tons.com</cp:keywords>
  <dc:description>COMÉRCIO PROIBIDO. USO PESSOAL</dc:description>
  <cp:lastModifiedBy>Pr. Marcelo Carvalho</cp:lastModifiedBy>
  <cp:revision>231</cp:revision>
  <dcterms:created xsi:type="dcterms:W3CDTF">2004-08-02T09:28:01Z</dcterms:created>
  <dcterms:modified xsi:type="dcterms:W3CDTF">2019-10-17T17:26:39Z</dcterms:modified>
  <cp:category>SERMÕES POR LIVROS</cp:category>
</cp:coreProperties>
</file>