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32" r:id="rId2"/>
  </p:sldMasterIdLst>
  <p:notesMasterIdLst>
    <p:notesMasterId r:id="rId28"/>
  </p:notesMasterIdLst>
  <p:sldIdLst>
    <p:sldId id="258" r:id="rId3"/>
    <p:sldId id="329" r:id="rId4"/>
    <p:sldId id="364" r:id="rId5"/>
    <p:sldId id="366" r:id="rId6"/>
    <p:sldId id="331" r:id="rId7"/>
    <p:sldId id="359" r:id="rId8"/>
    <p:sldId id="320" r:id="rId9"/>
    <p:sldId id="332" r:id="rId10"/>
    <p:sldId id="368" r:id="rId11"/>
    <p:sldId id="334" r:id="rId12"/>
    <p:sldId id="369" r:id="rId13"/>
    <p:sldId id="337" r:id="rId14"/>
    <p:sldId id="348" r:id="rId15"/>
    <p:sldId id="267" r:id="rId16"/>
    <p:sldId id="350" r:id="rId17"/>
    <p:sldId id="321" r:id="rId18"/>
    <p:sldId id="338" r:id="rId19"/>
    <p:sldId id="370" r:id="rId20"/>
    <p:sldId id="339" r:id="rId21"/>
    <p:sldId id="353" r:id="rId22"/>
    <p:sldId id="354" r:id="rId23"/>
    <p:sldId id="322" r:id="rId24"/>
    <p:sldId id="391" r:id="rId25"/>
    <p:sldId id="345" r:id="rId26"/>
    <p:sldId id="392" r:id="rId2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CC"/>
    <a:srgbClr val="669900"/>
    <a:srgbClr val="66CCFF"/>
    <a:srgbClr val="CC3399"/>
    <a:srgbClr val="CCCC00"/>
    <a:srgbClr val="FF99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9" autoAdjust="0"/>
    <p:restoredTop sz="81528" autoAdjust="0"/>
  </p:normalViewPr>
  <p:slideViewPr>
    <p:cSldViewPr>
      <p:cViewPr varScale="1">
        <p:scale>
          <a:sx n="54" d="100"/>
          <a:sy n="54" d="100"/>
        </p:scale>
        <p:origin x="16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dirty="0"/>
              <a:t>Clique para editar os estilos do texto mestre</a:t>
            </a:r>
          </a:p>
          <a:p>
            <a:pPr lvl="1"/>
            <a:r>
              <a:rPr lang="pt-BR" altLang="pt-BR" noProof="0" dirty="0"/>
              <a:t>Segundo nível</a:t>
            </a:r>
          </a:p>
          <a:p>
            <a:pPr lvl="2"/>
            <a:r>
              <a:rPr lang="pt-BR" altLang="pt-BR" noProof="0" dirty="0"/>
              <a:t>Terceiro nível</a:t>
            </a:r>
          </a:p>
          <a:p>
            <a:pPr lvl="3"/>
            <a:r>
              <a:rPr lang="pt-BR" altLang="pt-BR" noProof="0" dirty="0"/>
              <a:t>Quarto nível</a:t>
            </a:r>
          </a:p>
          <a:p>
            <a:pPr lvl="4"/>
            <a:r>
              <a:rPr lang="pt-BR" altLang="pt-BR" noProof="0" dirty="0"/>
              <a:t>Quinto nível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895CC1-6170-4A5A-AA56-7119BDB2AB1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7461AE-5199-44EC-8D33-64DE2834C2F5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Lavras-MG 1/03/2009</a:t>
            </a:r>
          </a:p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Visitando minha maternidade!</a:t>
            </a:r>
          </a:p>
          <a:p>
            <a:pPr eaLnBrk="1" hangingPunct="1"/>
            <a:endParaRPr lang="pt-BR" altLang="pt-BR"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C807D9-6FEB-49CE-A6AF-171024D87C46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846740-5675-47B0-B2C9-1AC8017698A8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6735FC-0823-43E5-825C-760C5C37D5BB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029391-8361-42E8-B754-067DC22E6560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FB6AC-1227-400C-8406-6280D37368BA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CB15CF-EFDC-428B-9AA1-43EC2230ABEE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B8754B-CCBF-416C-A9D1-526DDEF168D6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7984EF-C381-4138-AC46-3D6DDB044163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D79AB3-80BF-48F7-A228-91CB7F723E2A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altLang="pt-BR" b="1"/>
              <a:t>Não espalhar o povo pela terra</a:t>
            </a:r>
          </a:p>
          <a:p>
            <a:r>
              <a:rPr lang="pt-BR" altLang="pt-BR" b="1"/>
              <a:t>Perpetuar a fama dos construtores</a:t>
            </a:r>
          </a:p>
          <a:p>
            <a:r>
              <a:rPr lang="pt-BR" altLang="pt-BR" b="1"/>
              <a:t>Salvarem-se de outro dilúvio</a:t>
            </a:r>
          </a:p>
          <a:p>
            <a:r>
              <a:rPr lang="pt-BR" altLang="pt-BR" b="1"/>
              <a:t>Certificarem-se das causas do dilúvio</a:t>
            </a:r>
          </a:p>
          <a:p>
            <a:r>
              <a:rPr lang="pt-BR" altLang="pt-BR" b="1"/>
              <a:t>Centro da idolatria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99C9B4-6CB5-41BA-AD55-45A3F3D1105D}" type="slidenum">
              <a:rPr lang="pt-BR" altLang="pt-BR" smtClean="0"/>
              <a:pPr>
                <a:spcBef>
                  <a:spcPct val="0"/>
                </a:spcBef>
              </a:pPr>
              <a:t>19</a:t>
            </a:fld>
            <a:endParaRPr lang="pt-BR" altLang="pt-B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altLang="pt-BR" b="1"/>
              <a:t>Interrompida por um raio e pela confusão das línguas. Hoje 1500 línguas diferentes</a:t>
            </a:r>
          </a:p>
          <a:p>
            <a:r>
              <a:rPr lang="pt-BR" altLang="pt-BR" b="1"/>
              <a:t>A seleção não foi feita por cor, raça, ou preferência mas por entendimento mútuo. 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DF20B4-AEB1-47BC-A975-0D83222F22E7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4C4B3C-B88D-4338-A6AE-3DF3288B1CE5}" type="slidenum">
              <a:rPr lang="pt-BR" altLang="pt-BR" smtClean="0"/>
              <a:pPr>
                <a:spcBef>
                  <a:spcPct val="0"/>
                </a:spcBef>
              </a:pPr>
              <a:t>20</a:t>
            </a:fld>
            <a:endParaRPr lang="pt-BR" altLang="pt-B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3EC869-FF25-48CE-AC7B-8B08FC928E27}" type="slidenum">
              <a:rPr lang="pt-BR" altLang="pt-BR" smtClean="0"/>
              <a:pPr>
                <a:spcBef>
                  <a:spcPct val="0"/>
                </a:spcBef>
              </a:pPr>
              <a:t>21</a:t>
            </a:fld>
            <a:endParaRPr lang="pt-BR" altLang="pt-B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1EE943-A1EE-49BD-BFB9-E22BD5910321}" type="slidenum">
              <a:rPr lang="pt-BR" altLang="pt-BR" smtClean="0"/>
              <a:pPr>
                <a:spcBef>
                  <a:spcPct val="0"/>
                </a:spcBef>
              </a:pPr>
              <a:t>22</a:t>
            </a:fld>
            <a:endParaRPr lang="pt-BR" altLang="pt-BR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C0BBE-6173-4378-A10A-47FA7DA5F513}" type="slidenum">
              <a:rPr lang="pt-BR" altLang="pt-BR" smtClean="0"/>
              <a:pPr>
                <a:spcBef>
                  <a:spcPct val="0"/>
                </a:spcBef>
              </a:pPr>
              <a:t>23</a:t>
            </a:fld>
            <a:endParaRPr lang="pt-BR" altLang="pt-BR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altLang="pt-BR" b="1"/>
              <a:t>Até capítulo 11 origem de todos os povos. G.12 - a família que iria cumprir o plano de Salvar o mundo pelo Messias.</a:t>
            </a:r>
          </a:p>
          <a:p>
            <a:r>
              <a:rPr lang="pt-BR" altLang="pt-BR" b="1"/>
              <a:t>Abraão – Semita. Deveria guardar os oráculos divinos e transmití-los.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B48605-613D-4867-BBDB-D49CEF3356A0}" type="slidenum">
              <a:rPr lang="pt-BR" altLang="pt-BR" smtClean="0"/>
              <a:pPr>
                <a:spcBef>
                  <a:spcPct val="0"/>
                </a:spcBef>
              </a:pPr>
              <a:t>24</a:t>
            </a:fld>
            <a:endParaRPr lang="pt-BR" altLang="pt-BR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AFD9B3-4649-47E4-8005-5FF772306FA3}" type="slidenum">
              <a:rPr lang="pt-BR" altLang="pt-BR" smtClean="0"/>
              <a:pPr>
                <a:spcBef>
                  <a:spcPct val="0"/>
                </a:spcBef>
              </a:pPr>
              <a:t>25</a:t>
            </a:fld>
            <a:endParaRPr lang="pt-BR" altLang="pt-B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/>
              <a:t>MENSAGEM DE GÊNESIS: “EU ESTOU ATRÁS DE VOCÊ!”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D1114C-7500-4765-88D5-07616359D290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b="1"/>
              <a:t>Expectativa de vida 900 anos!</a:t>
            </a:r>
          </a:p>
          <a:p>
            <a:pPr>
              <a:lnSpc>
                <a:spcPct val="80000"/>
              </a:lnSpc>
            </a:pPr>
            <a:r>
              <a:rPr lang="pt-BR" altLang="pt-BR" b="1"/>
              <a:t>Não havia doenças. Morte - descanso</a:t>
            </a:r>
          </a:p>
          <a:p>
            <a:pPr>
              <a:lnSpc>
                <a:spcPct val="80000"/>
              </a:lnSpc>
            </a:pPr>
            <a:r>
              <a:rPr lang="pt-BR" altLang="pt-BR" b="1"/>
              <a:t>Adão viu 8 gerações de descendentes.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78BA9E-3B80-4250-AA60-19201043C43C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pt-BR" b="1"/>
              <a:t>Lameque foi o primeiro filho a morrer antes do pai, 5 anos antes do dilúvio.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46C268-F2A6-4648-B4C9-A90BD5B38F44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/>
              <a:t>Ajudaram a Noé fazer a arca: Lameque e Matusalém (morreu no ano do dilúvio).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F18743-C389-46D9-B87A-71E8DEC66E49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2C5E40-0C51-4186-868E-35E9DF65F28B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274DB8-4928-4A46-9DE4-071F199B0C63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2337D4-E222-4E71-9D65-6954520E0D48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989138"/>
            <a:ext cx="6480175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CC3300">
                    <a:alpha val="25000"/>
                  </a:srgbClr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076700"/>
            <a:ext cx="6400800" cy="11985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426200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79838" y="6426200"/>
            <a:ext cx="2895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26200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EF708-B931-46CA-8D7C-78C4083638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234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8265-DE34-41C3-9B2E-41160553828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0952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46913" y="0"/>
            <a:ext cx="2097087" cy="60213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55650" y="0"/>
            <a:ext cx="6138863" cy="60213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7AD0-FCCF-4961-B507-5167F5442DE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1615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AB13CE-127E-4B2E-B576-80F21E788C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6495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638B8-C067-40DA-9B38-35C7E54CDC1B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019111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0FF1F4-2251-4155-AF2A-A98EFD949E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0921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E227F-7F8E-498D-8C50-B5D2B42242A3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35975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8DFD2-839F-40F1-9834-08C3F13C3963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9800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A3B0-A77B-4545-87E3-523FCF7A5D1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549910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1925-9139-4FDC-8C5B-310A9A1207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9259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0A4F7-E091-491D-9CB1-B4B1DBBC06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18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7829-C91F-4454-AF45-70B5D075A8B4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60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6EB7A-E30B-478F-8486-5F1036668F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4308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E421-3ADB-4E0F-B442-1AD6AD420905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91736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A21E-90EF-467B-9EF6-6DD19CD5EE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154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95B9-2396-448C-8CCC-5A3A53862F8C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6688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42988" y="1628775"/>
            <a:ext cx="370363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99025" y="1628775"/>
            <a:ext cx="3703638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86DB-2D42-4FBB-8C5F-DE0871C06A85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9467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3A198-241B-4D74-9FAB-2A1E92B0D2F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06404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CC9E6-4648-4961-8BA4-71FE26D0ED18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1314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4CF8-C57D-43A1-B1CD-298F46474506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016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F23E-0B56-460F-8DDB-94799F9F4C76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0031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5403-7D35-46E5-8525-FA42AF7F4EE1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9290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388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28775"/>
            <a:ext cx="755967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088" y="6421438"/>
            <a:ext cx="2133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21438"/>
            <a:ext cx="2895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21438"/>
            <a:ext cx="2133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E27DAD-4278-4E5E-8E6B-1CB4D1EDA42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sldNum="0" hd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anose="020F0502020204030204" pitchFamily="34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8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205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2AD710-966C-4257-A940-7894A431865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77" r:id="rId2"/>
    <p:sldLayoutId id="2147484184" r:id="rId3"/>
    <p:sldLayoutId id="2147484178" r:id="rId4"/>
    <p:sldLayoutId id="2147484179" r:id="rId5"/>
    <p:sldLayoutId id="2147484180" r:id="rId6"/>
    <p:sldLayoutId id="2147484185" r:id="rId7"/>
    <p:sldLayoutId id="2147484186" r:id="rId8"/>
    <p:sldLayoutId id="2147484187" r:id="rId9"/>
    <p:sldLayoutId id="2147484181" r:id="rId10"/>
    <p:sldLayoutId id="214748418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barco-de-transporte-8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wallup-25937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amigo-de-deus11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writing-pencil-big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Jose-Carlos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martelo-wallpaper-1176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8992" y="5445224"/>
            <a:ext cx="8583488" cy="1153272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pt-BR" altLang="pt-BR" sz="4400" dirty="0">
                <a:solidFill>
                  <a:schemeClr val="tx1"/>
                </a:solidFill>
                <a:latin typeface="Cooper Black" panose="0208090404030B020404" pitchFamily="18" charset="0"/>
                <a:cs typeface="Calibri" panose="020F0502020204030204" pitchFamily="34" charset="0"/>
              </a:rPr>
              <a:t>Podia Ter Sido mas Não Foi!</a:t>
            </a:r>
            <a:br>
              <a:rPr lang="pt-BR" altLang="pt-BR" sz="4400" dirty="0">
                <a:solidFill>
                  <a:schemeClr val="tx1"/>
                </a:solidFill>
                <a:latin typeface="Cooper Black" panose="0208090404030B020404" pitchFamily="18" charset="0"/>
                <a:cs typeface="Calibri" panose="020F0502020204030204" pitchFamily="34" charset="0"/>
              </a:rPr>
            </a:br>
            <a:r>
              <a:rPr lang="pt-BR" altLang="pt-BR" sz="2800" dirty="0">
                <a:solidFill>
                  <a:schemeClr val="tx1"/>
                </a:solidFill>
                <a:latin typeface="Cooper Black" panose="0208090404030B020404" pitchFamily="18" charset="0"/>
                <a:cs typeface="Calibri" panose="020F0502020204030204" pitchFamily="34" charset="0"/>
              </a:rPr>
              <a:t>Pr. Marcelo Augusto de Carvalho</a:t>
            </a:r>
            <a:endParaRPr lang="pt-BR" altLang="pt-BR" sz="4400" dirty="0">
              <a:solidFill>
                <a:schemeClr val="tx1"/>
              </a:solidFill>
              <a:latin typeface="Cooper Black" panose="0208090404030B020404" pitchFamily="18" charset="0"/>
              <a:cs typeface="Calibri" panose="020F0502020204030204" pitchFamily="34" charset="0"/>
            </a:endParaRPr>
          </a:p>
        </p:txBody>
      </p:sp>
      <p:pic>
        <p:nvPicPr>
          <p:cNvPr id="11267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Responsáveis Pelo Que Recebemos!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00213"/>
            <a:ext cx="7380287" cy="4608512"/>
          </a:xfrm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pt-BR" altLang="pt-BR" sz="4000" b="1"/>
              <a:t>154 m comprimento</a:t>
            </a:r>
          </a:p>
          <a:p>
            <a:pPr eaLnBrk="1" hangingPunct="1"/>
            <a:r>
              <a:rPr lang="pt-BR" altLang="pt-BR" sz="4000" b="1"/>
              <a:t>25 m largura</a:t>
            </a:r>
          </a:p>
          <a:p>
            <a:pPr eaLnBrk="1" hangingPunct="1"/>
            <a:r>
              <a:rPr lang="pt-BR" altLang="pt-BR" sz="4000" b="1"/>
              <a:t>16 m altura</a:t>
            </a:r>
          </a:p>
          <a:p>
            <a:pPr eaLnBrk="1" hangingPunct="1"/>
            <a:r>
              <a:rPr lang="pt-BR" altLang="pt-BR" sz="4000" b="1"/>
              <a:t>70 mil m cúbicos</a:t>
            </a:r>
          </a:p>
          <a:p>
            <a:pPr eaLnBrk="1" hangingPunct="1"/>
            <a:r>
              <a:rPr lang="pt-BR" altLang="pt-BR" sz="4000" b="1"/>
              <a:t>Levaria 522 carretas de transporte animal</a:t>
            </a:r>
          </a:p>
          <a:p>
            <a:pPr eaLnBrk="1" hangingPunct="1"/>
            <a:r>
              <a:rPr lang="pt-BR" altLang="pt-BR" sz="4000" b="1"/>
              <a:t>3 andares</a:t>
            </a:r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757238" y="404813"/>
            <a:ext cx="7559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Curiosidades Da Arca De Noé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155448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5000" dirty="0"/>
              <a:t>Insubmergível</a:t>
            </a:r>
          </a:p>
        </p:txBody>
      </p:sp>
      <p:sp>
        <p:nvSpPr>
          <p:cNvPr id="68611" name="AutoShape 4" descr="Mármore marrom"/>
          <p:cNvSpPr>
            <a:spLocks noChangeArrowheads="1"/>
          </p:cNvSpPr>
          <p:nvPr/>
        </p:nvSpPr>
        <p:spPr bwMode="auto">
          <a:xfrm>
            <a:off x="250825" y="2347913"/>
            <a:ext cx="8532813" cy="2017712"/>
          </a:xfrm>
          <a:prstGeom prst="cube">
            <a:avLst>
              <a:gd name="adj" fmla="val 25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68612" name="AutoShape 5"/>
          <p:cNvSpPr>
            <a:spLocks noChangeArrowheads="1"/>
          </p:cNvSpPr>
          <p:nvPr/>
        </p:nvSpPr>
        <p:spPr bwMode="auto">
          <a:xfrm>
            <a:off x="1547813" y="2203450"/>
            <a:ext cx="6048375" cy="504825"/>
          </a:xfrm>
          <a:prstGeom prst="cube">
            <a:avLst>
              <a:gd name="adj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3563938" y="3213100"/>
            <a:ext cx="1079500" cy="720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395288" y="4935538"/>
            <a:ext cx="82804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400" b="1">
                <a:latin typeface="Calibri" panose="020F0502020204030204" pitchFamily="34" charset="0"/>
              </a:rPr>
              <a:t>Dimensões e formato perfeito para a ocasião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6"/>
          <p:cNvSpPr txBox="1">
            <a:spLocks noChangeArrowheads="1"/>
          </p:cNvSpPr>
          <p:nvPr/>
        </p:nvSpPr>
        <p:spPr bwMode="auto">
          <a:xfrm>
            <a:off x="395288" y="404813"/>
            <a:ext cx="8677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Dimensões De Transatlântico Moderno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728788"/>
            <a:ext cx="8229600" cy="4868862"/>
          </a:xfrm>
          <a:extLst>
            <a:ext uri="{909E8E84-426E-40DD-AFC4-6F175D3DCCD1}">
              <a14:hiddenFill xmlns:a14="http://schemas.microsoft.com/office/drawing/2010/main">
                <a:solidFill>
                  <a:srgbClr val="9966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pt-BR" altLang="pt-BR" sz="4000" b="1"/>
              <a:t>120 anos construindo</a:t>
            </a:r>
          </a:p>
          <a:p>
            <a:pPr eaLnBrk="1" hangingPunct="1"/>
            <a:r>
              <a:rPr lang="pt-BR" altLang="pt-BR" sz="4000" b="1"/>
              <a:t>7 dias de espera.</a:t>
            </a:r>
          </a:p>
          <a:p>
            <a:pPr eaLnBrk="1" hangingPunct="1"/>
            <a:r>
              <a:rPr lang="pt-BR" altLang="pt-BR" sz="4000" b="1"/>
              <a:t>40 dias de chuva violenta</a:t>
            </a:r>
          </a:p>
          <a:p>
            <a:pPr eaLnBrk="1" hangingPunct="1"/>
            <a:r>
              <a:rPr lang="pt-BR" altLang="pt-BR" sz="4000" b="1"/>
              <a:t>5 meses vagando </a:t>
            </a:r>
          </a:p>
          <a:p>
            <a:pPr eaLnBrk="1" hangingPunct="1"/>
            <a:r>
              <a:rPr lang="pt-BR" altLang="pt-BR" sz="4000" b="1"/>
              <a:t>7 meses parado no monte</a:t>
            </a:r>
          </a:p>
          <a:p>
            <a:pPr eaLnBrk="1" hangingPunct="1"/>
            <a:r>
              <a:rPr lang="pt-BR" altLang="pt-BR" sz="4000" b="1"/>
              <a:t>1 ano e 17 dias lá dentro.</a:t>
            </a:r>
          </a:p>
          <a:p>
            <a:pPr eaLnBrk="1" hangingPunct="1"/>
            <a:r>
              <a:rPr lang="pt-BR" altLang="pt-BR" sz="4000" b="1"/>
              <a:t>800 kms de viagem Fara ao Ararate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741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O Dilúvio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5"/>
          <p:cNvSpPr txBox="1">
            <a:spLocks noChangeArrowheads="1"/>
          </p:cNvSpPr>
          <p:nvPr/>
        </p:nvSpPr>
        <p:spPr bwMode="auto">
          <a:xfrm>
            <a:off x="287338" y="406400"/>
            <a:ext cx="86772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b="1">
                <a:solidFill>
                  <a:srgbClr val="FFC000"/>
                </a:solidFill>
                <a:latin typeface="Calibri" panose="020F0502020204030204" pitchFamily="34" charset="0"/>
              </a:rPr>
              <a:t>Ararate- Armênia 5610 m 322 km de Nínive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828675" y="350838"/>
            <a:ext cx="7704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 dirty="0">
                <a:solidFill>
                  <a:srgbClr val="FFC000"/>
                </a:solidFill>
                <a:latin typeface="Calibri" panose="020F0502020204030204" pitchFamily="34" charset="0"/>
              </a:rPr>
              <a:t>2. Deus Não Tem Preferidos!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353" y="116632"/>
            <a:ext cx="781208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/>
              <a:t>A Torre De Babel - </a:t>
            </a:r>
            <a:r>
              <a:rPr lang="pt-BR" altLang="pt-BR" sz="4000" dirty="0" err="1"/>
              <a:t>Zigurate</a:t>
            </a:r>
            <a:endParaRPr lang="pt-BR" altLang="pt-BR" sz="4000" dirty="0"/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539750" y="5372100"/>
            <a:ext cx="7993063" cy="936625"/>
          </a:xfrm>
          <a:prstGeom prst="rect">
            <a:avLst/>
          </a:prstGeom>
          <a:solidFill>
            <a:schemeClr val="tx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1042988" y="4508500"/>
            <a:ext cx="6985000" cy="792163"/>
          </a:xfrm>
          <a:prstGeom prst="rect">
            <a:avLst/>
          </a:prstGeom>
          <a:solidFill>
            <a:schemeClr val="tx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78853" name="Rectangle 6"/>
          <p:cNvSpPr>
            <a:spLocks noChangeArrowheads="1"/>
          </p:cNvSpPr>
          <p:nvPr/>
        </p:nvSpPr>
        <p:spPr bwMode="auto">
          <a:xfrm>
            <a:off x="1908175" y="3787775"/>
            <a:ext cx="5113338" cy="649288"/>
          </a:xfrm>
          <a:prstGeom prst="rect">
            <a:avLst/>
          </a:prstGeom>
          <a:solidFill>
            <a:schemeClr val="tx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78854" name="Rectangle 7"/>
          <p:cNvSpPr>
            <a:spLocks noChangeArrowheads="1"/>
          </p:cNvSpPr>
          <p:nvPr/>
        </p:nvSpPr>
        <p:spPr bwMode="auto">
          <a:xfrm>
            <a:off x="2484438" y="3068638"/>
            <a:ext cx="3960812" cy="6477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3059113" y="2347913"/>
            <a:ext cx="2808287" cy="649287"/>
          </a:xfrm>
          <a:prstGeom prst="rect">
            <a:avLst/>
          </a:prstGeom>
          <a:solidFill>
            <a:schemeClr val="tx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052638" y="1700213"/>
            <a:ext cx="7056437" cy="2997200"/>
          </a:xfrm>
          <a:extLst>
            <a:ext uri="{909E8E84-426E-40DD-AFC4-6F175D3DCCD1}">
              <a14:hiddenFill xmlns:a14="http://schemas.microsoft.com/office/drawing/2010/main">
                <a:solidFill>
                  <a:srgbClr val="33660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pt-BR" altLang="pt-BR" sz="3600" b="1"/>
              <a:t>Não espalhar o povo pela terra</a:t>
            </a:r>
          </a:p>
          <a:p>
            <a:pPr eaLnBrk="1" hangingPunct="1"/>
            <a:r>
              <a:rPr lang="pt-BR" altLang="pt-BR" sz="3600" b="1"/>
              <a:t>Perpetuar fama dos construtores</a:t>
            </a:r>
          </a:p>
          <a:p>
            <a:pPr eaLnBrk="1" hangingPunct="1"/>
            <a:r>
              <a:rPr lang="pt-BR" altLang="pt-BR" sz="3600" b="1"/>
              <a:t>Salvarem-se de outro dilúvio</a:t>
            </a:r>
          </a:p>
          <a:p>
            <a:pPr eaLnBrk="1" hangingPunct="1"/>
            <a:r>
              <a:rPr lang="pt-BR" altLang="pt-BR" sz="3600" b="1"/>
              <a:t>Certificarem-se causas do dilúvio</a:t>
            </a:r>
          </a:p>
          <a:p>
            <a:pPr eaLnBrk="1" hangingPunct="1"/>
            <a:r>
              <a:rPr lang="pt-BR" altLang="pt-BR" sz="3600" b="1"/>
              <a:t>Centro da idolatria</a:t>
            </a: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684213" y="333375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Objetivo Da Torre!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852738"/>
            <a:ext cx="7859713" cy="3816350"/>
          </a:xfrm>
        </p:spPr>
        <p:txBody>
          <a:bodyPr/>
          <a:lstStyle/>
          <a:p>
            <a:pPr eaLnBrk="1" hangingPunct="1"/>
            <a:r>
              <a:rPr lang="pt-BR" altLang="pt-BR" sz="4000" b="1"/>
              <a:t>Por um raio </a:t>
            </a:r>
          </a:p>
          <a:p>
            <a:pPr eaLnBrk="1" hangingPunct="1"/>
            <a:r>
              <a:rPr lang="pt-BR" altLang="pt-BR" sz="4000" b="1"/>
              <a:t>Confusão das línguas</a:t>
            </a:r>
          </a:p>
          <a:p>
            <a:pPr eaLnBrk="1" hangingPunct="1"/>
            <a:r>
              <a:rPr lang="pt-BR" altLang="pt-BR" sz="4000" b="1"/>
              <a:t>Hoje 1500 línguas diferentes</a:t>
            </a:r>
          </a:p>
          <a:p>
            <a:pPr eaLnBrk="1" hangingPunct="1"/>
            <a:r>
              <a:rPr lang="pt-BR" altLang="pt-BR" sz="4000" b="1"/>
              <a:t>A seleção não foi feita por cor, raça, ou preferência mas por entendimento mútuo. </a:t>
            </a:r>
          </a:p>
        </p:txBody>
      </p:sp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684213" y="333375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Interrompida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682625" y="333375"/>
            <a:ext cx="7850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Genealogia de Gênesis 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395288" y="406400"/>
            <a:ext cx="8466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Um Só Continente Antes Da Separação</a:t>
            </a:r>
          </a:p>
        </p:txBody>
      </p:sp>
      <p:pic>
        <p:nvPicPr>
          <p:cNvPr id="8499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663"/>
            <a:ext cx="91440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4716463" y="3303588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 u="sng">
                <a:latin typeface="Calibri" panose="020F0502020204030204" pitchFamily="34" charset="0"/>
              </a:rPr>
              <a:t>Jafé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4932363" y="38354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 u="sng">
                <a:latin typeface="Calibri" panose="020F0502020204030204" pitchFamily="34" charset="0"/>
              </a:rPr>
              <a:t>Sem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2627313" y="5084763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b="1" u="sng">
                <a:latin typeface="Calibri" panose="020F0502020204030204" pitchFamily="34" charset="0"/>
              </a:rPr>
              <a:t>Cão</a:t>
            </a: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6389688" y="3606800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 u="sng">
                <a:latin typeface="Calibri" panose="020F0502020204030204" pitchFamily="34" charset="0"/>
              </a:rPr>
              <a:t>Cão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4427538" y="4365625"/>
            <a:ext cx="122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 u="sng">
                <a:latin typeface="Calibri" panose="020F0502020204030204" pitchFamily="34" charset="0"/>
              </a:rPr>
              <a:t>Cão</a:t>
            </a:r>
          </a:p>
        </p:txBody>
      </p:sp>
      <p:sp>
        <p:nvSpPr>
          <p:cNvPr id="87048" name="Text Box 3"/>
          <p:cNvSpPr txBox="1">
            <a:spLocks noChangeArrowheads="1"/>
          </p:cNvSpPr>
          <p:nvPr/>
        </p:nvSpPr>
        <p:spPr bwMode="auto">
          <a:xfrm>
            <a:off x="395288" y="406400"/>
            <a:ext cx="8466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Formação das Nações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4"/>
          <p:cNvSpPr txBox="1">
            <a:spLocks noChangeArrowheads="1"/>
          </p:cNvSpPr>
          <p:nvPr/>
        </p:nvSpPr>
        <p:spPr bwMode="auto">
          <a:xfrm>
            <a:off x="827088" y="350838"/>
            <a:ext cx="7777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 dirty="0">
                <a:solidFill>
                  <a:srgbClr val="FFC000"/>
                </a:solidFill>
                <a:latin typeface="Calibri" panose="020F0502020204030204" pitchFamily="34" charset="0"/>
              </a:rPr>
              <a:t>3. Mas Ele Tem Amigos...</a:t>
            </a:r>
          </a:p>
        </p:txBody>
      </p:sp>
      <p:pic>
        <p:nvPicPr>
          <p:cNvPr id="8909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2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2276475"/>
            <a:ext cx="3700462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60563"/>
            <a:ext cx="5616575" cy="4492625"/>
          </a:xfrm>
        </p:spPr>
        <p:txBody>
          <a:bodyPr/>
          <a:lstStyle/>
          <a:p>
            <a:pPr eaLnBrk="1" hangingPunct="1"/>
            <a:r>
              <a:rPr lang="pt-BR" altLang="pt-BR" sz="4000" b="1"/>
              <a:t>Até 11 origem de todos os povos.</a:t>
            </a:r>
          </a:p>
          <a:p>
            <a:pPr eaLnBrk="1" hangingPunct="1"/>
            <a:r>
              <a:rPr lang="pt-BR" altLang="pt-BR" sz="4000" b="1"/>
              <a:t>12 – a família do Messias.</a:t>
            </a:r>
          </a:p>
          <a:p>
            <a:pPr eaLnBrk="1" hangingPunct="1"/>
            <a:r>
              <a:rPr lang="pt-BR" altLang="pt-BR" sz="4000" b="1"/>
              <a:t>Abraão – Semita. Guardar oráculos divinos e transmití-los.</a:t>
            </a: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682625" y="350838"/>
            <a:ext cx="7777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Deus Escolheu Uma Família!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424863" cy="5113338"/>
          </a:xfrm>
        </p:spPr>
        <p:txBody>
          <a:bodyPr/>
          <a:lstStyle/>
          <a:p>
            <a:pPr eaLnBrk="1" hangingPunct="1"/>
            <a:r>
              <a:rPr lang="pt-BR" altLang="pt-BR" sz="3600" b="1"/>
              <a:t>Aos 75 anos saiu de Harã</a:t>
            </a:r>
          </a:p>
          <a:p>
            <a:pPr eaLnBrk="1" hangingPunct="1"/>
            <a:r>
              <a:rPr lang="pt-BR" altLang="pt-BR" sz="3600" b="1"/>
              <a:t>Aos 86 teve Ismael</a:t>
            </a:r>
          </a:p>
          <a:p>
            <a:pPr eaLnBrk="1" hangingPunct="1"/>
            <a:r>
              <a:rPr lang="pt-BR" altLang="pt-BR" sz="3600" b="1"/>
              <a:t>Aos 100 nasce Isaque</a:t>
            </a:r>
          </a:p>
          <a:p>
            <a:pPr eaLnBrk="1" hangingPunct="1"/>
            <a:r>
              <a:rPr lang="pt-BR" altLang="pt-BR" sz="3600" b="1"/>
              <a:t>Aos 120 oferece Isaque</a:t>
            </a:r>
          </a:p>
          <a:p>
            <a:pPr eaLnBrk="1" hangingPunct="1"/>
            <a:r>
              <a:rPr lang="pt-BR" altLang="pt-BR" sz="3600" b="1"/>
              <a:t>Aos 137 Sara morre</a:t>
            </a:r>
          </a:p>
          <a:p>
            <a:pPr eaLnBrk="1" hangingPunct="1"/>
            <a:r>
              <a:rPr lang="pt-BR" altLang="pt-BR" sz="3600" b="1"/>
              <a:t>Aos 140 Isaque casa</a:t>
            </a:r>
          </a:p>
          <a:p>
            <a:pPr eaLnBrk="1" hangingPunct="1"/>
            <a:r>
              <a:rPr lang="pt-BR" altLang="pt-BR" sz="3600" b="1"/>
              <a:t>Aos 147 Sem morre</a:t>
            </a:r>
          </a:p>
          <a:p>
            <a:pPr eaLnBrk="1" hangingPunct="1"/>
            <a:r>
              <a:rPr lang="pt-BR" altLang="pt-BR" sz="3600" b="1"/>
              <a:t>Aos 160 avô de Esaú e Jacó</a:t>
            </a:r>
          </a:p>
          <a:p>
            <a:pPr eaLnBrk="1" hangingPunct="1"/>
            <a:r>
              <a:rPr lang="pt-BR" altLang="pt-BR" sz="3600" b="1"/>
              <a:t>Aos 175 morre</a:t>
            </a:r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755650" y="350838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Cronologia de Abraão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4"/>
          <p:cNvSpPr txBox="1">
            <a:spLocks noChangeArrowheads="1"/>
          </p:cNvSpPr>
          <p:nvPr/>
        </p:nvSpPr>
        <p:spPr bwMode="auto">
          <a:xfrm>
            <a:off x="755650" y="350838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Atrás de Você!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569325" cy="5184775"/>
          </a:xfrm>
          <a:extLst>
            <a:ext uri="{909E8E84-426E-40DD-AFC4-6F175D3DCCD1}">
              <a14:hiddenFill xmlns:a14="http://schemas.microsoft.com/office/drawing/2010/main">
                <a:solidFill>
                  <a:srgbClr val="9966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4000" b="1"/>
              <a:t>Expectativa 900 anos!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4000" b="1"/>
              <a:t>Não havia doenças.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4000" b="1"/>
              <a:t>Morte – descanso!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4000" b="1"/>
              <a:t>Adão viu 8 gerações</a:t>
            </a:r>
          </a:p>
          <a:p>
            <a:pPr eaLnBrk="1" hangingPunct="1"/>
            <a:r>
              <a:rPr lang="pt-BR" altLang="pt-BR" sz="4000" b="1"/>
              <a:t>Adão conheceu Enoque e quase o viu ir ao Céu.</a:t>
            </a:r>
          </a:p>
          <a:p>
            <a:pPr eaLnBrk="1" hangingPunct="1"/>
            <a:r>
              <a:rPr lang="pt-BR" altLang="pt-BR" sz="4000" b="1"/>
              <a:t>Viram Enoque ir ao Céu: Sete, Enos, Quenã, Maalael, Jarede, Matusalém e Lameque.</a:t>
            </a:r>
          </a:p>
          <a:p>
            <a:pPr eaLnBrk="1" hangingPunct="1">
              <a:lnSpc>
                <a:spcPct val="80000"/>
              </a:lnSpc>
            </a:pPr>
            <a:endParaRPr lang="pt-BR" altLang="pt-BR" sz="4000" b="1"/>
          </a:p>
        </p:txBody>
      </p:sp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682625" y="333375"/>
            <a:ext cx="7850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Cronologia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AutoShape 4"/>
          <p:cNvSpPr>
            <a:spLocks noChangeArrowheads="1"/>
          </p:cNvSpPr>
          <p:nvPr/>
        </p:nvSpPr>
        <p:spPr bwMode="auto">
          <a:xfrm>
            <a:off x="539750" y="1412875"/>
            <a:ext cx="8064500" cy="4679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endParaRPr lang="pt-BR" altLang="pt-BR" sz="7200" b="1" dirty="0">
              <a:solidFill>
                <a:srgbClr val="FF99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pt-BR" altLang="pt-BR" sz="7200" dirty="0">
              <a:latin typeface="Calibri" panose="020F0502020204030204" pitchFamily="34" charset="0"/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684213" y="333375"/>
            <a:ext cx="7559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Lameque – Morreu Antes Do Pai!</a:t>
            </a:r>
          </a:p>
        </p:txBody>
      </p:sp>
      <p:pic>
        <p:nvPicPr>
          <p:cNvPr id="5222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684213" y="333375"/>
            <a:ext cx="75596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Arca: Noé, Lameque e Metusalém</a:t>
            </a:r>
          </a:p>
        </p:txBody>
      </p:sp>
      <p:pic>
        <p:nvPicPr>
          <p:cNvPr id="5427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5834063" cy="4970463"/>
          </a:xfrm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pt-BR" altLang="pt-BR" sz="4000" b="1"/>
              <a:t>Alguns carpinteiros creram em Noé e morreram nesta fé. Outros que creram mas apostataram. Mas foram muitos os que creram mas morreram antes do evento. CBASD 7 1102.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684213" y="333375"/>
            <a:ext cx="75596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Só 8 Se Converteram?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3518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 dirty="0">
                <a:solidFill>
                  <a:srgbClr val="FFC000"/>
                </a:solidFill>
                <a:latin typeface="Calibri" panose="020F0502020204030204" pitchFamily="34" charset="0"/>
              </a:rPr>
              <a:t>1. Quem Recebe Muito Produz Pouco!</a:t>
            </a:r>
          </a:p>
        </p:txBody>
      </p:sp>
      <p:pic>
        <p:nvPicPr>
          <p:cNvPr id="5837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28775"/>
            <a:ext cx="8099425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idx="1"/>
          </p:nvPr>
        </p:nvSpPr>
        <p:spPr>
          <a:xfrm>
            <a:off x="611188" y="1798638"/>
            <a:ext cx="7848600" cy="4654550"/>
          </a:xfrm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pt-BR" altLang="pt-BR" sz="4000" b="1"/>
              <a:t>Nada de homens da caverna.</a:t>
            </a:r>
          </a:p>
          <a:p>
            <a:pPr eaLnBrk="1" hangingPunct="1"/>
            <a:r>
              <a:rPr lang="pt-BR" altLang="pt-BR" sz="4000" b="1"/>
              <a:t>Capacidade mental, memória e vigor físico jamais igualados na história humana.</a:t>
            </a:r>
          </a:p>
          <a:p>
            <a:pPr eaLnBrk="1" hangingPunct="1"/>
            <a:r>
              <a:rPr lang="pt-BR" altLang="pt-BR" sz="4000" b="1"/>
              <a:t>Época de muita luz espiritual</a:t>
            </a:r>
          </a:p>
          <a:p>
            <a:pPr eaLnBrk="1" hangingPunct="1"/>
            <a:r>
              <a:rPr lang="pt-BR" altLang="pt-BR" sz="4000" b="1"/>
              <a:t>Época de muito conhecimento científico</a:t>
            </a:r>
          </a:p>
        </p:txBody>
      </p:sp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684213" y="350838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Como Eram Os Antediluvianos?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7700"/>
            <a:ext cx="8135937" cy="4464050"/>
          </a:xfrm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pt-BR" altLang="pt-BR" sz="4000" b="1"/>
              <a:t>Não precisavam de fé: o Éden e os anjos estavam ali.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t-BR" altLang="pt-BR" sz="4000" b="1"/>
              <a:t>Mas depravaram-se tanto que Deus precisou destruí-los completamente.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t-BR" altLang="pt-BR" sz="4000" b="1"/>
              <a:t>Não houve memória de seus feitos, trabalhos e conhecimentos.</a:t>
            </a: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755650" y="350838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rgbClr val="FFC000"/>
                </a:solidFill>
                <a:latin typeface="Calibri" panose="020F0502020204030204" pitchFamily="34" charset="0"/>
              </a:rPr>
              <a:t>Não Deram Em Nada!!!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delo de design básico em tom azul 2">
  <a:themeElements>
    <a:clrScheme name="Modelo de design básico em tom azul 2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Modelo de design básico em tom azul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design básico em tom azul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 P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" id="{065DA068-890A-4EEB-B429-17DEAE760D70}" vid="{C5788C10-2E1C-44F5-A77A-D230E64AF478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643</Words>
  <Application>Microsoft Office PowerPoint</Application>
  <PresentationFormat>Apresentação na tela (4:3)</PresentationFormat>
  <Paragraphs>125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Cooper Black</vt:lpstr>
      <vt:lpstr>Corbel</vt:lpstr>
      <vt:lpstr>Trebuchet MS</vt:lpstr>
      <vt:lpstr>Wingdings</vt:lpstr>
      <vt:lpstr>Wingdings 2</vt:lpstr>
      <vt:lpstr>Wingdings 3</vt:lpstr>
      <vt:lpstr>Modelo de design básico em tom azul 2</vt:lpstr>
      <vt:lpstr>THEME P</vt:lpstr>
      <vt:lpstr>Podia Ter Sido mas Não Foi! Pr. Marcelo Augusto de Carvalho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Insubmergível</vt:lpstr>
      <vt:lpstr>Apresentação do PowerPoint</vt:lpstr>
      <vt:lpstr>Apresentação do PowerPoint</vt:lpstr>
      <vt:lpstr>Apresentação do PowerPoint</vt:lpstr>
      <vt:lpstr>Apresentação do PowerPoint</vt:lpstr>
      <vt:lpstr>A Torre De Babel - Zigurate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230</cp:revision>
  <dcterms:created xsi:type="dcterms:W3CDTF">2004-08-02T09:28:01Z</dcterms:created>
  <dcterms:modified xsi:type="dcterms:W3CDTF">2019-10-17T17:30:02Z</dcterms:modified>
  <cp:category>SERMÕES POR LIVROS</cp:category>
</cp:coreProperties>
</file>