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6"/>
  </p:notesMasterIdLst>
  <p:sldIdLst>
    <p:sldId id="258" r:id="rId2"/>
    <p:sldId id="324" r:id="rId3"/>
    <p:sldId id="423" r:id="rId4"/>
    <p:sldId id="424" r:id="rId5"/>
    <p:sldId id="425" r:id="rId6"/>
    <p:sldId id="325" r:id="rId7"/>
    <p:sldId id="262" r:id="rId8"/>
    <p:sldId id="260" r:id="rId9"/>
    <p:sldId id="263" r:id="rId10"/>
    <p:sldId id="329" r:id="rId11"/>
    <p:sldId id="356" r:id="rId12"/>
    <p:sldId id="321" r:id="rId13"/>
    <p:sldId id="354" r:id="rId14"/>
    <p:sldId id="407" r:id="rId15"/>
    <p:sldId id="381" r:id="rId16"/>
    <p:sldId id="379" r:id="rId17"/>
    <p:sldId id="385" r:id="rId18"/>
    <p:sldId id="384" r:id="rId19"/>
    <p:sldId id="383" r:id="rId20"/>
    <p:sldId id="408" r:id="rId21"/>
    <p:sldId id="333" r:id="rId22"/>
    <p:sldId id="334" r:id="rId23"/>
    <p:sldId id="335" r:id="rId24"/>
    <p:sldId id="426" r:id="rId2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339933"/>
    <a:srgbClr val="CCFF33"/>
    <a:srgbClr val="FFFFFF"/>
    <a:srgbClr val="FF0000"/>
    <a:srgbClr val="CCCCFF"/>
    <a:srgbClr val="CC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80639" autoAdjust="0"/>
  </p:normalViewPr>
  <p:slideViewPr>
    <p:cSldViewPr>
      <p:cViewPr varScale="1">
        <p:scale>
          <a:sx n="54" d="100"/>
          <a:sy n="54" d="100"/>
        </p:scale>
        <p:origin x="20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8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dirty="0"/>
              <a:t>Clique para editar os estilos do texto mestre</a:t>
            </a:r>
          </a:p>
          <a:p>
            <a:pPr lvl="1"/>
            <a:r>
              <a:rPr lang="pt-BR" altLang="pt-BR" noProof="0" dirty="0"/>
              <a:t>Segundo nível</a:t>
            </a:r>
          </a:p>
          <a:p>
            <a:pPr lvl="2"/>
            <a:r>
              <a:rPr lang="pt-BR" altLang="pt-BR" noProof="0" dirty="0"/>
              <a:t>Terceiro nível</a:t>
            </a:r>
          </a:p>
          <a:p>
            <a:pPr lvl="3"/>
            <a:r>
              <a:rPr lang="pt-BR" altLang="pt-BR" noProof="0" dirty="0"/>
              <a:t>Quarto nível</a:t>
            </a:r>
          </a:p>
          <a:p>
            <a:pPr lvl="4"/>
            <a:r>
              <a:rPr lang="pt-BR" altLang="pt-BR" noProof="0" dirty="0"/>
              <a:t>Quinto nível</a:t>
            </a: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88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A1BA3B-A6B1-4DD5-9C5B-8E4DBDDA28AA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171175-5DB6-4C3D-B604-E05428B2F6B1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pt-BR" altLang="pt-BR" b="1"/>
              <a:t>www.4tons.com</a:t>
            </a:r>
          </a:p>
          <a:p>
            <a:pPr algn="ctr" eaLnBrk="1" hangingPunct="1"/>
            <a:r>
              <a:rPr lang="pt-BR" altLang="pt-BR" b="1"/>
              <a:t>Pr. Marcelo Augusto de Carvalho</a:t>
            </a:r>
          </a:p>
          <a:p>
            <a:pPr eaLnBrk="1" hangingPunct="1"/>
            <a:endParaRPr lang="pt-BR" altLang="pt-BR" b="1"/>
          </a:p>
          <a:p>
            <a:pPr eaLnBrk="1" hangingPunct="1"/>
            <a:r>
              <a:rPr lang="pt-BR" altLang="pt-BR" b="1"/>
              <a:t>Lavras-MG 15/03/2009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06FB95-B0DC-4E74-82A5-E293770BEB7E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OFERTA PELOS PECADOS: O ofertante não mais agradece, mas reconhece que é um pecador e Jesus como seu substituto. Ele crê no sacrifício vicário de Jesus em seu lugar.</a:t>
            </a:r>
          </a:p>
          <a:p>
            <a:pPr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OFERTA PELA CULPA: Pela expiação de pecados contra Deus ou homens. </a:t>
            </a:r>
          </a:p>
          <a:p>
            <a:pPr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animal inocente morria no lugar do culpado, e este além de sacrificar, deveria restituir tudo o que defraudara do próximo ou de Deus. </a:t>
            </a:r>
          </a:p>
          <a:p>
            <a:pPr eaLnBrk="1" hangingPunct="1">
              <a:defRPr/>
            </a:pP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pt-BR" alt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D44AD9-D65C-4971-ADA7-A5CA300F0174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9141C8-53D2-423D-BB4E-B5015B96FB0E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2DAC2D-4630-4810-B708-0E035D37FCDF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7BA213-26CC-4F85-903D-5752EC2BF3F8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5BF38B-101D-4526-A77F-098306D815D6}" type="slidenum">
              <a:rPr lang="pt-BR" altLang="pt-BR" smtClean="0"/>
              <a:pPr>
                <a:spcBef>
                  <a:spcPct val="0"/>
                </a:spcBef>
              </a:pPr>
              <a:t>15</a:t>
            </a:fld>
            <a:endParaRPr lang="pt-BR" altLang="pt-B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EF748C-CA78-4891-8363-DCEB64ABF89E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D1F15A-2D38-4C54-80A4-E9D0256FCB14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F63E0A-AF94-43CF-984E-206CCF53D976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AC83D0-B60D-4B20-AEF1-E82EBD24C32B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7DF2A3-DB02-442A-B732-9252458FEA01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Hebraico é </a:t>
            </a:r>
            <a:r>
              <a:rPr lang="pt-BR" altLang="pt-BR" b="1" dirty="0" err="1">
                <a:solidFill>
                  <a:schemeClr val="bg1"/>
                </a:solidFill>
              </a:rPr>
              <a:t>Wayyiqra</a:t>
            </a:r>
            <a:r>
              <a:rPr lang="pt-BR" altLang="pt-BR" b="1" dirty="0">
                <a:solidFill>
                  <a:schemeClr val="bg1"/>
                </a:solidFill>
              </a:rPr>
              <a:t>“ "E chamou o Senhor", No grego é "Levítico – “Lei dos Levitas”</a:t>
            </a:r>
          </a:p>
          <a:p>
            <a:pPr algn="just" eaLnBrk="1" hangingPunct="1">
              <a:defRPr/>
            </a:pPr>
            <a:r>
              <a:rPr lang="pt-BR" altLang="pt-BR" b="1" dirty="0"/>
              <a:t>AUTOR  - Moisés</a:t>
            </a:r>
          </a:p>
          <a:p>
            <a:pPr algn="just" eaLnBrk="1" hangingPunct="1">
              <a:defRPr/>
            </a:pPr>
            <a:r>
              <a:rPr lang="pt-BR" altLang="pt-BR" b="1" dirty="0"/>
              <a:t>DATA  1445 </a:t>
            </a:r>
            <a:r>
              <a:rPr lang="pt-BR" altLang="pt-BR" b="1" dirty="0" err="1"/>
              <a:t>a,C</a:t>
            </a:r>
            <a:r>
              <a:rPr lang="pt-BR" altLang="pt-BR" b="1" dirty="0"/>
              <a:t>" provavelmente na primeira fase da caminhada pelo deserto do Sinai, </a:t>
            </a:r>
          </a:p>
          <a:p>
            <a:pPr marL="118872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pt-BR" altLang="pt-BR" b="1" dirty="0"/>
              <a:t>TEMPO DE AÇÃO </a:t>
            </a:r>
          </a:p>
          <a:p>
            <a:pPr marL="118872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pt-BR" altLang="pt-BR" b="1" dirty="0"/>
              <a:t>Em 1445 </a:t>
            </a:r>
            <a:r>
              <a:rPr lang="pt-BR" altLang="pt-BR" b="1" dirty="0" err="1"/>
              <a:t>a.C</a:t>
            </a:r>
            <a:r>
              <a:rPr lang="pt-BR" altLang="pt-BR" b="1" dirty="0"/>
              <a:t> nas últimas semanas do povo ao pé do Monte Sinai, enquanto recebiam as leis</a:t>
            </a:r>
          </a:p>
          <a:p>
            <a:pPr marL="118872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pt-BR" altLang="pt-BR" b="1" dirty="0"/>
              <a:t>VERSO-CHAVE  19.2 </a:t>
            </a:r>
          </a:p>
          <a:p>
            <a:pPr marL="118872"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pt-BR" altLang="pt-BR" b="1" dirty="0"/>
              <a:t>TEMA - COMO SER SANTO PARA SERVIRMOS A DEUS.</a:t>
            </a:r>
          </a:p>
          <a:p>
            <a:pPr algn="just" eaLnBrk="1" hangingPunct="1">
              <a:defRPr/>
            </a:pPr>
            <a:endParaRPr lang="pt-BR" altLang="pt-BR"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B1A771-1652-42E4-86A0-F099F01ECB78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Águia, </a:t>
            </a:r>
            <a:r>
              <a:rPr lang="pt-BR" alt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quebrantoso</a:t>
            </a:r>
            <a:r>
              <a:rPr lang="pt-BR" alt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águia marinha, milhano, falcão, corvo, avestruz, coruja, gaivota, gavião, mocho, corvo marinho, íbis, gralha, pelicano, abutre, cegonha, garça, poupa e morcego. </a:t>
            </a:r>
          </a:p>
          <a:p>
            <a:pPr eaLnBrk="1" hangingPunct="1">
              <a:defRPr/>
            </a:pPr>
            <a:endParaRPr lang="pt-BR" altLang="pt-B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D33C65-827C-4F56-9DCE-436C00C043C9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21F113-AD5E-468E-AA60-032D2AA4DBF3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4AADF5-8484-4626-8349-74E93BBD5753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4AADF5-8484-4626-8349-74E93BBD5753}" type="slidenum">
              <a:rPr lang="pt-BR" altLang="pt-BR" smtClean="0"/>
              <a:pPr>
                <a:spcBef>
                  <a:spcPct val="0"/>
                </a:spcBef>
              </a:pPr>
              <a:t>24</a:t>
            </a:fld>
            <a:endParaRPr lang="pt-BR" altLang="pt-B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altLang="pt-BR" dirty="0"/>
              <a:t>APELO</a:t>
            </a:r>
          </a:p>
          <a:p>
            <a:pPr eaLnBrk="1" hangingPunct="1"/>
            <a:r>
              <a:rPr lang="pt-BR" altLang="pt-BR" dirty="0"/>
              <a:t>Você quer fazer parte do PELOTÃO DE ELITE DO SENHOR?</a:t>
            </a:r>
          </a:p>
        </p:txBody>
      </p:sp>
    </p:spTree>
    <p:extLst>
      <p:ext uri="{BB962C8B-B14F-4D97-AF65-F5344CB8AC3E}">
        <p14:creationId xmlns:p14="http://schemas.microsoft.com/office/powerpoint/2010/main" val="112606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44DB67-B6EE-4821-BAC3-1ECFA3B399BD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Deus os tirou do Egito com um propósito bem claro: Nação de sacerdotes. Viver como sacerdotes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Rippies: liberdade sem razão! Sem motivos! E sem objetivos!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6E248D-3FFC-4624-AD1F-C348AA1FCDB4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016045-91FB-47DB-A773-8F04ACB83B25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Ellen White foi um profeta diferente dos demais</a:t>
            </a:r>
          </a:p>
          <a:p>
            <a:pPr>
              <a:buFontTx/>
              <a:buChar char="-"/>
            </a:pPr>
            <a:r>
              <a:rPr lang="pt-BR" altLang="pt-BR" b="1"/>
              <a:t>Traça detalhes para todas as situações da vida moderna.</a:t>
            </a:r>
          </a:p>
          <a:p>
            <a:pPr>
              <a:buFontTx/>
              <a:buChar char="-"/>
            </a:pPr>
            <a:r>
              <a:rPr lang="pt-BR" altLang="pt-BR" b="1"/>
              <a:t>Profeta com maior produção literária da História – mais de 100 mil páginas!</a:t>
            </a:r>
          </a:p>
          <a:p>
            <a:pPr>
              <a:buFontTx/>
              <a:buChar char="-"/>
            </a:pPr>
            <a:r>
              <a:rPr lang="pt-BR" altLang="pt-BR" b="1"/>
              <a:t>Exemplo: fala sobre o jantar!</a:t>
            </a:r>
          </a:p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1FD350-D211-4FB8-B85C-E13578D6CBE6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 Gênesis, conhecemos o Deus Todo poderoso, Criador e Soberano</a:t>
            </a:r>
          </a:p>
          <a:p>
            <a:pPr eaLnBrk="1" hangingPunct="1"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 Êxodo, conhecemos o Deus Libertador e Salvador, por meio de Seu sangue.</a:t>
            </a:r>
          </a:p>
          <a:p>
            <a:pPr eaLnBrk="1" hangingPunct="1">
              <a:defRPr/>
            </a:pPr>
            <a:r>
              <a:rPr lang="pt-BR" altLang="pt-B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 Levítico, conhecemos o Deus Santificador, que deseja nos conduzir ao que há de melhor no culto, na saúde, no relacionamento interpessoal etc. </a:t>
            </a:r>
          </a:p>
          <a:p>
            <a:pPr eaLnBrk="1" hangingPunct="1">
              <a:defRPr/>
            </a:pPr>
            <a:endParaRPr lang="pt-BR" alt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DAB52E-B952-479E-B86D-04B9BEFC0E4E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pt-BR" altLang="pt-BR" b="1"/>
              <a:t>Após os 10 mandamentos e o tabernáculo, o povo precisava aprender a forma correta de cultuar, adorar e consagrar-se.</a:t>
            </a:r>
          </a:p>
          <a:p>
            <a:pPr algn="just" eaLnBrk="1" hangingPunct="1"/>
            <a:r>
              <a:rPr lang="pt-BR" altLang="pt-BR" b="1"/>
              <a:t>Após os 10 mandamentos e o tabernáculo, o povo precisava aprender a forma correta de cultuar, adorar e consagrar-se.</a:t>
            </a:r>
          </a:p>
          <a:p>
            <a:pPr algn="just" eaLnBrk="1" hangingPunct="1"/>
            <a:r>
              <a:rPr lang="pt-BR" altLang="pt-BR" b="1"/>
              <a:t>Em nossas vidas esta é a ordem dos acontecimentos. </a:t>
            </a:r>
          </a:p>
          <a:p>
            <a:pPr algn="just" eaLnBrk="1" hangingPunct="1"/>
            <a:r>
              <a:rPr lang="pt-BR" altLang="pt-BR" b="1"/>
              <a:t>À libertação do cativeiro do pecado e do mundo, seguem: o conhecimento da vontade de Deus, encontrar-se o seu lugar de culto e seu povo, então a adoração, o louvor, o serviço e a consagração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5D4137-0C7E-404D-8D76-DC42BE381DAA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0AC03C-0737-43E0-BAE8-088F42718231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b="1"/>
              <a:t>DIÁRIOS: pela manhã e à tarde 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b="1"/>
              <a:t>O animal macho, sem sua pele, era completamente queimado. Lev. 1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b="1"/>
              <a:t>MANJARES: comunhão e graças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b="1"/>
              <a:t>Feita com farinha e azeite. Lev. 2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b="1"/>
              <a:t>PACÍFICA: Também oferta de gratidão e comunhão.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t-BR" altLang="pt-BR" b="1"/>
              <a:t> Só que feita com um animal macho ou fêmea, sacrificado e queimado ao Senhor. Lev 3.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23B5C-1C59-429E-B726-1302C28316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8938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B1EDC-E9A0-46EC-876D-DA0205D1B544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6288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4CBA-69E3-405A-AC32-D8A7DC1603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796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66A72-7370-4D1A-80C8-AC0B4A8A08C6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0006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Rectangle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6BE84-763A-4141-A64D-B7EA3AB35EE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151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6DB1-9D83-44A5-96C4-E50C130BD3DA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808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6D76-A30E-435E-A197-86FA66F9AC6F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2910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CB998-4D73-4C9D-9B0C-901B4A1EC03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2350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0E9BC-1F4B-4BE3-90DB-7EABE3AE98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712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10A3B-B457-4166-AD29-DA58765AD0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642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3C923-843F-40A8-A288-EB2493209D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6958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alibri" panose="020F0502020204030204" pitchFamily="34" charset="0"/>
              </a:defRPr>
            </a:lvl1pPr>
            <a:extLst/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alibri" panose="020F0502020204030204" pitchFamily="34" charset="0"/>
              </a:defRPr>
            </a:lvl1pPr>
            <a:extLst/>
          </a:lstStyle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Calibri" panose="020F0502020204030204" pitchFamily="34" charset="0"/>
              </a:defRPr>
            </a:lvl1pPr>
            <a:extLst/>
          </a:lstStyle>
          <a:p>
            <a:pPr>
              <a:defRPr/>
            </a:pPr>
            <a:fld id="{0FA54D6A-3CEC-49B5-BFD6-EE97754BD495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4" r:id="rId2"/>
    <p:sldLayoutId id="2147483770" r:id="rId3"/>
    <p:sldLayoutId id="2147483765" r:id="rId4"/>
    <p:sldLayoutId id="2147483766" r:id="rId5"/>
    <p:sldLayoutId id="2147483767" r:id="rId6"/>
    <p:sldLayoutId id="2147483771" r:id="rId7"/>
    <p:sldLayoutId id="2147483772" r:id="rId8"/>
    <p:sldLayoutId id="2147483773" r:id="rId9"/>
    <p:sldLayoutId id="2147483768" r:id="rId10"/>
    <p:sldLayoutId id="214748377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anose="020B0503020204020204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fabulous-christmas-dinner-table-at-christmas-dinner-table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c7a50d96da604490e7232604fa7a4351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Smart-Pig-4K-Wallpaper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Fish-HD-Wallpapers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Shuck-Oysters-Step-13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126281_Papel-de-Parede-Grilo--126281_1440x900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mouse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PENTATEUCO\natureza-papel-de-parede-1440x900-1834-622ffe15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373688"/>
            <a:ext cx="8077200" cy="1211262"/>
          </a:xfrm>
          <a:extLst>
            <a:ext uri="{909E8E84-426E-40DD-AFC4-6F175D3DCCD1}">
              <a14:hiddenFill xmlns:a14="http://schemas.microsoft.com/office/drawing/2010/main">
                <a:solidFill>
                  <a:srgbClr val="3366CC"/>
                </a:solidFill>
              </a14:hiddenFill>
            </a:ext>
          </a:extLst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4800" b="1">
                <a:latin typeface="Cooper Black" panose="0208090404030B020404" pitchFamily="18" charset="0"/>
              </a:rPr>
              <a:t>Pelotão De Elite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800" b="1">
                <a:latin typeface="Cooper Black" panose="0208090404030B020404" pitchFamily="18" charset="0"/>
              </a:rPr>
              <a:t>Pr. Marcelo Augusto de Carvalho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557338"/>
            <a:ext cx="9144000" cy="5300662"/>
          </a:xfrm>
        </p:spPr>
        <p:txBody>
          <a:bodyPr rtlCol="0">
            <a:normAutofit fontScale="92500" lnSpcReduction="1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t-BR" altLang="pt-BR" sz="4000" b="1" dirty="0"/>
              <a:t>OFERTA PELOS PECADOS: O ofertante não mais agradece, mas reconhece que é um pecador e Jesus como seu substituto, crê no sacrifício vicário de Jesus em seu lugar.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t-BR" altLang="pt-BR" sz="4000" b="1" dirty="0"/>
              <a:t>OFERTA PELA CULPA: pela expiação de pecados contra Deus ou homens.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pt-BR" altLang="pt-BR" sz="4000" b="1" dirty="0"/>
              <a:t>O animal inocente morria no lugar do culpado, e este além de sacrificar, deveria restituir tudo o que defraudara do próximo ou de Deus.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Ofertas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484313"/>
            <a:ext cx="8215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Não Há Religião Sem Oferta!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2. Santidade Na Saúde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lide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 bwMode="auto">
          <a:xfrm>
            <a:off x="0" y="1484313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Templos do Espírito – Estilo de Vida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O Cardápio Divino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Animais Quadrúpedes Limpos</a:t>
            </a:r>
            <a:br>
              <a:rPr lang="pt-BR" altLang="pt-BR" sz="4000" dirty="0">
                <a:solidFill>
                  <a:schemeClr val="bg1"/>
                </a:solidFill>
              </a:rPr>
            </a:br>
            <a:r>
              <a:rPr lang="pt-BR" altLang="pt-BR" sz="4000" dirty="0">
                <a:solidFill>
                  <a:schemeClr val="bg1"/>
                </a:solidFill>
              </a:rPr>
              <a:t>Ruminam E Têm Unhas Fendidas. 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pt-BR"/>
              <a:t>www.4tons.com                                   Pr. Marcelo Augusto de Carvalho</a:t>
            </a:r>
          </a:p>
        </p:txBody>
      </p:sp>
      <p:pic>
        <p:nvPicPr>
          <p:cNvPr id="37892" name="Picture 2" descr="Slide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>
            <a:fillRect/>
          </a:stretch>
        </p:blipFill>
        <p:spPr bwMode="auto">
          <a:xfrm>
            <a:off x="0" y="1484313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35714" y="44624"/>
            <a:ext cx="9144000" cy="129614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3600" dirty="0">
                <a:solidFill>
                  <a:schemeClr val="bg1"/>
                </a:solidFill>
              </a:rPr>
              <a:t>Animais Quadrúpedes Imundos: </a:t>
            </a:r>
            <a:br>
              <a:rPr lang="pt-BR" altLang="pt-BR" sz="3600" dirty="0">
                <a:solidFill>
                  <a:schemeClr val="bg1"/>
                </a:solidFill>
              </a:rPr>
            </a:br>
            <a:r>
              <a:rPr lang="pt-BR" altLang="pt-BR" sz="3600" dirty="0">
                <a:solidFill>
                  <a:schemeClr val="bg1"/>
                </a:solidFill>
              </a:rPr>
              <a:t>não ruminam ou não têm unhas fendidas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Aquáticos Limpos: </a:t>
            </a:r>
            <a:br>
              <a:rPr lang="pt-BR" altLang="pt-BR" sz="4000" dirty="0">
                <a:solidFill>
                  <a:schemeClr val="bg1"/>
                </a:solidFill>
              </a:rPr>
            </a:br>
            <a:r>
              <a:rPr lang="pt-BR" altLang="pt-BR" sz="4000" dirty="0">
                <a:solidFill>
                  <a:schemeClr val="bg1"/>
                </a:solidFill>
              </a:rPr>
              <a:t>têm barbatanas e escamas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"/>
            <a:ext cx="8964488" cy="1340767"/>
          </a:xfrm>
          <a:solidFill>
            <a:schemeClr val="tx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3600" dirty="0">
                <a:solidFill>
                  <a:schemeClr val="bg1"/>
                </a:solidFill>
              </a:rPr>
              <a:t>Aquáticos Imundos: sem barbatanas, escamas, de rios, lagos ou mares.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88925" y="1700213"/>
            <a:ext cx="8675688" cy="4897437"/>
          </a:xfrm>
          <a:ln w="111125" cap="flat">
            <a:prstDash val="sysDot"/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pt-BR" altLang="pt-BR" sz="3600" b="1" dirty="0"/>
              <a:t>AUTOR  - Moisés</a:t>
            </a:r>
          </a:p>
          <a:p>
            <a:pPr eaLnBrk="1" hangingPunct="1">
              <a:defRPr/>
            </a:pPr>
            <a:r>
              <a:rPr lang="pt-BR" altLang="pt-BR" sz="3600" b="1" dirty="0"/>
              <a:t>DATA  1445 </a:t>
            </a:r>
            <a:r>
              <a:rPr lang="pt-BR" altLang="pt-BR" sz="3600" b="1" dirty="0" err="1"/>
              <a:t>a.C</a:t>
            </a:r>
            <a:r>
              <a:rPr lang="pt-BR" altLang="pt-BR" sz="3600" b="1" dirty="0"/>
              <a:t>" na primeira fase da caminhada pelo deserto do Sinai, </a:t>
            </a:r>
          </a:p>
          <a:p>
            <a:pPr marL="438912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3600" b="1" dirty="0"/>
              <a:t>TEMPO DE AÇÃO </a:t>
            </a:r>
          </a:p>
          <a:p>
            <a:pPr marL="438912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3600" b="1" dirty="0"/>
              <a:t>Em 1445 </a:t>
            </a:r>
            <a:r>
              <a:rPr lang="pt-BR" altLang="pt-BR" sz="3600" b="1" dirty="0" err="1"/>
              <a:t>a.C</a:t>
            </a:r>
            <a:r>
              <a:rPr lang="pt-BR" altLang="pt-BR" sz="3600" b="1" dirty="0"/>
              <a:t> nas últimas semanas do povo ao pé do Monte Sinai</a:t>
            </a:r>
          </a:p>
          <a:p>
            <a:pPr marL="438912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3600" b="1" dirty="0"/>
              <a:t>VERSO-CHAVE  19.2 </a:t>
            </a:r>
          </a:p>
          <a:p>
            <a:pPr marL="438912" indent="-32004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3600" b="1" dirty="0"/>
              <a:t>TEMA - COMO SER SANTO PARA SERVIRMOS A DEUS.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352158" cy="935385"/>
          </a:xfrm>
          <a:ln w="76200"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800" dirty="0">
                <a:solidFill>
                  <a:schemeClr val="bg1"/>
                </a:solidFill>
              </a:rPr>
              <a:t>Hebraico é </a:t>
            </a:r>
            <a:r>
              <a:rPr lang="pt-BR" altLang="pt-BR" sz="3800" dirty="0" err="1">
                <a:solidFill>
                  <a:schemeClr val="bg1"/>
                </a:solidFill>
              </a:rPr>
              <a:t>Wayyiqra</a:t>
            </a:r>
            <a:r>
              <a:rPr lang="pt-BR" altLang="pt-BR" sz="3800" dirty="0">
                <a:solidFill>
                  <a:schemeClr val="bg1"/>
                </a:solidFill>
              </a:rPr>
              <a:t> No grego "Levítico“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Aves Imundas</a:t>
            </a:r>
          </a:p>
        </p:txBody>
      </p:sp>
      <p:pic>
        <p:nvPicPr>
          <p:cNvPr id="47107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7" b="11388"/>
          <a:stretch>
            <a:fillRect/>
          </a:stretch>
        </p:blipFill>
        <p:spPr bwMode="auto">
          <a:xfrm>
            <a:off x="0" y="1484313"/>
            <a:ext cx="91805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Grp="1" noChangeArrowheads="1"/>
          </p:cNvSpPr>
          <p:nvPr>
            <p:ph idx="1"/>
          </p:nvPr>
        </p:nvSpPr>
        <p:spPr>
          <a:xfrm>
            <a:off x="71438" y="1628775"/>
            <a:ext cx="6013450" cy="5113338"/>
          </a:xfrm>
        </p:spPr>
        <p:txBody>
          <a:bodyPr/>
          <a:lstStyle/>
          <a:p>
            <a:pPr eaLnBrk="1" hangingPunct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BR" altLang="pt-BR" sz="4000" b="1">
                <a:solidFill>
                  <a:schemeClr val="bg1"/>
                </a:solidFill>
              </a:rPr>
              <a:t>Águia, quebrantoso, águia marinha, milhano, falcão, corvo, avestruz, coruja, gaivota, gavião, mocho, corvo marinho, íbis, gralha, pelicano, abutre, cegonha, garça, poupa e morcego.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Insetos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73238"/>
            <a:ext cx="4968875" cy="4751387"/>
          </a:xfrm>
          <a:solidFill>
            <a:schemeClr val="tx1">
              <a:alpha val="2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>
                <a:solidFill>
                  <a:schemeClr val="bg1"/>
                </a:solidFill>
              </a:rPr>
              <a:t>LIMPOS: Voa, anda sobre os 4 pés, pernas traseiras mais compridas para saltar. </a:t>
            </a:r>
            <a:r>
              <a:rPr lang="pt-BR" altLang="pt-BR" sz="4000" b="1" dirty="0" err="1">
                <a:solidFill>
                  <a:schemeClr val="bg1"/>
                </a:solidFill>
              </a:rPr>
              <a:t>Locusta</a:t>
            </a:r>
            <a:r>
              <a:rPr lang="pt-BR" altLang="pt-BR" sz="4000" b="1" dirty="0">
                <a:solidFill>
                  <a:schemeClr val="bg1"/>
                </a:solidFill>
              </a:rPr>
              <a:t>, gafanhoto devorador e grilo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>
                <a:solidFill>
                  <a:schemeClr val="bg1"/>
                </a:solidFill>
              </a:rPr>
              <a:t>IMUNDOS: Insetos Imundos: apenas voa e anda sobre os 4 pés.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dirty="0">
                <a:solidFill>
                  <a:schemeClr val="bg1"/>
                </a:solidFill>
              </a:rPr>
              <a:t>Demais Animais Imundos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76463"/>
            <a:ext cx="4402138" cy="3916362"/>
          </a:xfrm>
        </p:spPr>
        <p:txBody>
          <a:bodyPr rtlCol="0">
            <a:normAutofit fontScale="92500" lnSpcReduction="10000"/>
          </a:bodyPr>
          <a:lstStyle/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Doninha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Rato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Lagarto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Lagartixa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Lagarto Da Areia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Camaleão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 2" panose="05020102010507070707" pitchFamily="18" charset="2"/>
              <a:buNone/>
              <a:defRPr/>
            </a:pPr>
            <a:r>
              <a:rPr lang="pt-BR" altLang="pt-BR" sz="4000" b="1" dirty="0"/>
              <a:t>Coelho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Répteis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4392613" cy="5040313"/>
          </a:xfrm>
        </p:spPr>
        <p:txBody>
          <a:bodyPr/>
          <a:lstStyle/>
          <a:p>
            <a:pPr eaLnBrk="1" hangingPunct="1"/>
            <a:r>
              <a:rPr lang="pt-BR" altLang="pt-BR" sz="3600" b="1">
                <a:solidFill>
                  <a:schemeClr val="bg1"/>
                </a:solidFill>
              </a:rPr>
              <a:t>Tudo o que anda sobre o ventre, tudo o que anda sobre 4 pés ou têm muitos pés, dos enxames de criaturas que povoam a terra, não comereis.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Alistamento Já!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E7013D-22BE-4936-B9C8-A2E1BC3A5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4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992888" cy="79208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1 Pedro 2.9: Objetivo da Liberdade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716463" y="1843088"/>
            <a:ext cx="4176712" cy="14414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bg1"/>
                </a:solidFill>
              </a:rPr>
              <a:t>Nação De Sacerdotes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b="1">
                <a:solidFill>
                  <a:schemeClr val="bg1"/>
                </a:solidFill>
              </a:rPr>
              <a:t>Viver Como Sacerdotes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Tudo A Ver Conosco! </a:t>
            </a:r>
            <a:r>
              <a:rPr lang="pt-BR" altLang="pt-BR" sz="4000" dirty="0" err="1">
                <a:solidFill>
                  <a:schemeClr val="bg1"/>
                </a:solidFill>
              </a:rPr>
              <a:t>Apoc</a:t>
            </a:r>
            <a:r>
              <a:rPr lang="pt-BR" altLang="pt-BR" sz="4000" dirty="0">
                <a:solidFill>
                  <a:schemeClr val="bg1"/>
                </a:solidFill>
              </a:rPr>
              <a:t>. 14.6-14</a:t>
            </a:r>
          </a:p>
        </p:txBody>
      </p:sp>
      <p:pic>
        <p:nvPicPr>
          <p:cNvPr id="15363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51250"/>
            <a:ext cx="31273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351837" cy="2808288"/>
          </a:xfrm>
        </p:spPr>
        <p:txBody>
          <a:bodyPr/>
          <a:lstStyle/>
          <a:p>
            <a:pPr marL="117475" indent="0" eaLnBrk="1" hangingPunct="1">
              <a:buFont typeface="Wingdings 2" panose="05020102010507070707" pitchFamily="18" charset="2"/>
              <a:buNone/>
            </a:pPr>
            <a:r>
              <a:rPr lang="pt-BR" altLang="pt-BR" sz="4000" b="1"/>
              <a:t>IASD surgiu para chamar a atenção do mundo para o santuário</a:t>
            </a:r>
          </a:p>
          <a:p>
            <a:pPr marL="117475" indent="0" eaLnBrk="1" hangingPunct="1">
              <a:buFont typeface="Wingdings 2" panose="05020102010507070707" pitchFamily="18" charset="2"/>
              <a:buNone/>
            </a:pPr>
            <a:r>
              <a:rPr lang="pt-BR" altLang="pt-BR" sz="4000" b="1"/>
              <a:t>Povo que surgiu para viver como sacerdotes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Por Isto Um Profeta Especial</a:t>
            </a:r>
          </a:p>
        </p:txBody>
      </p:sp>
      <p:pic>
        <p:nvPicPr>
          <p:cNvPr id="17411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4337050"/>
            <a:ext cx="9144000" cy="2547938"/>
          </a:xfrm>
          <a:solidFill>
            <a:schemeClr val="tx1">
              <a:alpha val="20000"/>
            </a:schemeClr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altLang="pt-BR" sz="3600" b="1" dirty="0">
                <a:solidFill>
                  <a:schemeClr val="bg1"/>
                </a:solidFill>
              </a:rPr>
              <a:t>Ellen White profeta diferente dos demais</a:t>
            </a:r>
          </a:p>
          <a:p>
            <a:pPr marL="119062" indent="0" eaLnBrk="1" hangingPunct="1">
              <a:buFont typeface="Wingdings 2" panose="05020102010507070707" pitchFamily="18" charset="2"/>
              <a:buNone/>
              <a:defRPr/>
            </a:pPr>
            <a:r>
              <a:rPr lang="pt-BR" altLang="pt-BR" sz="3600" b="1" dirty="0">
                <a:solidFill>
                  <a:schemeClr val="bg1"/>
                </a:solidFill>
              </a:rPr>
              <a:t>Detalhes da vida moderna.</a:t>
            </a:r>
          </a:p>
          <a:p>
            <a:pPr marL="119062" indent="0" eaLnBrk="1" hangingPunct="1">
              <a:buFont typeface="Wingdings 2" panose="05020102010507070707" pitchFamily="18" charset="2"/>
              <a:buNone/>
              <a:defRPr/>
            </a:pPr>
            <a:r>
              <a:rPr lang="pt-BR" altLang="pt-BR" sz="3600" b="1" dirty="0">
                <a:solidFill>
                  <a:schemeClr val="bg1"/>
                </a:solidFill>
              </a:rPr>
              <a:t>Maior produção literária da História</a:t>
            </a:r>
          </a:p>
          <a:p>
            <a:pPr marL="119062" indent="0" eaLnBrk="1" hangingPunct="1">
              <a:buFont typeface="Wingdings 2" panose="05020102010507070707" pitchFamily="18" charset="2"/>
              <a:buNone/>
              <a:defRPr/>
            </a:pPr>
            <a:r>
              <a:rPr lang="pt-BR" altLang="pt-BR" sz="3600" b="1" dirty="0">
                <a:solidFill>
                  <a:schemeClr val="bg1"/>
                </a:solidFill>
              </a:rPr>
              <a:t>Exemplo: fala sobre o jantar!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700213"/>
            <a:ext cx="8397875" cy="4941887"/>
          </a:xfrm>
        </p:spPr>
        <p:txBody>
          <a:bodyPr rtlCol="0">
            <a:normAutofit fontScale="85000" lnSpcReduction="20000"/>
          </a:bodyPr>
          <a:lstStyle/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 1- 7 Santidade nos Sacrifícios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 8-10 Santidade no Sacerdócio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 11-15 Santidade na Saúde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 16-22 Santidade pela Separação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 23-27 Santidade na adoração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Gênesis: Criador e Soberano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Êxodo: Libertador, Pelo Sangue</a:t>
            </a:r>
          </a:p>
          <a:p>
            <a:pPr marL="438912" indent="-32004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pt-BR" altLang="pt-BR" sz="4000" b="1" dirty="0"/>
              <a:t>Levítico: Santificador/ Melhor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Esboço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642350" cy="5373687"/>
          </a:xfrm>
        </p:spPr>
        <p:txBody>
          <a:bodyPr rtlCol="0">
            <a:noAutofit/>
          </a:bodyPr>
          <a:lstStyle/>
          <a:p>
            <a:pPr marL="690372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3800" b="1" dirty="0"/>
              <a:t>Após os 10 mandamentos e o tabernáculo, o povo precisava aprender a forma correta de cultuar, adorar e consagrar-se.</a:t>
            </a:r>
          </a:p>
          <a:p>
            <a:pPr marL="690372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3800" b="1" dirty="0"/>
              <a:t>Esta é a ordem dos acontecimentos. </a:t>
            </a:r>
          </a:p>
          <a:p>
            <a:pPr marL="690372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3800" b="1" dirty="0"/>
              <a:t>Origem + Libertação do Cativeiro do pecado e do mundo + O conhecimento da vontade de Deus, + povo + adoração + O serviço + consagração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pt-BR" altLang="pt-BR" sz="3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1. Santidade Nos Sacrifícios</a:t>
            </a:r>
          </a:p>
        </p:txBody>
      </p:sp>
      <p:pic>
        <p:nvPicPr>
          <p:cNvPr id="23555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5"/>
          <a:stretch>
            <a:fillRect/>
          </a:stretch>
        </p:blipFill>
        <p:spPr bwMode="auto">
          <a:xfrm>
            <a:off x="0" y="1484313"/>
            <a:ext cx="91440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dirty="0">
                <a:solidFill>
                  <a:schemeClr val="bg1"/>
                </a:solidFill>
              </a:rPr>
              <a:t>Ofertas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1557338"/>
            <a:ext cx="8315325" cy="5229225"/>
          </a:xfrm>
        </p:spPr>
        <p:txBody>
          <a:bodyPr/>
          <a:lstStyle/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sz="4000" b="1"/>
              <a:t>DIÁRIOS: pela manhã e à tarde 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sz="4000" b="1"/>
              <a:t>O animal macho, sem sua pele, era completamente queimado. Lev. 1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sz="4000" b="1"/>
              <a:t>MANJARES: comunhão e graças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sz="4000" b="1"/>
              <a:t>Feita com farinha e azeite. Lev. 2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sz="4000" b="1"/>
              <a:t>PACÍFICA: gratidão e comunhão. 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altLang="pt-BR" sz="4000" b="1"/>
              <a:t> Feita com um macho ou fêmea, queimado ao Senhor. Lev 3. </a:t>
            </a:r>
          </a:p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pt-BR" altLang="pt-BR" sz="4000" b="1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resentaçã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" id="{BEF332A2-9FAC-48AF-B3AE-DBA2F34DB90A}" vid="{0505893A-CF53-41C0-85A4-A00F49DEA33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</Template>
  <TotalTime>527</TotalTime>
  <Words>1081</Words>
  <Application>Microsoft Office PowerPoint</Application>
  <PresentationFormat>Apresentação na tela (4:3)</PresentationFormat>
  <Paragraphs>129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Cooper Black</vt:lpstr>
      <vt:lpstr>Corbel</vt:lpstr>
      <vt:lpstr>Trebuchet MS</vt:lpstr>
      <vt:lpstr>Wingdings</vt:lpstr>
      <vt:lpstr>Wingdings 2</vt:lpstr>
      <vt:lpstr>Wingdings 3</vt:lpstr>
      <vt:lpstr>Apresentação</vt:lpstr>
      <vt:lpstr>Apresentação do PowerPoint</vt:lpstr>
      <vt:lpstr>Hebraico é Wayyiqra No grego "Levítico“</vt:lpstr>
      <vt:lpstr>1 Pedro 2.9: Objetivo da Liberdade</vt:lpstr>
      <vt:lpstr>Tudo A Ver Conosco! Apoc. 14.6-14</vt:lpstr>
      <vt:lpstr>Por Isto Um Profeta Especial</vt:lpstr>
      <vt:lpstr>Esboço</vt:lpstr>
      <vt:lpstr>Apresentação do PowerPoint</vt:lpstr>
      <vt:lpstr>1. Santidade Nos Sacrifícios</vt:lpstr>
      <vt:lpstr>Ofertas</vt:lpstr>
      <vt:lpstr>Ofertas</vt:lpstr>
      <vt:lpstr>Não Há Religião Sem Oferta!</vt:lpstr>
      <vt:lpstr>2. Santidade Na Saúde</vt:lpstr>
      <vt:lpstr>Templos do Espírito – Estilo de Vida</vt:lpstr>
      <vt:lpstr>O Cardápio Divino</vt:lpstr>
      <vt:lpstr>Animais Quadrúpedes Limpos Ruminam E Têm Unhas Fendidas. </vt:lpstr>
      <vt:lpstr>Animais Quadrúpedes Imundos:  não ruminam ou não têm unhas fendidas </vt:lpstr>
      <vt:lpstr>Apresentação do PowerPoint</vt:lpstr>
      <vt:lpstr>Aquáticos Limpos:  têm barbatanas e escamas </vt:lpstr>
      <vt:lpstr>Aquáticos Imundos: sem barbatanas, escamas, de rios, lagos ou mares. </vt:lpstr>
      <vt:lpstr>Aves Imundas</vt:lpstr>
      <vt:lpstr>Insetos</vt:lpstr>
      <vt:lpstr>Demais Animais Imundos</vt:lpstr>
      <vt:lpstr>Répteis</vt:lpstr>
      <vt:lpstr>Alistamento Já!</vt:lpstr>
    </vt:vector>
  </TitlesOfParts>
  <Company>mac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PENTATEUCO</dc:title>
  <dc:subject>SERMÕES DO PENTATEUCO</dc:subject>
  <dc:creator>Pr. MARCELO AUGUSTO DE CARVALHO</dc:creator>
  <cp:keywords>www.4tons.com</cp:keywords>
  <dc:description>COMÉRCIO PROIBIDO. USO PESSOAL</dc:description>
  <cp:lastModifiedBy>Pr. Marcelo Carvalho</cp:lastModifiedBy>
  <cp:revision>201</cp:revision>
  <dcterms:created xsi:type="dcterms:W3CDTF">2004-08-02T09:28:01Z</dcterms:created>
  <dcterms:modified xsi:type="dcterms:W3CDTF">2019-10-17T18:04:03Z</dcterms:modified>
  <cp:category>SERMÕES POR LIVROS</cp:category>
</cp:coreProperties>
</file>