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258" r:id="rId2"/>
    <p:sldId id="423" r:id="rId3"/>
    <p:sldId id="322" r:id="rId4"/>
    <p:sldId id="336" r:id="rId5"/>
    <p:sldId id="388" r:id="rId6"/>
    <p:sldId id="337" r:id="rId7"/>
    <p:sldId id="424" r:id="rId8"/>
    <p:sldId id="323" r:id="rId9"/>
    <p:sldId id="275" r:id="rId10"/>
    <p:sldId id="276" r:id="rId11"/>
    <p:sldId id="393" r:id="rId12"/>
    <p:sldId id="277" r:id="rId13"/>
    <p:sldId id="411" r:id="rId14"/>
    <p:sldId id="278" r:id="rId15"/>
    <p:sldId id="279" r:id="rId16"/>
    <p:sldId id="280" r:id="rId17"/>
    <p:sldId id="430" r:id="rId18"/>
    <p:sldId id="400" r:id="rId19"/>
    <p:sldId id="395" r:id="rId20"/>
    <p:sldId id="394" r:id="rId21"/>
    <p:sldId id="427" r:id="rId22"/>
    <p:sldId id="364" r:id="rId23"/>
    <p:sldId id="365" r:id="rId24"/>
    <p:sldId id="417" r:id="rId25"/>
    <p:sldId id="418" r:id="rId26"/>
    <p:sldId id="368" r:id="rId27"/>
    <p:sldId id="369" r:id="rId28"/>
    <p:sldId id="370" r:id="rId29"/>
    <p:sldId id="371" r:id="rId30"/>
    <p:sldId id="375" r:id="rId31"/>
    <p:sldId id="403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33"/>
    <a:srgbClr val="CCFF33"/>
    <a:srgbClr val="FFFFFF"/>
    <a:srgbClr val="FF0000"/>
    <a:srgbClr val="CCCCFF"/>
    <a:srgbClr val="CC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E130FE-07FB-4AF7-9FD0-C4D6D9801E7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06E8F-55D1-4447-8AAE-15EE766D605E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  <a:p>
            <a:pPr eaLnBrk="1" hangingPunct="1"/>
            <a:endParaRPr lang="pt-BR" altLang="pt-BR" b="1" smtClean="0"/>
          </a:p>
          <a:p>
            <a:pPr eaLnBrk="1" hangingPunct="1"/>
            <a:r>
              <a:rPr lang="pt-BR" altLang="pt-BR" b="1" smtClean="0"/>
              <a:t>Lavras-MG 25/03/2009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2D978-9D09-478F-86BF-BF68E56E1034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1B78D-3718-4EA9-8789-778AC3D5ADBD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pt-BR" altLang="pt-BR" b="1" dirty="0" smtClean="0"/>
              <a:t>A lua nova- no dia da lua nova e era anunciada ao som de trombetas. Não era proibido o trabalho, mas sacrifícios em dobro eram oferecidos. 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pt-BR" altLang="pt-BR" b="1" dirty="0" smtClean="0"/>
              <a:t>A lua nova do sétimo mês (outubro), indicava o começo do ano civil e a festa do Ano Novo Judaico recebia o nome de Festa das Trombetas ( 1 de outubro). Esta era de completo descanso e as trombetas tocavam bem mais forte e demoradamente. 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pt-BR" altLang="pt-BR" b="1" dirty="0" smtClean="0"/>
              <a:t>Tipificava a reunião do povo de Israel.</a:t>
            </a:r>
          </a:p>
          <a:p>
            <a:pPr eaLnBrk="1" hangingPunct="1">
              <a:defRPr/>
            </a:pPr>
            <a:endParaRPr lang="pt-BR" altLang="pt-BR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2A9C6-2550-4514-BE66-1F40366DC428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As primeiras quatro festas estão relacionadas com a primeira vinda de Cristo, e as três últimas com a segunda vinda do nosso Senhor.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São elas: Páscoa - Pães Asmos - Primícias - Pentecostes - Trombetas - Dia da Expiação - Tabernáculos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(Para fácil memorização, note que as quatro primeiras começam com a letra "P", e duas das três últimas começam com a letra "T")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1 - Páscoa (Lev. 23:4 e 5): Festa instituída quando o povo de Israel foi libertado da escravidão do Egito (Ex. 12). Um cordeiro era morto no dia quatorze do primeiro mês (Abib) do calendário hebraico.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Cumpriu-se de forma precisa numa sexta-feira ao pôr-do-sol quando Cristo foi morto como um cordeiro (I Cor. 5:7; I Ped. 1:18 e 19).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2 - Pães Asmos (Lev. 23:6 a 8): No dia seguinte à Páscoa (15 de Abib) começava um período de sete dias onde o povo deveria comer pão sem fermento e oferecer oferta queimada ao Senhor. No verso sete o texto diz que no primeiro dia, ou seja, o dia seguinte a Páscoa, o povo não poderia trabalhar.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Essa festa se cumpriu a partir do dia seguinte à morte de Cristo, quando em Lucas 23:54 a 56 diz que as mulheres na sexta-feira de Páscoa embalsamaram o corpo de Jesus e então no Sábado (dia seguinte) descansaram. Começa então o período de consagração daqueles que eram povo de Deus, na esperança da ressurreição de Cristo, que morreu sem pecado, tipificado pelo pão sem fermento (Fermento representa o pecado, leia Mat. 16:6).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3- Primícias (Lev. 23:9 a 14): Acontecia no dia imediato à festa dos pães asmos (16 de Abib) e festejava o início da colheita. Sem entrarmos em detalhes sobre sua contagem, que divergia entre os Fariseus e Saduceus, vamos esboçar seu significado profético no plano de redenção. Jesus morreu literalmente no dia 15 do primeiro mês (Páscoa) e ressuscitou no dia 16, "como primícias dos que dormem" (I Cor. 15:20). Assim como o povo dedicava ao Senhor os primeiros frutos da colheita, Jesus dedica ao Pai os primeiros frutos da salvação, quando na Sua morte muitos ressuscitaram (Mat. 27:51 a53) e depois foram levados ao Céu com Ele.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4- Pentecostes ou Festa das Semanas (Lev. 23:15 a 22): Parece haver uma ligação desta festa com as anteriores, como sendo uma continuação (v. 15 e 16). Essa festa comemorava o fim da colheita, uma espécie de segunda festa das primícias.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O Pentecostes cumpriu-se cronologicamente em tempo exato (Atos 2:1) e com a descida do Espírito Santo, os seguidores de Deus entregaram "quase três mil pessoas" (Atos 2:41) como frutos da grande colheita desde a morte e ressurreição de Jesus.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Depois da Festa do Pentecostes havia um intervalo até a próxima festa. Assim acontece na história, temos um grande intervalo desde o Pentecostes até a retomado dos cumprimentos proféticos prefigurados pela festa.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5 - Trombetas (Lev. 23:24 e 25): No primeiro dia do sétimo mês era tocada a trombeta para anunciar o primeiro dia do ano civil, ou ano novo. A trombeta também alertava ao povo da proximidade do Dia da Expiação, que era dia de juízo onde se exigia preparação e solenidade. A Festa das Trombetas era um dia de descanso e consagração, representado pelas ofertas queimadas oferecidas a Deus neste dia.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Seu cumprimento profético se deu, no anúncio da proximidade do grande Dia da Expiação, claramente estampado na Primeira Mensagem Angélica: "Temei a Deus e dai-Lhe glória, pois é chegada a hora do Seu juízo" (Apoc. 14:7).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6- Dia da Expiação (Lev. 23:26 a 32): Acontecia no décimo dia do sétimo mês. O Santuário era purificado das transgressões daqueles que um dia sacrificaram um cordeiro e tiveram seus pecados transferidos simbolicamente através do sangue do animal que era aspergido no tabernáculo.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Segundo a profecia de Daniel 8:14, no dia 22 de outubro de 1844 teve início esse grande dia, quando Jesus passou literalmente para o Lugar Santíssimo do Santuário celestial para julgar aqueles que aceitaram um dia o sacrifício de Cristo na cruz como cordeiro de Deus (Heb. 9:23 a 28).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7- Tabernáculos (Lev. 23:33 a 44): No décimo quinto dia acontecia a última festa do ano religioso, a Festa dos Tabernáculos. Os israelitas, em memória ao tempo em que eram errantes no deserto e viviam em tendas, deviam voltar a morar em barracas durante sete dias. Ao contrário da contrição da festa anterior, havia muito júbilo e alegria nesta ocasião. O juízo havia passado e o perdão dos pecados estava garantido.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Era uma festa de colheita também (uvas e azeitonas, ver William L. Coleman, Manual dos Tempos e Costumes Bíblicos, 268 e 269), e havia um espírito de gratidão por tudo que o Senhor havia feito durante o ano.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Seu cumprimento está no futuro, depois do término do Dia da Expiação, na ocasião da volta de Cristo.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Ele virá para fazer a colheita final (Apoc. 14:14 a 16) e seremos levados ao Céu com Ele. Note a descrição deste dia por Ellen G. White: "Todos nós entramos na nuvem, e estivemos sete dias ascendendo para o mar de vidro". Primeiros Escritos, pág. 16.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Será um dia de muito louvor e gratidão pelo perdão dos pecados (concluído na festa anterior - O Grande Dia da Expiação) e seguirá por sete dias até recebermos de Jesus as coroas da vitória (ver Primeiros Escritos, 16 e 17).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A Bíblia também relaciona essa festa com a restauração final do povo de Deus: "Todos os que restarem de todas as nações que vieram contra Jerusalém subirão de ano em ano para adorar o Rei, o Senhor dos Exércitos, e para celebrar a Festa dos Tabernáculos" (Zac. 14:16).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Conclusão: As sete festas de Israel contam de forma universal e cronológica, a história da salvação desde a morte de Cristo na cruz, como cordeiro pascoal, até Sua segunda vinda de forma gloriosa.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Apesar de não celebrarmos hoje essas comemorações como Israel no Antigo Testamento fazia, podemos estudá-las e aprender muitas lições de vida cristã. Sobretudo, não devemos nos esquecer que estamos vivendo no contexto do Dia da Expiação e Cristo está hoje no Santo dos Santos fazendo o juízo investigativo antes de retornar a essa Terra.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É hora de reflexão, contrição e expectativa do glorioso dia que nos aguarda.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POR: PR. YURI RAVEM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yuriravem@yahoo.com.br 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ABD805-B63F-4482-B413-61AA844D7325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1 - Páscoa (Lev. 23:4 e 5): Festa instituída quando o povo de Israel foi libertado da escravidão do Egito (Ex. 12). Um cordeiro era morto no dia quatorze do primeiro mês (Abib) do calendário hebraico. 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Cumpriu-se de forma precisa numa sexta-feira ao pôr-do-sol quando Cristo foi morto como um cordeiro (I Cor. 5:7; I Ped. 1:18 e 19).</a:t>
            </a:r>
            <a:br>
              <a:rPr lang="pt-BR" altLang="pt-BR" b="1" smtClean="0"/>
            </a:br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AC8C8-3484-4C18-8CD2-3D1D6C2565FF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2 - Pães Asmos (Lev. 23:6 a 8): No dia seguinte à Páscoa (15 de Abib) começava um período de sete dias onde o povo deveria comer pão sem fermento e oferecer oferta queimada ao Senhor. No verso sete o texto diz que no primeiro dia, ou seja, o dia seguinte a Páscoa, o povo não poderia trabalhar.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Essa festa se cumpriu a partir do dia seguinte à morte de Cristo, quando em Lucas 23:54 a 56 diz que as mulheres na sexta-feira de Páscoa embalsamaram o corpo de Jesus e então no Sábado (dia seguinte) descansaram. Começa então o período de consagração daqueles que eram povo de Deus, na esperança da ressurreição de Cristo, que morreu sem pecado, tipificado pelo pão sem fermento (Fermento representa o pecado, leia Mat. 16:6).</a:t>
            </a:r>
            <a:br>
              <a:rPr lang="pt-BR" altLang="pt-BR" b="1" smtClean="0"/>
            </a:br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5216BB-895E-421C-B233-9D77A1FFA2DD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3- Primícias (Lev. 23:9 a 14): Acontecia no dia imediato à festa dos pães asmos (16 de Abib) e festejava o início da colheita. Sem entrarmos em detalhes sobre sua contagem, que divergia entre os Fariseus e Saduceus, vamos esboçar seu significado profético no plano de redenção. Jesus morreu literalmente no dia 15 do primeiro mês (Páscoa) e ressuscitou no dia 16, "como primícias dos que dormem" (I Cor. 15:20). Assim como o povo dedicava ao Senhor os primeiros frutos da colheita, Jesus dedica ao Pai os primeiros frutos da salvação, quando na Sua morte muitos ressuscitaram (Mat. 27:51 a53) e depois foram levados ao Céu com Ele. </a:t>
            </a:r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49711-FA30-4A01-AB5B-C5E7673B3590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4- Pentecostes ou Festa das Semanas (Lev. 23:15 a 22): Parece haver uma ligação desta festa com as anteriores, como sendo uma continuação (v. 15 e 16). Essa festa comemorava o fim da colheita, uma espécie de segunda festa das primícias.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O Pentecostes cumpriu-se cronologicamente em tempo exato (Atos 2:1) e com a descida do Espírito Santo, os seguidores de Deus entregaram "quase três mil pessoas" (Atos 2:41) como frutos da grande colheita desde a morte e ressurreição de Jesus.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Depois da Festa do Pentecostes havia um intervalo até a próxima festa. Assim acontece na história, temos um grande intervalo desde o Pentecostes até a retomado dos cumprimentos proféticos prefigurados pela festa.</a:t>
            </a:r>
            <a:br>
              <a:rPr lang="pt-BR" altLang="pt-BR" b="1" smtClean="0"/>
            </a:br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7CF2F-AF6F-43C7-B140-6BE5C7E97C6B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5-No primeiro dia do sétimo mês era tocada a trombeta para anunciar o primeiro dia do ano civil, ou ano novo. A trombeta também alertava ao povo da proximidade do Dia da Expiação, que era dia de juízo onde se exigia preparação e solenidade. A Festa das Trombetas era um dia de descanso e consagração, representado pelas ofertas queimadas oferecidas a Deus neste dia.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Seu cumprimento profético se deu, no anúncio da proximidade do grande Dia da Expiação, claramente estampado na Primeira Mensagem Angélica: "Temei a Deus e dai-Lhe glória, pois é chegada a hora do Seu juízo" (Apoc. 14:7). </a:t>
            </a:r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EA99C-6417-49B8-A3E7-84FEECEB3975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6-Comemorada em 10 de outubro. </a:t>
            </a:r>
          </a:p>
          <a:p>
            <a:pPr eaLnBrk="1" hangingPunct="1"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Expiavam-se todos os pecados do ano todo, que não haviam sido expiados. </a:t>
            </a:r>
          </a:p>
          <a:p>
            <a:pPr eaLnBrk="1" hangingPunct="1"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Neste dia o sumo-sacerdote oferecia um novilho por si mesmo e então entrava no Santíssimo. </a:t>
            </a:r>
          </a:p>
          <a:p>
            <a:pPr eaLnBrk="1" hangingPunct="1"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Era lançada a sorte era lançada sobre 2 bodes. Um era sacrificado e o outro era levado para o deserto, carregando toda a culpa que sobre ele o sumo- sacerdote colocava. </a:t>
            </a:r>
          </a:p>
          <a:p>
            <a:pPr eaLnBrk="1" hangingPunct="1">
              <a:defRPr/>
            </a:pP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Ambos os bodes significavam Jesus, que foi sacrificado na cruz, assim como morreu fora da porta (</a:t>
            </a:r>
            <a:r>
              <a:rPr lang="pt-BR" altLang="pt-BR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Heb</a:t>
            </a:r>
            <a:r>
              <a:rPr lang="pt-BR" altLang="pt-B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13.12) carregando nossas culpas.</a:t>
            </a:r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C9E5E-6CCB-4F59-AA8F-F1D294FF319F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E2962-7F87-4B50-A7AA-54EF4B691A65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1F55F-C164-4B42-8DBA-3E6D9A2D9521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7- Tabernáculos (Lev. 23:33 a 44): No décimo quinto dia acontecia a última festa do ano religioso, a Festa dos Tabernáculos. Os israelitas, em memória ao tempo em que eram errantes no deserto e viviam em tendas, deviam voltar a morar em barracas durante sete dias. Ao contrário da contrição da festa anterior, havia muito júbilo e alegria nesta ocasião. O juízo havia passado e o perdão dos pecados estava garantido.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Era uma festa de colheita também (uvas e azeitonas, ver William L. Coleman, Manual dos Tempos e Costumes Bíblicos, 268 e 269), e havia um espírito de gratidão por tudo que o Senhor havia feito durante o ano.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Seu cumprimento está no futuro, depois do término do Dia da Expiação, na ocasião da volta de Cristo.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Ele virá para fazer a colheita final (Apoc. 14:14 a 16) e seremos levados ao Céu com Ele. Note a descrição deste dia por Ellen G. White: "Todos nós entramos na nuvem, e estivemos sete dias ascendendo para o mar de vidro". Primeiros Escritos, pág. 16.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Será um dia de muito louvor e gratidão pelo perdão dos pecados (concluído na festa anterior - O Grande Dia da Expiação) e seguirá por sete dias até recebermos de Jesus as coroas da vitória (ver Primeiros Escritos, 16 e 17).</a:t>
            </a:r>
            <a:br>
              <a:rPr lang="pt-BR" altLang="pt-BR" b="1" smtClean="0"/>
            </a:br>
            <a:r>
              <a:rPr lang="pt-BR" altLang="pt-BR" b="1" smtClean="0"/>
              <a:t/>
            </a:r>
            <a:br>
              <a:rPr lang="pt-BR" altLang="pt-BR" b="1" smtClean="0"/>
            </a:br>
            <a:r>
              <a:rPr lang="pt-BR" altLang="pt-BR" b="1" smtClean="0"/>
              <a:t>A Bíblia também relaciona essa festa com a restauração final do povo de Deus: "Todos os que restarem de todas as nações que vieram contra Jerusalém subirão de ano em ano para adorar o Rei, o Senhor dos Exércitos, e para celebrar a Festa dos Tabernáculos" (Zac. 14:16).</a:t>
            </a:r>
            <a:br>
              <a:rPr lang="pt-BR" altLang="pt-BR" b="1" smtClean="0"/>
            </a:br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894D93-7FE7-49E4-A1D0-4E69737DDEB9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481AC-490C-46F4-90B7-41552438C6BD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6EF8C-245C-4D8B-87BB-3135A5DA5DBD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D54C2-EEC1-449A-B2A5-EF0D8F32C7F1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Mas, em sua juventude, não haviam sido ensinados nos hábitos de domínio próprio. </a:t>
            </a:r>
          </a:p>
          <a:p>
            <a:pPr marL="118872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Nem a respeitar a prelado do pai, e nem se compenetravam da necessidade de estrita obediência aos mandos de Deus. </a:t>
            </a:r>
          </a:p>
          <a:p>
            <a:pPr marL="118872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err="1" smtClean="0"/>
              <a:t>Nadabe</a:t>
            </a:r>
            <a:r>
              <a:rPr lang="pt-BR" altLang="pt-BR" b="1" dirty="0" smtClean="0"/>
              <a:t> e </a:t>
            </a:r>
            <a:r>
              <a:rPr lang="pt-BR" altLang="pt-BR" b="1" dirty="0" err="1" smtClean="0"/>
              <a:t>Abiú</a:t>
            </a:r>
            <a:r>
              <a:rPr lang="pt-BR" altLang="pt-BR" b="1" dirty="0" smtClean="0"/>
              <a:t> perderam a noção entre o fogo sagrado e o secular pelo uso do vinho, expressamente proibido por Deus para uso entre os israelitas, e de forma toda especial aos sacerdotes. </a:t>
            </a:r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032AF-5932-4489-B53E-41BB4E12AAC4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 condições normais jamais teriam cometido tal pecado. Mas...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F33C-2D4D-4B23-AED7-0ECB380A8920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EA140-85BD-4597-9907-6A8FCDEBC18F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88EA4-B010-4C9A-9329-A9D11D3FC294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14F3F3-B2D0-4275-BCF3-03CFF04AD234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/>
              <a:t>padre P_________, 31 anos na época, pároco da Igreja de São Pedro, RS, foi morto por 4 garotos. O inquérito constatou que na noite do crime, ele havia ido ao Parque Marinha, um bairro pobre da cidade, em busca de parceiros. 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Encontrou 2 rapazes e os convidou para assistir a uma fita pornô em seu apartamento. No caminho, deu carona para mais outros 2 rapazes. Foi morto pelo grupo, que decidiu roubar-lhe o carro.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padre W_______, de 26 anos, pároco da Igreja de Nossa Senhora Aparecida em Lençóis Paulista, SP, foi acusado de abusar sexualmente de 5 garotos com idades entre 7 e 10 anos. Condenado a 52 anos de prisão.</a:t>
            </a:r>
          </a:p>
          <a:p>
            <a:pPr eaLnBrk="1" hangingPunct="1">
              <a:defRPr/>
            </a:pPr>
            <a:endParaRPr lang="pt-BR" altLang="pt-BR" b="1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2A7315-E3E4-49D7-8CAE-56BD98400ECF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C121C-A46F-41DE-8C37-48811663EDB0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Pesquisa da Revista Newsweek revela: metade dos 57 000 padres que trabalham nas 188 dioceses em todo os EUA tem vida sexual ativa, e entre esses, 11 000 são homossexuais. 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Igreja Católica tem gasto 50 milhões de dólares por ano com o tratamento psicológico desses padres e com o pagamento de indenizações às suas vítimas. 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claro que este quadro não se restringe à Igreja Católica. Todas as igrejas  ou movimentos religiosos estão enfrentando sérias dificuldades com a conduta moral de seus líderes.</a:t>
            </a:r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F828A4-70BA-4223-8779-424360EF6A8E}" type="slidenum">
              <a:rPr lang="pt-BR" altLang="pt-BR" smtClean="0"/>
              <a:pPr>
                <a:spcBef>
                  <a:spcPct val="0"/>
                </a:spcBef>
              </a:pPr>
              <a:t>31</a:t>
            </a:fld>
            <a:endParaRPr lang="pt-BR" alt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BC876-E81A-45B7-BB09-548260E5DF11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25BB-7D7B-4EFD-A48C-58224DCBF116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FD65F-915A-4F49-A805-FFBFD4E7D6D4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12E127-32A2-4181-A707-F81B7CFAA9F7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Leis dadas para nos impressionar quão terrível, quão infeccioso, quão degradante e contagioso é o pecado. E qualquer pecado!</a:t>
            </a:r>
          </a:p>
          <a:p>
            <a:pPr eaLnBrk="1" hangingPunct="1"/>
            <a:r>
              <a:rPr lang="pt-BR" altLang="pt-BR" b="1" smtClean="0"/>
              <a:t>E lembre-se: não apenas os atos pecaminosos, mas principalmente a natureza pecaminosa!</a:t>
            </a:r>
            <a:br>
              <a:rPr lang="pt-BR" altLang="pt-BR" b="1" smtClean="0"/>
            </a:br>
            <a:r>
              <a:rPr lang="pt-BR" altLang="pt-BR" b="1" smtClean="0"/>
              <a:t>O que somos é o âmago da questão!</a:t>
            </a:r>
          </a:p>
          <a:p>
            <a:pPr eaLnBrk="1" hangingPunct="1"/>
            <a:r>
              <a:rPr lang="pt-BR" altLang="pt-BR" b="1" smtClean="0"/>
              <a:t>Ex: infidelidade/corrupção</a:t>
            </a:r>
            <a:br>
              <a:rPr lang="pt-BR" altLang="pt-BR" b="1" smtClean="0"/>
            </a:br>
            <a:r>
              <a:rPr lang="pt-BR" altLang="pt-BR" b="1" smtClean="0"/>
              <a:t>bomba atômica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D6AAF1-8B26-48EF-99AB-80D79C290DEE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D11C6-074D-439F-9935-DA2675A17897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285C-518D-4EA2-BBB8-3076B21859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20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BA16-3ABD-420A-A3D6-E445D8AC22F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938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AC89-7BA0-4002-AFBA-FB809BD208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56A8-FBCD-4453-B54C-89D848311E2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9915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CDA3-0B1B-4AFA-9DE6-F7F02B986D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956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7D4C-8C9E-4D0F-B377-113D03F2FFB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455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BFEE-2D0B-4186-B141-397E8ACB307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7654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6B51-13EE-4652-939D-0AC34A3FD7E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708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42A3-D4DA-43EC-9E4B-CD3556E238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3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CD42-B431-49D1-8180-4B48BD55EB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018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E0F9-4C44-4AC0-B169-18F6F4A33A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550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8F1315B4-97F1-4BF1-826F-36BE9C02196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2" r:id="rId2"/>
    <p:sldLayoutId id="2147483778" r:id="rId3"/>
    <p:sldLayoutId id="2147483773" r:id="rId4"/>
    <p:sldLayoutId id="2147483774" r:id="rId5"/>
    <p:sldLayoutId id="2147483775" r:id="rId6"/>
    <p:sldLayoutId id="2147483779" r:id="rId7"/>
    <p:sldLayoutId id="2147483780" r:id="rId8"/>
    <p:sldLayoutId id="2147483781" r:id="rId9"/>
    <p:sldLayoutId id="2147483776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KnQa2DY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wallpaper-calendar3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67738_Papel-de-Parede-Monte-Fuji--67738_1600x1200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Ao1gQk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445125"/>
            <a:ext cx="8315325" cy="995363"/>
          </a:xfrm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Como Identificar Um Santo?</a:t>
            </a:r>
          </a:p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alt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9219" name="Picture 4" descr="http://cdn1.wallpapersok.com/uploads/picture/370/72370/dendi-lupa-shlyapa-vzglyad.jpg?width=5616&amp;height=3744&amp;cro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/>
          <a:stretch>
            <a:fillRect/>
          </a:stretch>
        </p:blipFill>
        <p:spPr bwMode="auto">
          <a:xfrm>
            <a:off x="0" y="-26988"/>
            <a:ext cx="9144000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Semanais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457200" y="1628775"/>
            <a:ext cx="47164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sétimo dia da semana era separado para o descanso e meditação espiritual. Tipificava o crente descansando na obra concluída por Jesus. Heb 4. 1-10.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Mensais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628800"/>
            <a:ext cx="8748464" cy="5045844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altLang="pt-BR" sz="3200" dirty="0" smtClean="0">
                <a:solidFill>
                  <a:schemeClr val="tx1"/>
                </a:solidFill>
              </a:rPr>
              <a:t>No </a:t>
            </a:r>
            <a:r>
              <a:rPr lang="pt-BR" altLang="pt-BR" sz="3200" dirty="0">
                <a:solidFill>
                  <a:schemeClr val="tx1"/>
                </a:solidFill>
              </a:rPr>
              <a:t>dia da lua nova e era anunciada ao som de trombetas. Não era proibido o trabalho, mas sacrifícios em dobro eram oferecidos. </a:t>
            </a:r>
            <a:endParaRPr lang="pt-BR" altLang="pt-BR" sz="3200" dirty="0" smtClean="0">
              <a:solidFill>
                <a:schemeClr val="tx1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altLang="pt-BR" sz="3200" dirty="0">
                <a:solidFill>
                  <a:schemeClr val="tx1"/>
                </a:solidFill>
              </a:rPr>
              <a:t>A lua nova do sétimo mês (outubro), indicava o começo do ano civil e a festa do Ano Novo Judaico recebia o nome de Festa das Trombetas </a:t>
            </a:r>
            <a:r>
              <a:rPr lang="pt-BR" altLang="pt-BR" sz="3200" dirty="0" smtClean="0">
                <a:solidFill>
                  <a:schemeClr val="tx1"/>
                </a:solidFill>
              </a:rPr>
              <a:t>(1 </a:t>
            </a:r>
            <a:r>
              <a:rPr lang="pt-BR" altLang="pt-BR" sz="3200" dirty="0">
                <a:solidFill>
                  <a:schemeClr val="tx1"/>
                </a:solidFill>
              </a:rPr>
              <a:t>de outubro). Esta era de completo descanso e as trombetas tocavam bem mais forte e demoradamente.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altLang="pt-BR" sz="3200" dirty="0">
                <a:solidFill>
                  <a:schemeClr val="tx1"/>
                </a:solidFill>
              </a:rPr>
              <a:t>Tipificava a reunião do povo de Israel</a:t>
            </a:r>
            <a:r>
              <a:rPr lang="pt-BR" altLang="pt-BR" sz="3200" dirty="0" smtClean="0">
                <a:solidFill>
                  <a:schemeClr val="tx1"/>
                </a:solidFill>
              </a:rPr>
              <a:t>.</a:t>
            </a:r>
            <a:endParaRPr lang="pt-BR" alt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Anuais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2060575"/>
            <a:ext cx="8388350" cy="3960813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Era comemorada no dia 14 de abril. </a:t>
            </a:r>
          </a:p>
          <a:p>
            <a:pPr eaLnBrk="1" hangingPunct="1"/>
            <a:r>
              <a:rPr lang="pt-BR" altLang="pt-BR" sz="4000" b="1" smtClean="0"/>
              <a:t>Lembrava a libertação do cativeiro egípcio. </a:t>
            </a:r>
          </a:p>
          <a:p>
            <a:pPr eaLnBrk="1" hangingPunct="1"/>
            <a:r>
              <a:rPr lang="pt-BR" altLang="pt-BR" sz="4000" b="1" smtClean="0"/>
              <a:t>Tipificava a crucificação de Cristo e nossa conseqüente libertação do pecado.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Páscoa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Pães </a:t>
            </a:r>
            <a:r>
              <a:rPr lang="pt-BR" altLang="pt-BR" sz="4600" dirty="0" err="1" smtClean="0">
                <a:solidFill>
                  <a:schemeClr val="bg1"/>
                </a:solidFill>
              </a:rPr>
              <a:t>Asmos</a:t>
            </a:r>
            <a:endParaRPr lang="pt-BR" altLang="pt-BR" sz="4600" dirty="0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820150" cy="5084762"/>
          </a:xfrm>
        </p:spPr>
        <p:txBody>
          <a:bodyPr/>
          <a:lstStyle/>
          <a:p>
            <a:pPr eaLnBrk="1" hangingPunct="1"/>
            <a:r>
              <a:rPr lang="pt-BR" altLang="pt-BR" sz="4400" b="1" smtClean="0"/>
              <a:t>Dia seguinte à Páscoa. </a:t>
            </a:r>
          </a:p>
          <a:p>
            <a:pPr eaLnBrk="1" hangingPunct="1"/>
            <a:r>
              <a:rPr lang="pt-BR" altLang="pt-BR" sz="4400" b="1" smtClean="0"/>
              <a:t>Comemorava as dificuldades da fuga apressada do egito. </a:t>
            </a:r>
          </a:p>
          <a:p>
            <a:pPr eaLnBrk="1" hangingPunct="1"/>
            <a:r>
              <a:rPr lang="pt-BR" altLang="pt-BR" sz="4400" b="1" smtClean="0"/>
              <a:t>Tipificava a necessidade de uma vida limpa do pecado (fermento). </a:t>
            </a:r>
          </a:p>
          <a:p>
            <a:pPr eaLnBrk="1" hangingPunct="1"/>
            <a:r>
              <a:rPr lang="pt-BR" altLang="pt-BR" sz="4400" b="1" smtClean="0"/>
              <a:t>Cumpriu no dia seguinte à morte de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Primícias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628775"/>
            <a:ext cx="8605837" cy="5013325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400" b="1" dirty="0" smtClean="0"/>
              <a:t>Comemorada no 2°dia dos pães </a:t>
            </a:r>
            <a:r>
              <a:rPr lang="pt-BR" altLang="pt-BR" sz="4400" b="1" dirty="0" err="1" smtClean="0"/>
              <a:t>asmos</a:t>
            </a:r>
            <a:r>
              <a:rPr lang="pt-BR" altLang="pt-BR" sz="4400" b="1" dirty="0" smtClean="0"/>
              <a:t>, 16 de abril. </a:t>
            </a:r>
          </a:p>
          <a:p>
            <a:pPr marL="438912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400" b="1" dirty="0" smtClean="0"/>
              <a:t>Dedicados ao senhor todos os primeiros frutos das colheitas já feitas. </a:t>
            </a:r>
          </a:p>
          <a:p>
            <a:pPr marL="438912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Tipificava a ressurreição de Cristo, como as primícias dos crentes. </a:t>
            </a:r>
          </a:p>
          <a:p>
            <a:pPr marL="438912" indent="-32004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Agradecia a Deus pela colheita da cevada e dedicava a próxima colheita de trigo. </a:t>
            </a:r>
            <a:endParaRPr lang="pt-BR" altLang="pt-BR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Pentecostes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569325" cy="5229225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Comemorada 49 dias após a oferta das primícias, 6 de junho. </a:t>
            </a:r>
          </a:p>
          <a:p>
            <a:pPr eaLnBrk="1" hangingPunct="1"/>
            <a:r>
              <a:rPr lang="pt-BR" altLang="pt-BR" sz="3600" b="1" smtClean="0"/>
              <a:t>Comemorava o fim da colheita</a:t>
            </a:r>
          </a:p>
          <a:p>
            <a:pPr eaLnBrk="1" hangingPunct="1"/>
            <a:r>
              <a:rPr lang="pt-BR" altLang="pt-BR" sz="3600" b="1" smtClean="0"/>
              <a:t>Tipificava a descida do Espírito Santo.</a:t>
            </a:r>
          </a:p>
          <a:p>
            <a:pPr eaLnBrk="1" hangingPunct="1"/>
            <a:r>
              <a:rPr lang="pt-BR" altLang="pt-BR" sz="3600" b="1" smtClean="0"/>
              <a:t>Cumpriu-se com a descida do Espírito Santo, os seguidores de Deus entregaram "quase três mil pessoas" (Atos 2:41) como frutos da grande colheita desde a morte e ressurreição de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Trombetas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12888"/>
            <a:ext cx="8856663" cy="5229225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No primeiro dia do sétimo mês era tocada a trombeta para anunciar o primeiro dia do ano civil, ou ano novo. Alertava ao povo da proximidade do Dia da Expiação, que era dia de juízo onde se exigia preparação e solenidade. Dia de descanso e consagração</a:t>
            </a:r>
          </a:p>
          <a:p>
            <a:pPr eaLnBrk="1" hangingPunct="1"/>
            <a:r>
              <a:rPr lang="pt-BR" altLang="pt-BR" sz="3600" b="1" smtClean="0"/>
              <a:t>Seu cumprimento- Mensagem Angélica: "Temei a Deus e dai-Lhe glória, pois é chegada a hora do Seu juízo" (Apoc. 14:7). </a:t>
            </a:r>
            <a:endParaRPr lang="pt-BR" altLang="pt-B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Expiação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5125" y="1628775"/>
            <a:ext cx="8599488" cy="5016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Comemorada em 10 de outubro. </a:t>
            </a:r>
          </a:p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- Expiavam-se todos os pecados do ano todo,</a:t>
            </a:r>
          </a:p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- Neste dia o sumo-sacerdote oferecia um novilho por si mesmo e então entrava no Santíssimo. </a:t>
            </a:r>
          </a:p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- Era lançada a sorte era lançada sobre 2 bodes. Um era sacrificado e o outro era levado para o deserto, carregando toda a culpa que sobre ele o sumo- sacerdote colocava. </a:t>
            </a:r>
          </a:p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Ambos significavam Jesus, que foi sacrificado na cruz- morreu fora da porta (</a:t>
            </a:r>
            <a:r>
              <a:rPr lang="pt-BR" altLang="pt-BR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Heb</a:t>
            </a:r>
            <a:r>
              <a:rPr lang="pt-BR" altLang="pt-B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13.12)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lide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/>
          <a:stretch>
            <a:fillRect/>
          </a:stretch>
        </p:blipFill>
        <p:spPr bwMode="auto">
          <a:xfrm>
            <a:off x="0" y="1484313"/>
            <a:ext cx="91440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Arrependimento, Confissão e Perdão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Salmo 15:1: Quem Habitará?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Tabernáculos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700213"/>
            <a:ext cx="8891587" cy="4968875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Décimo quinto dia- comemorava a peregrinação de Israel pelo deserto e o cuidado de deus por eles. </a:t>
            </a:r>
          </a:p>
          <a:p>
            <a:pPr eaLnBrk="1" hangingPunct="1"/>
            <a:r>
              <a:rPr lang="pt-BR" altLang="pt-BR" sz="4000" b="1" smtClean="0"/>
              <a:t>Enquanto celebravam a festa, o povo morava em tendas. </a:t>
            </a:r>
          </a:p>
          <a:p>
            <a:pPr eaLnBrk="1" hangingPunct="1"/>
            <a:r>
              <a:rPr lang="pt-BR" altLang="pt-BR" sz="4000" b="1" smtClean="0"/>
              <a:t>Época de colheita: uvas e azeitonas </a:t>
            </a:r>
          </a:p>
          <a:p>
            <a:pPr eaLnBrk="1" hangingPunct="1"/>
            <a:r>
              <a:rPr lang="pt-BR" altLang="pt-BR" sz="4000" b="1" smtClean="0"/>
              <a:t>Tipificava a paz e a prosperidade do milênio.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816"/>
            <a:ext cx="8496944" cy="45225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tx1"/>
                </a:solidFill>
              </a:rPr>
              <a:t>É muito importante adorar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err="1" smtClean="0">
                <a:solidFill>
                  <a:schemeClr val="tx1"/>
                </a:solidFill>
              </a:rPr>
              <a:t>Adorar</a:t>
            </a:r>
            <a:r>
              <a:rPr lang="pt-BR" altLang="pt-BR" sz="4000" dirty="0" smtClean="0">
                <a:solidFill>
                  <a:schemeClr val="tx1"/>
                </a:solidFill>
              </a:rPr>
              <a:t> pelo motivo certo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Adorar de maneira certa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Minha adoração pessoal e coletiva me colocam numa posição em que Deus pode me purificar de minha natureza pecaminosa!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Adorar: Indica O Rumo Da Vida!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Santidade Na Liderança</a:t>
            </a:r>
          </a:p>
        </p:txBody>
      </p:sp>
      <p:pic>
        <p:nvPicPr>
          <p:cNvPr id="52227" name="Picture 2" descr="Slide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44463" y="1557338"/>
            <a:ext cx="88915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/>
              <a:t>A consagração dos sacerdotes a seus ofícios demoraram 7 dias. No oitavo dia deram início ao seu ministério. Fogo veio do Senhor e consumiu a oferta do altar. 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/>
              <a:t>Nadabe e Abiú eram homens especiais, tendo-lhes sido permitido juntamente com os 70 anciãos verem a Glória de Deus no monte. Escolhidos nominalmente pelo próprio Deus.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Sacerdócio: Por Consagração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532765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 smtClean="0"/>
              <a:t>Mas, em sua juventude, não haviam sido ensinados nos hábitos de domínio próprio.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 smtClean="0"/>
              <a:t>Nem a respeitar a prelado do pai, e nem se compenetravam da necessidade de estrita obediência aos mandos de Deus.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 err="1"/>
              <a:t>Nadabe</a:t>
            </a:r>
            <a:r>
              <a:rPr lang="pt-BR" altLang="pt-BR" sz="3600" b="1" dirty="0"/>
              <a:t> e </a:t>
            </a:r>
            <a:r>
              <a:rPr lang="pt-BR" altLang="pt-BR" sz="3600" b="1" dirty="0" err="1"/>
              <a:t>Abiú</a:t>
            </a:r>
            <a:r>
              <a:rPr lang="pt-BR" altLang="pt-BR" sz="3600" b="1" dirty="0"/>
              <a:t> perderam a noção entre o fogo sagrado e o secular pelo uso do vinho, expressamente proibido por Deus para uso entre os israelitas, e de forma toda especial aos sacerdotes.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</a:rPr>
              <a:t>Nadabe</a:t>
            </a:r>
            <a:r>
              <a:rPr lang="pt-BR" altLang="pt-BR" sz="4000" dirty="0" smtClean="0">
                <a:solidFill>
                  <a:schemeClr val="bg1"/>
                </a:solidFill>
              </a:rPr>
              <a:t> e </a:t>
            </a:r>
            <a:r>
              <a:rPr lang="pt-BR" altLang="pt-BR" sz="4000" dirty="0" err="1" smtClean="0">
                <a:solidFill>
                  <a:schemeClr val="bg1"/>
                </a:solidFill>
              </a:rPr>
              <a:t>Abiú</a:t>
            </a:r>
            <a:r>
              <a:rPr lang="pt-BR" altLang="pt-BR" sz="4000" dirty="0" smtClean="0">
                <a:solidFill>
                  <a:schemeClr val="bg1"/>
                </a:solidFill>
              </a:rPr>
              <a:t>: Indomáveis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Em Condições Normais, Jamais...</a:t>
            </a:r>
          </a:p>
        </p:txBody>
      </p:sp>
      <p:pic>
        <p:nvPicPr>
          <p:cNvPr id="5837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33728"/>
          <a:stretch>
            <a:fillRect/>
          </a:stretch>
        </p:blipFill>
        <p:spPr bwMode="auto">
          <a:xfrm>
            <a:off x="6661150" y="1638300"/>
            <a:ext cx="18732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23850" y="1628775"/>
            <a:ext cx="633571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latin typeface="Calibri" panose="020F0502020204030204" pitchFamily="34" charset="0"/>
              </a:rPr>
              <a:t>Quando se usam bebidas embriagantes, a consciência perde sua sensibilidade ao pecado e  uma operação de endurecimento para a iniqüidade certíssimamente ocorre, até que o comum e o sagrado perde toda a diferença de significação.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Bebida: Tolerância Zero!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95288" y="188913"/>
            <a:ext cx="7921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Corrupção No Altar! </a:t>
            </a:r>
          </a:p>
        </p:txBody>
      </p:sp>
      <p:pic>
        <p:nvPicPr>
          <p:cNvPr id="6246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584325"/>
            <a:ext cx="8891587" cy="5157788"/>
          </a:xfrm>
        </p:spPr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000" b="1" dirty="0" smtClean="0"/>
              <a:t>Os arquivos dos hospitais Emílio Ribas e São Camilo (SP) escondem um dos segredos mais bem guardados pela hierarquia da Igreja Católica. São os registros de óbito de 27 padres que morreram de Aids entre 1987 e 1993.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cifra representa 2% do universo de 1500 religiosos de São Paulo, mas é reveladora sobre os hábitos sexuais de uma parte do clero. A MAIORIA DESTES CASOS ERA HOMOSSEXUAL!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altLang="pt-BR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557338"/>
            <a:ext cx="8891587" cy="5183187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000" b="1" dirty="0" smtClean="0"/>
              <a:t>Segundo um capelão responsável pelo </a:t>
            </a:r>
            <a:r>
              <a:rPr lang="pt-BR" altLang="pt-BR" sz="4000" b="1" dirty="0" err="1" smtClean="0"/>
              <a:t>depto</a:t>
            </a:r>
            <a:r>
              <a:rPr lang="pt-BR" altLang="pt-BR" sz="4000" b="1" dirty="0" smtClean="0"/>
              <a:t> de Saúde da CNBB, em 12 anos ele atendeu 6 casos de padres que morreram de Aids;  4 adquiriram o HIV em relações sexuais, 1 era drogado e o último não explicou como ficou doente.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000" b="1" dirty="0" smtClean="0"/>
              <a:t>Há muitos casos semelhantes em quase todos os estados brasileiros.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4000" b="1" dirty="0" smtClean="0"/>
              <a:t>A arquidiocese de São Paulo possui em seus registros o número oficial de 27 padres que morreram de Aids em seus domínios. E afirmam: A MAIORIA ERA HOMOSSEXUAL!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88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Santidade pela Separação!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557338"/>
            <a:ext cx="8604250" cy="5229225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Pesquisas revelam metade dos padres católicos mantém vida sexual ativa (ilícita), e 1/5 deles é homossexual. </a:t>
            </a:r>
          </a:p>
          <a:p>
            <a:pPr eaLnBrk="1" hangingPunct="1"/>
            <a:r>
              <a:rPr lang="pt-BR" altLang="pt-BR" sz="4000" b="1" smtClean="0"/>
              <a:t>O Estima-se de 2000 a 4000 sacerdotes americanos molestaram cerca de  100 000 menores de idade nos últimos 20 anos. </a:t>
            </a:r>
          </a:p>
          <a:p>
            <a:pPr eaLnBrk="1" hangingPunct="1"/>
            <a:r>
              <a:rPr lang="pt-BR" altLang="pt-BR" sz="4000" b="1" smtClean="0"/>
              <a:t>Todas as Religiões do Mundo...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4787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Consagração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888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Higiene</a:t>
            </a:r>
          </a:p>
        </p:txBody>
      </p:sp>
      <p:pic>
        <p:nvPicPr>
          <p:cNvPr id="1536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628775"/>
            <a:ext cx="8964612" cy="515778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3600" b="1" dirty="0" smtClean="0"/>
              <a:t>Banho diário e limpezas regulares das mãos e pés. Lev 12-20. </a:t>
            </a:r>
          </a:p>
          <a:p>
            <a:pPr eaLnBrk="1" hangingPunct="1">
              <a:defRPr/>
            </a:pPr>
            <a:r>
              <a:rPr lang="pt-BR" altLang="pt-BR" sz="3600" b="1" dirty="0" err="1" smtClean="0"/>
              <a:t>Cap</a:t>
            </a:r>
            <a:r>
              <a:rPr lang="pt-BR" altLang="pt-BR" sz="3600" b="1" dirty="0" smtClean="0"/>
              <a:t> 12- A mulher, após o parto, deveria respeitar um período de separação.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 err="1"/>
              <a:t>Cap</a:t>
            </a:r>
            <a:r>
              <a:rPr lang="pt-BR" altLang="pt-BR" sz="3600" b="1" dirty="0"/>
              <a:t> 13-14 - O leproso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 err="1"/>
              <a:t>Cap</a:t>
            </a:r>
            <a:r>
              <a:rPr lang="pt-BR" altLang="pt-BR" sz="3600" b="1" dirty="0"/>
              <a:t> 15- Quem não respeitasse as leis do asseio pessoal deveria ser afastado do santuário e da congregação. </a:t>
            </a:r>
            <a:endParaRPr lang="pt-BR" altLang="pt-BR" sz="36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pt-BR" altLang="pt-BR" sz="3600" b="1" dirty="0"/>
              <a:t> </a:t>
            </a:r>
            <a:r>
              <a:rPr lang="pt-BR" altLang="pt-BR" sz="3600" b="1" dirty="0" smtClean="0"/>
              <a:t>A purificação: </a:t>
            </a:r>
            <a:r>
              <a:rPr lang="pt-BR" altLang="pt-BR" sz="3600" b="1" dirty="0"/>
              <a:t>banho e </a:t>
            </a:r>
            <a:r>
              <a:rPr lang="pt-BR" altLang="pt-BR" sz="3600" b="1" dirty="0" smtClean="0"/>
              <a:t>sacrifício</a:t>
            </a:r>
            <a:r>
              <a:rPr lang="pt-BR" altLang="pt-BR" sz="3600" b="1" dirty="0"/>
              <a:t>. </a:t>
            </a:r>
          </a:p>
          <a:p>
            <a:pPr eaLnBrk="1" hangingPunct="1">
              <a:defRPr/>
            </a:pPr>
            <a:endParaRPr lang="pt-BR" altLang="pt-B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628775"/>
            <a:ext cx="8893175" cy="4968875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Cap 17- Comer sangue era rigorosamente proibido. </a:t>
            </a:r>
          </a:p>
          <a:p>
            <a:pPr eaLnBrk="1" hangingPunct="1"/>
            <a:r>
              <a:rPr lang="pt-BR" altLang="pt-BR" sz="4000" b="1" smtClean="0"/>
              <a:t>Cap 18- Incesto, sodomia (homossexualismo), bestialidade (sexo com animais) - proibidos. </a:t>
            </a:r>
          </a:p>
          <a:p>
            <a:pPr eaLnBrk="1" hangingPunct="1"/>
            <a:r>
              <a:rPr lang="pt-BR" altLang="pt-BR" sz="4000" b="1" smtClean="0"/>
              <a:t>Cap 19-20- todas estas leis enfatizavam a pureza de vida como condição para obter o favor divino.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56792"/>
            <a:ext cx="8686800" cy="48963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tx1"/>
                </a:solidFill>
              </a:rPr>
              <a:t>Quão terrível, infeccioso, e degradante e contagioso é o pecado. 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E qualquer pecado!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Principalmente </a:t>
            </a:r>
            <a:r>
              <a:rPr lang="pt-BR" altLang="pt-BR" sz="4000" dirty="0">
                <a:solidFill>
                  <a:schemeClr val="tx1"/>
                </a:solidFill>
              </a:rPr>
              <a:t>a natureza pecaminosa!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O que somos é o âmago da questão!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 err="1">
                <a:solidFill>
                  <a:schemeClr val="tx1"/>
                </a:solidFill>
              </a:rPr>
              <a:t>Ex</a:t>
            </a:r>
            <a:r>
              <a:rPr lang="pt-BR" altLang="pt-BR" sz="4000" dirty="0">
                <a:solidFill>
                  <a:schemeClr val="tx1"/>
                </a:solidFill>
              </a:rPr>
              <a:t>: infidelidade/corrupção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(bomba atômica)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Objetivo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60648"/>
            <a:ext cx="7992888" cy="79208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Santidade Na Adoração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364"/>
            <a:ext cx="82296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600" dirty="0" smtClean="0">
                <a:solidFill>
                  <a:schemeClr val="bg1"/>
                </a:solidFill>
              </a:rPr>
              <a:t>As Festas. Lev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474</TotalTime>
  <Words>2117</Words>
  <Application>Microsoft Office PowerPoint</Application>
  <PresentationFormat>Apresentação na tela (4:3)</PresentationFormat>
  <Paragraphs>144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Cooper Black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Santidade pela Separação!</vt:lpstr>
      <vt:lpstr>Higiene</vt:lpstr>
      <vt:lpstr>Apresentação do PowerPoint</vt:lpstr>
      <vt:lpstr>Apresentação do PowerPoint</vt:lpstr>
      <vt:lpstr>Quão terrível, infeccioso, e degradante e contagioso é o pecado.  E qualquer pecado! Principalmente a natureza pecaminosa! O que somos é o âmago da questão! Ex: infidelidade/corrupção (bomba atômica)</vt:lpstr>
      <vt:lpstr>Apresentação do PowerPoint</vt:lpstr>
      <vt:lpstr>As Festas. Lev 23</vt:lpstr>
      <vt:lpstr>Semanais</vt:lpstr>
      <vt:lpstr>Mensais</vt:lpstr>
      <vt:lpstr>Anuais</vt:lpstr>
      <vt:lpstr>Páscoa</vt:lpstr>
      <vt:lpstr>Pães Asmos</vt:lpstr>
      <vt:lpstr>Primícias</vt:lpstr>
      <vt:lpstr>Pentecostes</vt:lpstr>
      <vt:lpstr>Trombetas</vt:lpstr>
      <vt:lpstr>Expiação</vt:lpstr>
      <vt:lpstr>Arrependimento, Confissão e Perdão</vt:lpstr>
      <vt:lpstr>Tabernáculos</vt:lpstr>
      <vt:lpstr>É muito importante adorar Adorar pelo motivo certo Adorar de maneira certa Minha adoração pessoal e coletiva me colocam numa posição em que Deus pode me purificar de minha natureza pecaminosa!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197</cp:revision>
  <dcterms:created xsi:type="dcterms:W3CDTF">2004-08-02T09:28:01Z</dcterms:created>
  <dcterms:modified xsi:type="dcterms:W3CDTF">2019-10-20T13:44:06Z</dcterms:modified>
  <cp:category>SERMÕES POR LIVROS</cp:category>
</cp:coreProperties>
</file>