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432" r:id="rId3"/>
    <p:sldId id="395" r:id="rId4"/>
    <p:sldId id="420" r:id="rId5"/>
    <p:sldId id="429" r:id="rId6"/>
    <p:sldId id="366" r:id="rId7"/>
    <p:sldId id="430" r:id="rId8"/>
    <p:sldId id="396" r:id="rId9"/>
    <p:sldId id="367" r:id="rId10"/>
    <p:sldId id="397" r:id="rId1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66CC"/>
    <a:srgbClr val="CC6600"/>
    <a:srgbClr val="FF0000"/>
    <a:srgbClr val="663300"/>
    <a:srgbClr val="990033"/>
    <a:srgbClr val="6600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A7EA5-4519-4161-9A93-F9EDDAACC64B}" v="2" dt="2022-05-26T18:43:24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682" autoAdjust="0"/>
  </p:normalViewPr>
  <p:slideViewPr>
    <p:cSldViewPr>
      <p:cViewPr varScale="1">
        <p:scale>
          <a:sx n="38" d="100"/>
          <a:sy n="38" d="100"/>
        </p:scale>
        <p:origin x="13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. Marcelo Carvalho" userId="003edaac93cd75e4" providerId="LiveId" clId="{937A7EA5-4519-4161-9A93-F9EDDAACC64B}"/>
    <pc:docChg chg="modSld">
      <pc:chgData name="Pr. Marcelo Carvalho" userId="003edaac93cd75e4" providerId="LiveId" clId="{937A7EA5-4519-4161-9A93-F9EDDAACC64B}" dt="2022-05-26T18:43:29.465" v="18" actId="1035"/>
      <pc:docMkLst>
        <pc:docMk/>
      </pc:docMkLst>
      <pc:sldChg chg="addSp delSp modSp mod">
        <pc:chgData name="Pr. Marcelo Carvalho" userId="003edaac93cd75e4" providerId="LiveId" clId="{937A7EA5-4519-4161-9A93-F9EDDAACC64B}" dt="2022-05-26T18:43:29.465" v="18" actId="1035"/>
        <pc:sldMkLst>
          <pc:docMk/>
          <pc:sldMk cId="0" sldId="258"/>
        </pc:sldMkLst>
        <pc:picChg chg="add mod">
          <ac:chgData name="Pr. Marcelo Carvalho" userId="003edaac93cd75e4" providerId="LiveId" clId="{937A7EA5-4519-4161-9A93-F9EDDAACC64B}" dt="2022-05-26T18:43:29.465" v="18" actId="1035"/>
          <ac:picMkLst>
            <pc:docMk/>
            <pc:sldMk cId="0" sldId="258"/>
            <ac:picMk id="2" creationId="{369EDBD1-8B99-910B-794D-474059A69A76}"/>
          </ac:picMkLst>
        </pc:picChg>
        <pc:picChg chg="del">
          <ac:chgData name="Pr. Marcelo Carvalho" userId="003edaac93cd75e4" providerId="LiveId" clId="{937A7EA5-4519-4161-9A93-F9EDDAACC64B}" dt="2022-05-26T18:43:22.371" v="0" actId="478"/>
          <ac:picMkLst>
            <pc:docMk/>
            <pc:sldMk cId="0" sldId="258"/>
            <ac:picMk id="921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dirty="0"/>
              <a:t>Clique para editar os estilos do texto mestre</a:t>
            </a:r>
          </a:p>
          <a:p>
            <a:pPr lvl="1"/>
            <a:r>
              <a:rPr lang="pt-BR" altLang="pt-BR" noProof="0" dirty="0"/>
              <a:t>Segundo nível</a:t>
            </a:r>
          </a:p>
          <a:p>
            <a:pPr lvl="2"/>
            <a:r>
              <a:rPr lang="pt-BR" altLang="pt-BR" noProof="0" dirty="0"/>
              <a:t>Terceiro nível</a:t>
            </a:r>
          </a:p>
          <a:p>
            <a:pPr lvl="3"/>
            <a:r>
              <a:rPr lang="pt-BR" altLang="pt-BR" noProof="0" dirty="0"/>
              <a:t>Quarto nível</a:t>
            </a:r>
          </a:p>
          <a:p>
            <a:pPr lvl="4"/>
            <a:r>
              <a:rPr lang="pt-BR" altLang="pt-BR" noProof="0" dirty="0"/>
              <a:t>Quinto nível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79D026-93C0-48B4-A5DE-E1CCEC4050BA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088BFA-6E91-41C1-9D7E-84F68D9B1C3E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41A006-F8AB-4ED6-A0F8-FE6B9D2DA406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0DD9F5-8B51-4B57-B786-DA2001808454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8872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 dia guiados por uma nuvem,  protegia dos raios impiedosos do sol do deserto</a:t>
            </a:r>
          </a:p>
          <a:p>
            <a:pPr marL="118872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 à noite por uma coluna de fogo, que iluminava e aquecia todo o povo contra o terrível frio noturno do deserto. </a:t>
            </a: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just" eaLnBrk="1" hangingPunct="1">
              <a:defRPr/>
            </a:pPr>
            <a:endParaRPr lang="pt-BR" alt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2BA997-7D70-4ED6-B710-5ACA09A92DF8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Seus sapatos nunca se gastavam e as roupas nunca envelheciam</a:t>
            </a:r>
          </a:p>
          <a:p>
            <a:pPr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Eu acho que o problema foi outro: as esposas se cansaram do mesmo sapato, do mesmo vestido, e infernizaram tanto dos maridos, que foram em Moisés e disseram: Cara, assim não dá! Mesma roupa por 40 anos! A não ser que você pare num shopping...a coisa vai ferver pro seu lado, mano!</a:t>
            </a:r>
          </a:p>
          <a:p>
            <a:pPr eaLnBrk="1" hangingPunct="1">
              <a:defRPr/>
            </a:pPr>
            <a:endParaRPr lang="pt-BR" alt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56BD0C-67A3-4AD3-B8AC-9D215E299D06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B6D29B-BA78-4949-AD8F-5BC0D53252C2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946F31-1C4F-4125-BFD0-7AB4A050C022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04351A-7052-4E06-97F8-5C5699C4BBDA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887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altLang="pt-BR" b="1" dirty="0">
                <a:solidFill>
                  <a:schemeClr val="bg1"/>
                </a:solidFill>
              </a:rPr>
              <a:t>Ele rompeu o limite de sua área, delimitada por Deus. Por isto, houve uma contenda entre ele e um israelita, e a questão foi para nos juízes, que decidiram contra ele. </a:t>
            </a:r>
          </a:p>
          <a:p>
            <a:pPr marL="11887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altLang="pt-BR" b="1" dirty="0">
                <a:solidFill>
                  <a:schemeClr val="bg1"/>
                </a:solidFill>
              </a:rPr>
              <a:t>Ele então amaldiçoou o juiz, e no ardor de sua ira blasfemou do nome de Deus. Por determinação divina foi apedrejado. </a:t>
            </a:r>
          </a:p>
          <a:p>
            <a:pPr marL="11887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altLang="pt-BR" b="1" dirty="0">
                <a:solidFill>
                  <a:schemeClr val="bg1"/>
                </a:solidFill>
              </a:rPr>
              <a:t>Alguém atreveu-se a uma transgressão declarada do sábado, indo apanhar lenha nesse dia. O ato deste homem foi uma violação voluntária e deliberada. Foi apedrejado também.</a:t>
            </a:r>
          </a:p>
          <a:p>
            <a:pPr eaLnBrk="1" hangingPunct="1">
              <a:defRPr/>
            </a:pPr>
            <a:endParaRPr lang="pt-BR" alt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C71F8D-A88F-4CE8-9983-683CF62E0FF9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0A68A-71AC-4310-87AD-28423023CF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314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0BDD-844C-41DC-B771-23E239C667BA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357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8DABE-A993-48B7-8ECD-A067F939E8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300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9AEC-132E-4CC6-928B-7D93A874026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208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6B7A-31AD-449D-8679-D2B253E5EC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1240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12F4-A0C7-4FE0-8BE7-1BEA24831AE4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2938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ADAB7-1B1C-4AC3-9306-CC733F3D381C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18106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81D9-EB39-4D7D-B90E-2A0F4F124FE3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54584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7CC2-7E66-40C3-92AF-405136B5E7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200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BC00-310C-4451-8C3E-33C7D4B7E0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457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5008-5A0A-43E5-B101-B992EF5CF4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873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fld id="{D581E702-C22F-402A-80BD-5A29A161DD67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6" r:id="rId2"/>
    <p:sldLayoutId id="2147483752" r:id="rId3"/>
    <p:sldLayoutId id="2147483747" r:id="rId4"/>
    <p:sldLayoutId id="2147483748" r:id="rId5"/>
    <p:sldLayoutId id="2147483749" r:id="rId6"/>
    <p:sldLayoutId id="2147483753" r:id="rId7"/>
    <p:sldLayoutId id="2147483754" r:id="rId8"/>
    <p:sldLayoutId id="2147483755" r:id="rId9"/>
    <p:sldLayoutId id="2147483750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ingri\Pictures\PENTATEUCO\gratidao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084763"/>
            <a:ext cx="8077200" cy="1500187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pt-BR" altLang="pt-BR" sz="4800" b="1" dirty="0">
                <a:solidFill>
                  <a:schemeClr val="tx1"/>
                </a:solidFill>
                <a:latin typeface="Cooper Black" panose="0208090404030B020404" pitchFamily="18" charset="0"/>
              </a:rPr>
              <a:t>Pecados Imperdoáveis!</a:t>
            </a:r>
          </a:p>
          <a:p>
            <a:pPr algn="r" eaLnBrk="1" hangingPunct="1"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Cooper Black" panose="0208090404030B020404" pitchFamily="18" charset="0"/>
              </a:rPr>
              <a:t>Pr. Marcelo Augusto de Carvalho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69EDBD1-8B99-910B-794D-474059A69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9144000" cy="51453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1584325"/>
            <a:ext cx="8893175" cy="5229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Havia entre o povo uma grande frouxidão na observância do sábado, e isto se conta entre as razões para a exclusão da primeira geração, da terra prometida. Mas seus filhos também não aprenderam a lição. Por isto, mesmo não os impedindo de entrar em Canaã, declarou o Senhor que os espalharia entre os gentios</a:t>
            </a:r>
            <a:endParaRPr lang="pt-BR" altLang="pt-BR" b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358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Frouxidão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748712" cy="792163"/>
          </a:xfrm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2940"/>
                  </a:srgbClr>
                </a:solidFill>
              </a14:hiddenFill>
            </a:ext>
          </a:extLst>
        </p:spPr>
        <p:txBody>
          <a:bodyPr/>
          <a:lstStyle/>
          <a:p>
            <a:pPr marL="117475" indent="0" eaLnBrk="1" hangingPunct="1">
              <a:buFont typeface="Wingdings 2" panose="05020102010507070707" pitchFamily="18" charset="2"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1. Ingratidão Não Depende da Situação</a:t>
            </a:r>
          </a:p>
        </p:txBody>
      </p:sp>
      <p:pic>
        <p:nvPicPr>
          <p:cNvPr id="1536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333375"/>
            <a:ext cx="7991475" cy="719138"/>
          </a:xfrm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3000"/>
                  </a:srgbClr>
                </a:solidFill>
              </a14:hiddenFill>
            </a:ext>
          </a:extLst>
        </p:spPr>
        <p:txBody>
          <a:bodyPr rtlCol="0">
            <a:normAutofit lnSpcReduction="10000"/>
            <a:flatTx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sz="4000" b="1" dirty="0">
                <a:solidFill>
                  <a:schemeClr val="bg1"/>
                </a:solidFill>
              </a:rPr>
              <a:t>Dia Nuvem                           Noite Fogo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t-BR" altLang="pt-BR" sz="4000" b="1" dirty="0">
              <a:solidFill>
                <a:schemeClr val="bg1"/>
              </a:solidFill>
            </a:endParaRPr>
          </a:p>
        </p:txBody>
      </p:sp>
      <p:pic>
        <p:nvPicPr>
          <p:cNvPr id="17411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71438"/>
            <a:ext cx="8424863" cy="1270000"/>
          </a:xfrm>
        </p:spPr>
        <p:txBody>
          <a:bodyPr rtlCol="0">
            <a:normAutofit lnSpcReduction="10000"/>
            <a:flatTx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sz="4000" b="1" dirty="0">
                <a:solidFill>
                  <a:schemeClr val="bg1"/>
                </a:solidFill>
              </a:rPr>
              <a:t>Seus sapatos nunca se gastavam e as roupas nunca envelheciam</a:t>
            </a:r>
          </a:p>
        </p:txBody>
      </p:sp>
      <p:pic>
        <p:nvPicPr>
          <p:cNvPr id="19459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38451"/>
          <a:stretch>
            <a:fillRect/>
          </a:stretch>
        </p:blipFill>
        <p:spPr bwMode="auto">
          <a:xfrm>
            <a:off x="5003800" y="2520950"/>
            <a:ext cx="39957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2"/>
          <a:stretch>
            <a:fillRect/>
          </a:stretch>
        </p:blipFill>
        <p:spPr bwMode="auto">
          <a:xfrm>
            <a:off x="0" y="1598613"/>
            <a:ext cx="3492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87338"/>
            <a:ext cx="8424863" cy="838200"/>
          </a:xfrm>
        </p:spPr>
        <p:txBody>
          <a:bodyPr/>
          <a:lstStyle/>
          <a:p>
            <a:pPr marL="117475" indent="0" eaLnBrk="1" hangingPunct="1">
              <a:buFont typeface="Wingdings 2" panose="05020102010507070707" pitchFamily="18" charset="2"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Maná Caía do Céu Cada Manhã</a:t>
            </a:r>
          </a:p>
        </p:txBody>
      </p:sp>
      <p:pic>
        <p:nvPicPr>
          <p:cNvPr id="21507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"/>
          <a:stretch>
            <a:fillRect/>
          </a:stretch>
        </p:blipFill>
        <p:spPr bwMode="auto">
          <a:xfrm>
            <a:off x="0" y="1484313"/>
            <a:ext cx="91440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811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7 Queixas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28788"/>
            <a:ext cx="8686800" cy="4795837"/>
          </a:xfrm>
        </p:spPr>
        <p:txBody>
          <a:bodyPr/>
          <a:lstStyle/>
          <a:p>
            <a:pPr marL="1031875" indent="-914400" eaLnBrk="1" hangingPunct="1">
              <a:lnSpc>
                <a:spcPct val="90000"/>
              </a:lnSpc>
              <a:buFont typeface="Corbel" panose="020B0503020204020204" pitchFamily="34" charset="0"/>
              <a:buAutoNum type="arabicParenR"/>
            </a:pPr>
            <a:r>
              <a:rPr lang="pt-BR" altLang="pt-BR" sz="4800" b="1"/>
              <a:t>Caminho- 11.1-3. </a:t>
            </a:r>
          </a:p>
          <a:p>
            <a:pPr marL="1031875" indent="-914400" eaLnBrk="1" hangingPunct="1">
              <a:lnSpc>
                <a:spcPct val="90000"/>
              </a:lnSpc>
              <a:buFont typeface="Corbel" panose="020B0503020204020204" pitchFamily="34" charset="0"/>
              <a:buAutoNum type="arabicParenR"/>
            </a:pPr>
            <a:r>
              <a:rPr lang="pt-BR" altLang="pt-BR" sz="4800" b="1"/>
              <a:t>Alimentos- 11.4-6. </a:t>
            </a:r>
          </a:p>
          <a:p>
            <a:pPr marL="1031875" indent="-914400" eaLnBrk="1" hangingPunct="1">
              <a:lnSpc>
                <a:spcPct val="90000"/>
              </a:lnSpc>
              <a:buFont typeface="Corbel" panose="020B0503020204020204" pitchFamily="34" charset="0"/>
              <a:buAutoNum type="arabicParenR"/>
            </a:pPr>
            <a:r>
              <a:rPr lang="pt-BR" altLang="pt-BR" sz="4800" b="1"/>
              <a:t>Gigantes- 13. 33- 14.2. </a:t>
            </a:r>
          </a:p>
          <a:p>
            <a:pPr marL="1031875" indent="-914400" eaLnBrk="1" hangingPunct="1">
              <a:lnSpc>
                <a:spcPct val="90000"/>
              </a:lnSpc>
              <a:buFont typeface="Corbel" panose="020B0503020204020204" pitchFamily="34" charset="0"/>
              <a:buAutoNum type="arabicParenR"/>
            </a:pPr>
            <a:r>
              <a:rPr lang="pt-BR" altLang="pt-BR" sz="4800" b="1"/>
              <a:t>Líderes- 16.3. </a:t>
            </a:r>
          </a:p>
          <a:p>
            <a:pPr marL="1031875" indent="-914400" eaLnBrk="1" hangingPunct="1">
              <a:lnSpc>
                <a:spcPct val="90000"/>
              </a:lnSpc>
              <a:buFont typeface="Corbel" panose="020B0503020204020204" pitchFamily="34" charset="0"/>
              <a:buAutoNum type="arabicParenR"/>
            </a:pPr>
            <a:r>
              <a:rPr lang="pt-BR" altLang="pt-BR" sz="4800" b="1"/>
              <a:t>Juízos Divinos- 16.41. </a:t>
            </a:r>
          </a:p>
          <a:p>
            <a:pPr marL="1031875" indent="-914400" eaLnBrk="1" hangingPunct="1">
              <a:lnSpc>
                <a:spcPct val="90000"/>
              </a:lnSpc>
              <a:buFont typeface="Corbel" panose="020B0503020204020204" pitchFamily="34" charset="0"/>
              <a:buAutoNum type="arabicParenR"/>
            </a:pPr>
            <a:r>
              <a:rPr lang="pt-BR" altLang="pt-BR" sz="4800" b="1"/>
              <a:t>Deserto- 20.2-5. </a:t>
            </a:r>
          </a:p>
          <a:p>
            <a:pPr marL="1031875" indent="-914400" eaLnBrk="1" hangingPunct="1">
              <a:lnSpc>
                <a:spcPct val="90000"/>
              </a:lnSpc>
              <a:buFont typeface="Corbel" panose="020B0503020204020204" pitchFamily="34" charset="0"/>
              <a:buAutoNum type="arabicParenR"/>
            </a:pPr>
            <a:r>
              <a:rPr lang="pt-BR" altLang="pt-BR" sz="4800" b="1"/>
              <a:t>Do Maná Novamente- 21.5.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Você É Grato, Ou </a:t>
            </a:r>
            <a:r>
              <a:rPr lang="pt-BR" altLang="pt-BR" sz="4000" dirty="0" err="1">
                <a:solidFill>
                  <a:schemeClr val="bg1"/>
                </a:solidFill>
              </a:rPr>
              <a:t>Reclamão</a:t>
            </a:r>
            <a:r>
              <a:rPr lang="pt-BR" altLang="pt-BR" sz="4000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358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Mata Quem Não Guarda O Sábado?</a:t>
            </a:r>
          </a:p>
        </p:txBody>
      </p:sp>
      <p:pic>
        <p:nvPicPr>
          <p:cNvPr id="2662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628775"/>
            <a:ext cx="8964613" cy="5084763"/>
          </a:xfrm>
          <a:extLst>
            <a:ext uri="{91240B29-F687-4F45-9708-019B960494DF}">
              <a14:hiddenLine xmlns:a14="http://schemas.microsoft.com/office/drawing/2010/main" w="76200" cap="flat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b="1"/>
              <a:t>Ele rompeu o limite de sua área, delimitada por Deus. Por isto, houve uma contenda entre ele e um israelita, e a questão foi para nos juízes, que decidiram contra ele.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b="1"/>
              <a:t>Amaldiçoou o juiz, e no ardor de sua ira blasfemou do nome de Deus. Por determinação divina foi apedrejado.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b="1"/>
              <a:t>Alguém atreveu-se a uma transgressão declarada do sábado, indo apanhar lenha nesse dia. O ato deste homem foi uma violação voluntária e deliberada. Foi apedrejado também.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358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Rebelião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sentaçã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" id="{BEF332A2-9FAC-48AF-B3AE-DBA2F34DB90A}" vid="{0505893A-CF53-41C0-85A4-A00F49DEA33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</Template>
  <TotalTime>608</TotalTime>
  <Words>455</Words>
  <Application>Microsoft Office PowerPoint</Application>
  <PresentationFormat>Apresentação na tela (4:3)</PresentationFormat>
  <Paragraphs>40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Cooper Black</vt:lpstr>
      <vt:lpstr>Corbel</vt:lpstr>
      <vt:lpstr>Wingdings</vt:lpstr>
      <vt:lpstr>Wingdings 2</vt:lpstr>
      <vt:lpstr>Wingdings 3</vt:lpstr>
      <vt:lpstr>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7 Queixas</vt:lpstr>
      <vt:lpstr>Você É Grato, Ou Reclamão?</vt:lpstr>
      <vt:lpstr>Deus Mata Quem Não Guarda O Sábado?</vt:lpstr>
      <vt:lpstr>Rebelião</vt:lpstr>
      <vt:lpstr>Frouxidão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PENTATEUCO</dc:title>
  <dc:subject>SERMÕES DO PENTATEUCO</dc:subject>
  <dc:creator>Pr. MARCELO AUGUSTO DE CARVALHO</dc:creator>
  <cp:keywords>www.4tons.com</cp:keywords>
  <dc:description>COMÉRCIO PROIBIDO. USO PESSOAL</dc:description>
  <cp:lastModifiedBy>Pr. Marcelo Carvalho</cp:lastModifiedBy>
  <cp:revision>262</cp:revision>
  <dcterms:created xsi:type="dcterms:W3CDTF">2004-08-02T09:28:01Z</dcterms:created>
  <dcterms:modified xsi:type="dcterms:W3CDTF">2022-05-26T18:43:31Z</dcterms:modified>
  <cp:category>SERMÕES POR LIVROS</cp:category>
</cp:coreProperties>
</file>