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8" r:id="rId2"/>
    <p:sldId id="322" r:id="rId3"/>
    <p:sldId id="360" r:id="rId4"/>
    <p:sldId id="369" r:id="rId5"/>
    <p:sldId id="371" r:id="rId6"/>
    <p:sldId id="363" r:id="rId7"/>
    <p:sldId id="374" r:id="rId8"/>
    <p:sldId id="323" r:id="rId9"/>
    <p:sldId id="424" r:id="rId10"/>
    <p:sldId id="378" r:id="rId11"/>
    <p:sldId id="426" r:id="rId12"/>
    <p:sldId id="429" r:id="rId13"/>
    <p:sldId id="381" r:id="rId14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333399"/>
    <a:srgbClr val="FFFFCC"/>
    <a:srgbClr val="CCCC00"/>
    <a:srgbClr val="FF9900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1B6ABE-2DA4-4361-8077-CCAAB2763B30}" v="1" dt="2022-05-26T18:27:30.2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201" autoAdjust="0"/>
  </p:normalViewPr>
  <p:slideViewPr>
    <p:cSldViewPr>
      <p:cViewPr varScale="1">
        <p:scale>
          <a:sx n="53" d="100"/>
          <a:sy n="53" d="100"/>
        </p:scale>
        <p:origin x="94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. Marcelo Carvalho" userId="003edaac93cd75e4" providerId="LiveId" clId="{341B6ABE-2DA4-4361-8077-CCAAB2763B30}"/>
    <pc:docChg chg="modSld">
      <pc:chgData name="Pr. Marcelo Carvalho" userId="003edaac93cd75e4" providerId="LiveId" clId="{341B6ABE-2DA4-4361-8077-CCAAB2763B30}" dt="2022-05-26T18:27:35.268" v="18" actId="1035"/>
      <pc:docMkLst>
        <pc:docMk/>
      </pc:docMkLst>
      <pc:sldChg chg="addSp modSp mod">
        <pc:chgData name="Pr. Marcelo Carvalho" userId="003edaac93cd75e4" providerId="LiveId" clId="{341B6ABE-2DA4-4361-8077-CCAAB2763B30}" dt="2022-05-26T18:27:35.268" v="18" actId="1035"/>
        <pc:sldMkLst>
          <pc:docMk/>
          <pc:sldMk cId="0" sldId="258"/>
        </pc:sldMkLst>
        <pc:picChg chg="add mod">
          <ac:chgData name="Pr. Marcelo Carvalho" userId="003edaac93cd75e4" providerId="LiveId" clId="{341B6ABE-2DA4-4361-8077-CCAAB2763B30}" dt="2022-05-26T18:27:35.268" v="18" actId="1035"/>
          <ac:picMkLst>
            <pc:docMk/>
            <pc:sldMk cId="0" sldId="258"/>
            <ac:picMk id="2" creationId="{EE238766-6418-E8E9-F006-9B18A5E66C6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1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 dirty="0"/>
              <a:t>Clique para editar os estilos do texto mestre</a:t>
            </a:r>
          </a:p>
          <a:p>
            <a:pPr lvl="1"/>
            <a:r>
              <a:rPr lang="pt-BR" altLang="pt-BR" noProof="0" dirty="0"/>
              <a:t>Segundo nível</a:t>
            </a:r>
          </a:p>
          <a:p>
            <a:pPr lvl="2"/>
            <a:r>
              <a:rPr lang="pt-BR" altLang="pt-BR" noProof="0" dirty="0"/>
              <a:t>Terceiro nível</a:t>
            </a:r>
          </a:p>
          <a:p>
            <a:pPr lvl="3"/>
            <a:r>
              <a:rPr lang="pt-BR" altLang="pt-BR" noProof="0" dirty="0"/>
              <a:t>Quarto nível</a:t>
            </a:r>
          </a:p>
          <a:p>
            <a:pPr lvl="4"/>
            <a:r>
              <a:rPr lang="pt-BR" altLang="pt-BR" noProof="0" dirty="0"/>
              <a:t>Quinto nível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C895E26-3CEB-4A98-B75D-D73DE240D272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BE370F-9A51-4C4A-8D8F-C1E9CE38FF0F}" type="slidenum">
              <a:rPr lang="pt-BR" altLang="pt-BR" smtClean="0"/>
              <a:pPr>
                <a:spcBef>
                  <a:spcPct val="0"/>
                </a:spcBef>
              </a:pPr>
              <a:t>1</a:t>
            </a:fld>
            <a:endParaRPr lang="pt-BR" altLang="pt-BR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pt-BR" altLang="pt-BR" b="1"/>
              <a:t>www.4tons.com</a:t>
            </a:r>
          </a:p>
          <a:p>
            <a:pPr algn="ctr" eaLnBrk="1" hangingPunct="1"/>
            <a:r>
              <a:rPr lang="pt-BR" altLang="pt-BR" b="1"/>
              <a:t>Pr. Marcelo Augusto de Carvalho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C81F18-E376-4152-908D-A89D1DB83A44}" type="slidenum">
              <a:rPr lang="pt-BR" altLang="pt-BR" smtClean="0"/>
              <a:pPr>
                <a:spcBef>
                  <a:spcPct val="0"/>
                </a:spcBef>
              </a:pPr>
              <a:t>10</a:t>
            </a:fld>
            <a:endParaRPr lang="pt-BR" altLang="pt-BR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b="1"/>
              <a:t>Neste capítulo Moisés esboça a história futura da nação judaica. </a:t>
            </a:r>
          </a:p>
          <a:p>
            <a:pPr eaLnBrk="1" hangingPunct="1"/>
            <a:r>
              <a:rPr lang="pt-BR" altLang="pt-BR" b="1"/>
              <a:t>O cativeiro babilônico </a:t>
            </a:r>
          </a:p>
          <a:p>
            <a:pPr eaLnBrk="1" hangingPunct="1"/>
            <a:r>
              <a:rPr lang="pt-BR" altLang="pt-BR" b="1"/>
              <a:t>A destruição pelos romanos são descritos vividamente. </a:t>
            </a:r>
          </a:p>
          <a:p>
            <a:pPr eaLnBrk="1" hangingPunct="1"/>
            <a:r>
              <a:rPr lang="pt-BR" altLang="pt-BR" b="1"/>
              <a:t>A águia (v. 49) era insígnia do exército romano. Tanto no cerco dos babilônios como no dos romanos, homens e mulheres </a:t>
            </a:r>
          </a:p>
          <a:p>
            <a:pPr eaLnBrk="1" hangingPunct="1"/>
            <a:r>
              <a:rPr lang="pt-BR" altLang="pt-BR" b="1"/>
              <a:t>de Jerusalém comeram seus próprios filhos</a:t>
            </a:r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B60FC9-A71E-4713-9823-D9CBB8446B05}" type="slidenum">
              <a:rPr lang="pt-BR" altLang="pt-BR" smtClean="0"/>
              <a:pPr>
                <a:spcBef>
                  <a:spcPct val="0"/>
                </a:spcBef>
              </a:pPr>
              <a:t>11</a:t>
            </a:fld>
            <a:endParaRPr lang="pt-BR" altLang="pt-BR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C20E31-8C02-4359-8EB4-1EA8D3293594}" type="slidenum">
              <a:rPr lang="pt-BR" altLang="pt-BR" smtClean="0"/>
              <a:pPr>
                <a:spcBef>
                  <a:spcPct val="0"/>
                </a:spcBef>
              </a:pPr>
              <a:t>12</a:t>
            </a:fld>
            <a:endParaRPr lang="pt-BR" altLang="pt-BR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AF77CF-6991-47CC-BB18-A6947E03DCD6}" type="slidenum">
              <a:rPr lang="pt-BR" altLang="pt-BR" smtClean="0"/>
              <a:pPr>
                <a:spcBef>
                  <a:spcPct val="0"/>
                </a:spcBef>
              </a:pPr>
              <a:t>13</a:t>
            </a:fld>
            <a:endParaRPr lang="pt-BR" altLang="pt-BR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b="1">
                <a:solidFill>
                  <a:schemeClr val="bg1"/>
                </a:solidFill>
              </a:rPr>
              <a:t>Posso Ver Seu Futuro, Sem Nem Olhar Suas Mãos. Por Suas Escolhas!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3939FD-6999-419D-B421-5647AFFC2320}" type="slidenum">
              <a:rPr lang="pt-BR" altLang="pt-BR" smtClean="0"/>
              <a:pPr>
                <a:spcBef>
                  <a:spcPct val="0"/>
                </a:spcBef>
              </a:pPr>
              <a:t>2</a:t>
            </a:fld>
            <a:endParaRPr lang="pt-BR" altLang="pt-BR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5405DD-5F18-43F8-82E8-34F698A6D7E8}" type="slidenum">
              <a:rPr lang="pt-BR" altLang="pt-BR" smtClean="0"/>
              <a:pPr>
                <a:spcBef>
                  <a:spcPct val="0"/>
                </a:spcBef>
              </a:pPr>
              <a:t>3</a:t>
            </a:fld>
            <a:endParaRPr lang="pt-BR" altLang="pt-BR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F7D730-6CE5-49D5-B7C4-D9B1842122DD}" type="slidenum">
              <a:rPr lang="pt-BR" altLang="pt-BR" smtClean="0"/>
              <a:pPr>
                <a:spcBef>
                  <a:spcPct val="0"/>
                </a:spcBef>
              </a:pPr>
              <a:t>4</a:t>
            </a:fld>
            <a:endParaRPr lang="pt-BR" altLang="pt-BR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CCE323-EE61-4FAC-BB2E-82BB8B54BDE6}" type="slidenum">
              <a:rPr lang="pt-BR" altLang="pt-BR" smtClean="0"/>
              <a:pPr>
                <a:spcBef>
                  <a:spcPct val="0"/>
                </a:spcBef>
              </a:pPr>
              <a:t>5</a:t>
            </a:fld>
            <a:endParaRPr lang="pt-BR" altLang="pt-BR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1D4AD5-2E66-48FE-AAE0-DB2B55D117D0}" type="slidenum">
              <a:rPr lang="pt-BR" altLang="pt-BR" smtClean="0"/>
              <a:pPr>
                <a:spcBef>
                  <a:spcPct val="0"/>
                </a:spcBef>
              </a:pPr>
              <a:t>6</a:t>
            </a:fld>
            <a:endParaRPr lang="pt-BR" altLang="pt-BR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BEEC4E-75F8-4FB7-82A1-A96A2D8C13B5}" type="slidenum">
              <a:rPr lang="pt-BR" altLang="pt-BR" smtClean="0"/>
              <a:pPr>
                <a:spcBef>
                  <a:spcPct val="0"/>
                </a:spcBef>
              </a:pPr>
              <a:t>7</a:t>
            </a:fld>
            <a:endParaRPr lang="pt-BR" alt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23BA8C-01FA-4D99-A1EA-F64CC2037E91}" type="slidenum">
              <a:rPr lang="pt-BR" altLang="pt-BR" smtClean="0"/>
              <a:pPr>
                <a:spcBef>
                  <a:spcPct val="0"/>
                </a:spcBef>
              </a:pPr>
              <a:t>8</a:t>
            </a:fld>
            <a:endParaRPr lang="pt-BR" altLang="pt-BR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42BDFF-1EAE-464F-B77D-C489D21E07F9}" type="slidenum">
              <a:rPr lang="pt-BR" altLang="pt-BR" smtClean="0"/>
              <a:pPr>
                <a:spcBef>
                  <a:spcPct val="0"/>
                </a:spcBef>
              </a:pPr>
              <a:t>9</a:t>
            </a:fld>
            <a:endParaRPr lang="pt-BR" altLang="pt-BR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None/>
            </a:pPr>
            <a:r>
              <a:rPr lang="pt-BR" altLang="pt-BR" b="1"/>
              <a:t>O reino inaugurou-se uns 400 nos mais tarde. Samuel disse ao povo que, pedindo um rei, ESTAVA REJEITANDO A DEUS. 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None/>
            </a:pPr>
            <a:r>
              <a:rPr lang="pt-BR" altLang="pt-BR" b="1"/>
              <a:t>Não há nisso contradição. O fato de Deus saber de antemão que eles iam querer um rei não importa em aprovar essa atitude, mas apenas diz que Ele previu isso, querendo ser consultado na escolha. </a:t>
            </a:r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ctangle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44AFE-76A6-491B-9D7E-C8F7A10BBC8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47788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688CB-8D1C-46C5-80DF-74AD5F666069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61546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ctangle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2A068-EE02-45AC-9BF9-9FCEB3AE13C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4095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81E43-9DF7-48DA-9D33-5F009A0D66C9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005076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ctangle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78BB8-B5A6-49BF-8EA5-C453C23D336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90503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04D73-82FF-4257-8F00-2A9C431E3E01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453481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809E4-35B1-475C-96D0-B3743DCEB79C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145066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A3DF8-DB72-4CE1-A581-E4901CBF7FAA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35730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77144-C0E2-4E00-93F7-E074F9D9D11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81812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8D391-C0EB-4850-AE21-550829E6E75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847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CE4B9-9975-4E19-8A55-A7BE3AC2881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76363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Calibri" panose="020F0502020204030204" pitchFamily="34" charset="0"/>
              </a:defRPr>
            </a:lvl1pPr>
            <a:extLst/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Calibri" panose="020F0502020204030204" pitchFamily="34" charset="0"/>
              </a:defRPr>
            </a:lvl1pPr>
            <a:extLst/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Calibri" panose="020F0502020204030204" pitchFamily="34" charset="0"/>
              </a:defRPr>
            </a:lvl1pPr>
            <a:extLst/>
          </a:lstStyle>
          <a:p>
            <a:pPr>
              <a:defRPr/>
            </a:pPr>
            <a:fld id="{F0E69875-01DF-41E4-95E0-A44885743F8D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2" r:id="rId2"/>
    <p:sldLayoutId id="2147483718" r:id="rId3"/>
    <p:sldLayoutId id="2147483713" r:id="rId4"/>
    <p:sldLayoutId id="2147483714" r:id="rId5"/>
    <p:sldLayoutId id="2147483715" r:id="rId6"/>
    <p:sldLayoutId id="2147483719" r:id="rId7"/>
    <p:sldLayoutId id="2147483720" r:id="rId8"/>
    <p:sldLayoutId id="2147483721" r:id="rId9"/>
    <p:sldLayoutId id="2147483716" r:id="rId10"/>
    <p:sldLayoutId id="21474837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5373688"/>
            <a:ext cx="8784976" cy="1125537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pt-BR" altLang="pt-BR" sz="3000" b="1" dirty="0">
                <a:solidFill>
                  <a:schemeClr val="tx1"/>
                </a:solidFill>
                <a:latin typeface="Cooper Black" panose="0208090404030B020404" pitchFamily="18" charset="0"/>
              </a:rPr>
              <a:t>Como Andar Seguro Em Meio à Escuridão?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pt-BR" altLang="pt-BR" sz="2800" b="1" dirty="0">
                <a:solidFill>
                  <a:schemeClr val="tx1"/>
                </a:solidFill>
                <a:latin typeface="Cooper Black" panose="0208090404030B020404" pitchFamily="18" charset="0"/>
              </a:rPr>
              <a:t>Pr. Marcelo Augusto de Carvalho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E238766-6418-E8E9-F006-9B18A5E66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24"/>
            <a:ext cx="9144000" cy="50854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ChangeArrowheads="1"/>
          </p:cNvSpPr>
          <p:nvPr/>
        </p:nvSpPr>
        <p:spPr bwMode="auto">
          <a:xfrm>
            <a:off x="250825" y="1628775"/>
            <a:ext cx="8893175" cy="50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O cativeiro assírio – 722 a.C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O cativeiro babilônico – 586 a.C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A destruição pelos romanos são descritos vividamente. 70 d.C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A águia (v. 49) era insígnia do exército romano. Tanto no cerco dos babilônios como no dos romanos, homens e mulheres de Jerusalém comeram seus próprios filhos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0" y="344488"/>
            <a:ext cx="9144000" cy="70802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Esboço do Futuro da Nação!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ChangeArrowheads="1"/>
          </p:cNvSpPr>
          <p:nvPr/>
        </p:nvSpPr>
        <p:spPr bwMode="auto">
          <a:xfrm>
            <a:off x="179388" y="1628775"/>
            <a:ext cx="8891587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A dispersão dos judeus, sua vida errante, as contínuas perseguições que sofrem, o tremor de coração e desmaio de alma, até à data de hoje, tudo está aí graficamente predito. (Os últimos 2 mil anos)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Este capítulo nos mostra a divina inspiração da Bíblia. Como poderia ser traçado o destino daquele povo tantos séculos antes? Só Deus o poderia saber.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3"/>
          <p:cNvSpPr txBox="1">
            <a:spLocks noChangeArrowheads="1"/>
          </p:cNvSpPr>
          <p:nvPr/>
        </p:nvSpPr>
        <p:spPr bwMode="auto">
          <a:xfrm>
            <a:off x="0" y="344488"/>
            <a:ext cx="9144000" cy="70802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Nós Vimos Isto!</a:t>
            </a:r>
          </a:p>
        </p:txBody>
      </p:sp>
      <p:pic>
        <p:nvPicPr>
          <p:cNvPr id="72707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2"/>
          <a:stretch>
            <a:fillRect/>
          </a:stretch>
        </p:blipFill>
        <p:spPr bwMode="auto">
          <a:xfrm>
            <a:off x="0" y="1484313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5"/>
          <p:cNvSpPr txBox="1">
            <a:spLocks noChangeArrowheads="1"/>
          </p:cNvSpPr>
          <p:nvPr/>
        </p:nvSpPr>
        <p:spPr bwMode="auto">
          <a:xfrm>
            <a:off x="179388" y="344488"/>
            <a:ext cx="88201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Escolhas!</a:t>
            </a:r>
          </a:p>
        </p:txBody>
      </p:sp>
      <p:pic>
        <p:nvPicPr>
          <p:cNvPr id="74755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2"/>
          <a:stretch>
            <a:fillRect/>
          </a:stretch>
        </p:blipFill>
        <p:spPr bwMode="auto">
          <a:xfrm>
            <a:off x="0" y="1484313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0" y="344488"/>
            <a:ext cx="9144000" cy="70802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4.O Bom Caminho Das Pedras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ChangeArrowheads="1"/>
          </p:cNvSpPr>
          <p:nvPr/>
        </p:nvSpPr>
        <p:spPr bwMode="auto">
          <a:xfrm>
            <a:off x="179388" y="1560513"/>
            <a:ext cx="8964612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400" b="1">
                <a:latin typeface="Calibri" panose="020F0502020204030204" pitchFamily="34" charset="0"/>
              </a:rPr>
              <a:t> 21.1-9- homicida desconhecido: os anciãos deviam fazer 1 sacrifício, jurando que não eram culpados por aquela morte. </a:t>
            </a:r>
          </a:p>
          <a:p>
            <a:pPr eaLnBrk="1" hangingPunct="1"/>
            <a:r>
              <a:rPr lang="pt-BR" altLang="pt-BR" sz="3400" b="1">
                <a:latin typeface="Calibri" panose="020F0502020204030204" pitchFamily="34" charset="0"/>
              </a:rPr>
              <a:t>21.10-14- respeito à mulher prisioneira. </a:t>
            </a:r>
          </a:p>
          <a:p>
            <a:pPr eaLnBrk="1" hangingPunct="1"/>
            <a:r>
              <a:rPr lang="pt-BR" altLang="pt-BR" sz="3400" b="1">
                <a:latin typeface="Calibri" panose="020F0502020204030204" pitchFamily="34" charset="0"/>
              </a:rPr>
              <a:t>21.15-17- filhos de uniões poligâmicas: justiça para com os direitos dos filhos. </a:t>
            </a:r>
          </a:p>
          <a:p>
            <a:pPr eaLnBrk="1" hangingPunct="1"/>
            <a:r>
              <a:rPr lang="pt-BR" altLang="pt-BR" sz="3400" b="1">
                <a:latin typeface="Calibri" panose="020F0502020204030204" pitchFamily="34" charset="0"/>
              </a:rPr>
              <a:t>21.18-21- os pais deviam apedrejar o filho rebelde, ante os anciãos. </a:t>
            </a:r>
          </a:p>
          <a:p>
            <a:pPr eaLnBrk="1" hangingPunct="1"/>
            <a:r>
              <a:rPr lang="pt-BR" altLang="pt-BR" sz="3400" b="1">
                <a:latin typeface="Calibri" panose="020F0502020204030204" pitchFamily="34" charset="0"/>
              </a:rPr>
              <a:t>21.22-23- castigo por forca, cadáver deveria ser retirado da forca no dia.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144463" y="1484313"/>
            <a:ext cx="8964612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400" b="1">
                <a:latin typeface="Calibri" panose="020F0502020204030204" pitchFamily="34" charset="0"/>
              </a:rPr>
              <a:t> 22. 1-4- devolver ao devido dono o que achou perdido. </a:t>
            </a:r>
          </a:p>
          <a:p>
            <a:pPr eaLnBrk="1" hangingPunct="1"/>
            <a:r>
              <a:rPr lang="pt-BR" altLang="pt-BR" sz="3400" b="1">
                <a:latin typeface="Calibri" panose="020F0502020204030204" pitchFamily="34" charset="0"/>
              </a:rPr>
              <a:t>22. 5- as vestes do homem diferentes da mulher. </a:t>
            </a:r>
          </a:p>
          <a:p>
            <a:pPr eaLnBrk="1" hangingPunct="1"/>
            <a:r>
              <a:rPr lang="pt-BR" altLang="pt-BR" sz="3400" b="1">
                <a:latin typeface="Calibri" panose="020F0502020204030204" pitchFamily="34" charset="0"/>
              </a:rPr>
              <a:t>22.6-7- respeito para com os animais. </a:t>
            </a:r>
          </a:p>
          <a:p>
            <a:pPr eaLnBrk="1" hangingPunct="1"/>
            <a:r>
              <a:rPr lang="pt-BR" altLang="pt-BR" sz="3400" b="1">
                <a:latin typeface="Calibri" panose="020F0502020204030204" pitchFamily="34" charset="0"/>
              </a:rPr>
              <a:t>22. 7- casas deveriam ter parapeito para que não ocorressem assassinatos premeditados. </a:t>
            </a:r>
          </a:p>
          <a:p>
            <a:pPr eaLnBrk="1" hangingPunct="1"/>
            <a:r>
              <a:rPr lang="pt-BR" altLang="pt-BR" sz="3400" b="1">
                <a:latin typeface="Calibri" panose="020F0502020204030204" pitchFamily="34" charset="0"/>
              </a:rPr>
              <a:t>22. 13-19- o rapaz que acabava com a boa fama da moça devia ser castigado. </a:t>
            </a:r>
          </a:p>
          <a:p>
            <a:pPr eaLnBrk="1" hangingPunct="1"/>
            <a:r>
              <a:rPr lang="pt-BR" altLang="pt-BR" sz="3400" b="1">
                <a:latin typeface="Calibri" panose="020F0502020204030204" pitchFamily="34" charset="0"/>
              </a:rPr>
              <a:t>22.20-21- Fornicação (sexo antes do casamento)- morte aos praticantes.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ChangeArrowheads="1"/>
          </p:cNvSpPr>
          <p:nvPr/>
        </p:nvSpPr>
        <p:spPr bwMode="auto">
          <a:xfrm>
            <a:off x="107950" y="1590675"/>
            <a:ext cx="900112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latin typeface="Calibri" panose="020F0502020204030204" pitchFamily="34" charset="0"/>
              </a:rPr>
              <a:t>22. 22-24- Adultério- morte aos praticantes. </a:t>
            </a:r>
          </a:p>
          <a:p>
            <a:pPr eaLnBrk="1" hangingPunct="1"/>
            <a:r>
              <a:rPr lang="pt-BR" altLang="pt-BR" sz="4000" b="1">
                <a:latin typeface="Calibri" panose="020F0502020204030204" pitchFamily="34" charset="0"/>
              </a:rPr>
              <a:t>22. 25-27- Estupro- morte ao criminoso. </a:t>
            </a:r>
          </a:p>
          <a:p>
            <a:pPr eaLnBrk="1" hangingPunct="1"/>
            <a:r>
              <a:rPr lang="pt-BR" altLang="pt-BR" sz="4000" b="1">
                <a:latin typeface="Calibri" panose="020F0502020204030204" pitchFamily="34" charset="0"/>
              </a:rPr>
              <a:t>22.28-30- sexo pré-nupcial- morte. </a:t>
            </a:r>
          </a:p>
          <a:p>
            <a:pPr eaLnBrk="1" hangingPunct="1"/>
            <a:r>
              <a:rPr lang="pt-BR" altLang="pt-BR" sz="4000" b="1">
                <a:latin typeface="Calibri" panose="020F0502020204030204" pitchFamily="34" charset="0"/>
              </a:rPr>
              <a:t>23.1-3- eunucos, bastardos e amonitas não podiam entrar nas assembleia santas. Mas o edomita e o egípcio sim. </a:t>
            </a:r>
          </a:p>
          <a:p>
            <a:pPr eaLnBrk="1" hangingPunct="1"/>
            <a:r>
              <a:rPr lang="pt-BR" altLang="pt-BR" sz="4000" b="1">
                <a:latin typeface="Calibri" panose="020F0502020204030204" pitchFamily="34" charset="0"/>
              </a:rPr>
              <a:t>23. 9- 14- Limpeza.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215900" y="1857375"/>
            <a:ext cx="8820150" cy="45243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altLang="pt-BR" sz="3600" b="1" dirty="0">
                <a:latin typeface="Calibri" panose="020F0502020204030204" pitchFamily="34" charset="0"/>
              </a:rPr>
              <a:t>23. 15-16- respeito aos escravos mesmo quando fugirem de seu senhor. </a:t>
            </a:r>
          </a:p>
          <a:p>
            <a:pPr eaLnBrk="1" hangingPunct="1">
              <a:defRPr/>
            </a:pPr>
            <a:r>
              <a:rPr lang="pt-BR" altLang="pt-BR" sz="3600" b="1" dirty="0">
                <a:latin typeface="Calibri" panose="020F0502020204030204" pitchFamily="34" charset="0"/>
              </a:rPr>
              <a:t>23. 17-18- prostituição no culto - morte</a:t>
            </a:r>
          </a:p>
          <a:p>
            <a:pPr eaLnBrk="1" hangingPunct="1">
              <a:defRPr/>
            </a:pPr>
            <a:r>
              <a:rPr lang="pt-BR" altLang="pt-BR" sz="3600" b="1" dirty="0">
                <a:latin typeface="Calibri" panose="020F0502020204030204" pitchFamily="34" charset="0"/>
              </a:rPr>
              <a:t>23. 19-20- não emprestarás dinheiro a juros a teu irmão. Só ao estrangeiro.</a:t>
            </a:r>
          </a:p>
          <a:p>
            <a:pPr eaLnBrk="1" hangingPunct="1">
              <a:defRPr/>
            </a:pPr>
            <a:r>
              <a:rPr lang="pt-BR" altLang="pt-BR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23. 21-23- votos- cumprir. </a:t>
            </a:r>
          </a:p>
          <a:p>
            <a:pPr eaLnBrk="1" hangingPunct="1">
              <a:defRPr/>
            </a:pPr>
            <a:r>
              <a:rPr lang="pt-BR" altLang="pt-BR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23.24-25- não abusar do que é dos outros. </a:t>
            </a:r>
          </a:p>
          <a:p>
            <a:pPr eaLnBrk="1" hangingPunct="1">
              <a:defRPr/>
            </a:pPr>
            <a:r>
              <a:rPr lang="pt-BR" altLang="pt-BR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24. 1-4- Divórcio – carta – dar motivos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ChangeArrowheads="1"/>
          </p:cNvSpPr>
          <p:nvPr/>
        </p:nvSpPr>
        <p:spPr bwMode="auto">
          <a:xfrm>
            <a:off x="107950" y="1652588"/>
            <a:ext cx="90360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latin typeface="Calibri" panose="020F0502020204030204" pitchFamily="34" charset="0"/>
              </a:rPr>
              <a:t>24.7- rapto- pena de morte ao criminoso. </a:t>
            </a:r>
          </a:p>
          <a:p>
            <a:pPr eaLnBrk="1" hangingPunct="1"/>
            <a:r>
              <a:rPr lang="pt-BR" altLang="pt-BR" sz="4000" b="1">
                <a:latin typeface="Calibri" panose="020F0502020204030204" pitchFamily="34" charset="0"/>
              </a:rPr>
              <a:t>24. 8-9- Lepra. Separar</a:t>
            </a:r>
          </a:p>
          <a:p>
            <a:pPr eaLnBrk="1" hangingPunct="1"/>
            <a:r>
              <a:rPr lang="pt-BR" altLang="pt-BR" sz="4000" b="1">
                <a:latin typeface="Calibri" panose="020F0502020204030204" pitchFamily="34" charset="0"/>
              </a:rPr>
              <a:t>24. 14-15- pagar corretamente e em dia os salários dos empregados. </a:t>
            </a:r>
          </a:p>
          <a:p>
            <a:pPr eaLnBrk="1" hangingPunct="1"/>
            <a:r>
              <a:rPr lang="pt-BR" altLang="pt-BR" sz="4000" b="1">
                <a:latin typeface="Calibri" panose="020F0502020204030204" pitchFamily="34" charset="0"/>
              </a:rPr>
              <a:t>24. 19-22- respeito aos órfãos, viúvas e pobres. </a:t>
            </a:r>
          </a:p>
          <a:p>
            <a:pPr eaLnBrk="1" hangingPunct="1"/>
            <a:r>
              <a:rPr lang="pt-BR" altLang="pt-BR" sz="4000" b="1">
                <a:latin typeface="Calibri" panose="020F0502020204030204" pitchFamily="34" charset="0"/>
              </a:rPr>
              <a:t>25. 1-4- 40 açoites máximo em uma pena. </a:t>
            </a:r>
          </a:p>
          <a:p>
            <a:pPr eaLnBrk="1" hangingPunct="1"/>
            <a:r>
              <a:rPr lang="pt-BR" altLang="pt-BR" sz="4000" b="1">
                <a:latin typeface="Calibri" panose="020F0502020204030204" pitchFamily="34" charset="0"/>
              </a:rPr>
              <a:t>25. 5-12- Levirato.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3"/>
          <p:cNvSpPr txBox="1">
            <a:spLocks noChangeArrowheads="1"/>
          </p:cNvSpPr>
          <p:nvPr/>
        </p:nvSpPr>
        <p:spPr bwMode="auto">
          <a:xfrm>
            <a:off x="0" y="344488"/>
            <a:ext cx="9144000" cy="70802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5.Eu Já Posso Ver O Seu Futuro!</a:t>
            </a:r>
          </a:p>
        </p:txBody>
      </p:sp>
      <p:pic>
        <p:nvPicPr>
          <p:cNvPr id="64515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/>
          <p:cNvSpPr>
            <a:spLocks noChangeArrowheads="1"/>
          </p:cNvSpPr>
          <p:nvPr/>
        </p:nvSpPr>
        <p:spPr bwMode="auto">
          <a:xfrm>
            <a:off x="179388" y="1484313"/>
            <a:ext cx="8856662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800" b="1">
                <a:latin typeface="Calibri" panose="020F0502020204030204" pitchFamily="34" charset="0"/>
              </a:rPr>
              <a:t>O reino inaugurou-se uns 400 nos mais tarde. Samuel disse ao povo que, pedindo um rei, ESTAVA REJEITANDO A DEUS. 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800" b="1">
                <a:latin typeface="Calibri" panose="020F0502020204030204" pitchFamily="34" charset="0"/>
              </a:rPr>
              <a:t>Não há nisso contradição. O fato de Deus saber de antemão não importa em aprovar essa atitude, mas apenas diz que Ele previu isso, querendo ser consultado na escolha. 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0" y="344488"/>
            <a:ext cx="9144000" cy="70802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Deus Prediz (Ele Sabia!)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resentaçã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" id="{BEF332A2-9FAC-48AF-B3AE-DBA2F34DB90A}" vid="{0505893A-CF53-41C0-85A4-A00F49DEA33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ó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ó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</Template>
  <TotalTime>379</TotalTime>
  <Words>697</Words>
  <Application>Microsoft Office PowerPoint</Application>
  <PresentationFormat>Apresentação na tela (4:3)</PresentationFormat>
  <Paragraphs>67</Paragraphs>
  <Slides>13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Cooper Black</vt:lpstr>
      <vt:lpstr>Corbel</vt:lpstr>
      <vt:lpstr>Wingdings</vt:lpstr>
      <vt:lpstr>Wingdings 2</vt:lpstr>
      <vt:lpstr>Wingdings 3</vt:lpstr>
      <vt:lpstr>Apresentação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PENTATEUCO</dc:title>
  <dc:subject>SERMÕES DO PENTATEUCO</dc:subject>
  <dc:creator>Pr. MARCELO AUGUSTO DE CARVALHO</dc:creator>
  <cp:keywords>www.4tons.com</cp:keywords>
  <dc:description>COMÉRCIO PROIBIDO. USO PESSOAL</dc:description>
  <cp:lastModifiedBy>Pr. Marcelo Carvalho</cp:lastModifiedBy>
  <cp:revision>184</cp:revision>
  <dcterms:created xsi:type="dcterms:W3CDTF">2004-08-02T09:28:01Z</dcterms:created>
  <dcterms:modified xsi:type="dcterms:W3CDTF">2022-05-26T18:27:39Z</dcterms:modified>
  <cp:category>SERMÕES POR LIVROS</cp:category>
</cp:coreProperties>
</file>