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324" r:id="rId3"/>
    <p:sldId id="261" r:id="rId4"/>
    <p:sldId id="431" r:id="rId5"/>
    <p:sldId id="432" r:id="rId6"/>
    <p:sldId id="394" r:id="rId7"/>
    <p:sldId id="434" r:id="rId8"/>
    <p:sldId id="436" r:id="rId9"/>
    <p:sldId id="398" r:id="rId10"/>
    <p:sldId id="438" r:id="rId11"/>
    <p:sldId id="400" r:id="rId12"/>
    <p:sldId id="442" r:id="rId13"/>
    <p:sldId id="404" r:id="rId14"/>
    <p:sldId id="443" r:id="rId15"/>
    <p:sldId id="444" r:id="rId16"/>
    <p:sldId id="447" r:id="rId17"/>
    <p:sldId id="448" r:id="rId18"/>
    <p:sldId id="451" r:id="rId19"/>
    <p:sldId id="450" r:id="rId20"/>
    <p:sldId id="452" r:id="rId21"/>
    <p:sldId id="462" r:id="rId22"/>
    <p:sldId id="453" r:id="rId23"/>
    <p:sldId id="461" r:id="rId24"/>
    <p:sldId id="410" r:id="rId25"/>
    <p:sldId id="457" r:id="rId26"/>
    <p:sldId id="458" r:id="rId27"/>
    <p:sldId id="460" r:id="rId28"/>
    <p:sldId id="326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99"/>
    <a:srgbClr val="000000"/>
    <a:srgbClr val="FFFFCC"/>
    <a:srgbClr val="CCCC00"/>
    <a:srgbClr val="FF99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756F85-77D8-4792-AFB1-99FED8BFF95D}" v="1" dt="2022-05-26T18:28:31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8" autoAdjust="0"/>
  </p:normalViewPr>
  <p:slideViewPr>
    <p:cSldViewPr>
      <p:cViewPr varScale="1">
        <p:scale>
          <a:sx n="49" d="100"/>
          <a:sy n="49" d="100"/>
        </p:scale>
        <p:origin x="17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. Marcelo Carvalho" userId="003edaac93cd75e4" providerId="LiveId" clId="{8D756F85-77D8-4792-AFB1-99FED8BFF95D}"/>
    <pc:docChg chg="modSld">
      <pc:chgData name="Pr. Marcelo Carvalho" userId="003edaac93cd75e4" providerId="LiveId" clId="{8D756F85-77D8-4792-AFB1-99FED8BFF95D}" dt="2022-05-26T18:28:29.462" v="50" actId="122"/>
      <pc:docMkLst>
        <pc:docMk/>
      </pc:docMkLst>
      <pc:sldChg chg="modNotesTx">
        <pc:chgData name="Pr. Marcelo Carvalho" userId="003edaac93cd75e4" providerId="LiveId" clId="{8D756F85-77D8-4792-AFB1-99FED8BFF95D}" dt="2022-05-26T18:28:29.462" v="50" actId="122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/>
              <a:t>Clique para editar os estilos do texto mestre</a:t>
            </a:r>
          </a:p>
          <a:p>
            <a:pPr lvl="1"/>
            <a:r>
              <a:rPr lang="pt-BR" altLang="pt-BR" noProof="0" dirty="0"/>
              <a:t>Segundo nível</a:t>
            </a:r>
          </a:p>
          <a:p>
            <a:pPr lvl="2"/>
            <a:r>
              <a:rPr lang="pt-BR" altLang="pt-BR" noProof="0" dirty="0"/>
              <a:t>Terceiro nível</a:t>
            </a:r>
          </a:p>
          <a:p>
            <a:pPr lvl="3"/>
            <a:r>
              <a:rPr lang="pt-BR" altLang="pt-BR" noProof="0" dirty="0"/>
              <a:t>Quarto nível</a:t>
            </a:r>
          </a:p>
          <a:p>
            <a:pPr lvl="4"/>
            <a:r>
              <a:rPr lang="pt-BR" altLang="pt-BR" noProof="0" dirty="0"/>
              <a:t>Quinto nível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39F320-056B-47C6-A942-4F7836F7B97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BA25B5-014A-4671-8826-8DE2B4294853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 dirty="0"/>
              <a:t>www.4tons.com.br</a:t>
            </a:r>
          </a:p>
          <a:p>
            <a:pPr algn="ctr" eaLnBrk="1" hangingPunct="1"/>
            <a:r>
              <a:rPr lang="pt-BR" altLang="pt-BR" b="1" dirty="0"/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16F12-2D88-46D2-8250-8E530FEDEF84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BC6ACA-F966-477F-927A-7D744EA1A945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De sua ternura paternal, sábios conselhos e incansáveis labores a eles oferecidos. </a:t>
            </a:r>
          </a:p>
          <a:p>
            <a:pPr eaLnBrk="1" hangingPunct="1"/>
            <a:r>
              <a:rPr lang="pt-BR" altLang="pt-BR" b="1"/>
              <a:t>De que por sua própria perversidade havia provocado Moisés a cometer o pecado pelo qual devia morrer. </a:t>
            </a:r>
          </a:p>
          <a:p>
            <a:pPr eaLnBrk="1" hangingPunct="1"/>
            <a:r>
              <a:rPr lang="pt-BR" altLang="pt-BR" b="1"/>
              <a:t>Sentiram que a morte de seu amado líder era um repreensão muito maior do que qualquer outro juízo de Deus. E que não deviam tornar a vida de seu futuro líder tão amarga como haviam feito a Moisés.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9EB748-6933-47F2-B0B9-93B609B0E3D0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Deus fala pelas bençãos concedidas, mas quando não são apreciadas, Ele fala pelas removidas, a   fim de que vejamos nossos pecado e voltemos a Ele  de todo coração. PP 497.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B0391-105D-4C57-BF51-C0BB4D84E0AC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pt-BR" altLang="pt-BR" b="1"/>
              <a:t>Veio a ordem: "Sobe ao monte". Ele sabia que iria morrer só. Seu coração se retraía. Moisés volveu da congregação e em silêncio pôs-se, sozinho, a subir a encosta da montanha. </a:t>
            </a:r>
          </a:p>
          <a:p>
            <a:pPr algn="just"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5CD25E-2B16-4EEA-B3B6-695A9D8958AB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Monte </a:t>
            </a:r>
            <a:r>
              <a:rPr lang="pt-BR" alt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Nebo</a:t>
            </a: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</a:t>
            </a:r>
          </a:p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É o mais elevado píncaro do monte Pisga, a 13 km a leste da foz do Jordão.</a:t>
            </a:r>
            <a:endParaRPr lang="pt-BR" alt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8C3AC-5640-4015-A96B-33CC215FEB71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/>
              <a:t>De seu cume podiam-se divisar os montes da Judéia e Galiléia, e o Monte Carmelo, onde 500 anos depois Elias invocaria fogo do Céu contra a idolatria.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/>
              <a:t>Ali, na solidão, Moisés reviu sua vida de vicissitudes e agruras, e analisando os resultados de seus trabalhos, todo aqueles sacrifício parecia ter sido quase em vão.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pt-BR" altLang="pt-BR" b="1"/>
              <a:t>Mas entendeu haver feito uma sábia decisão preferindo sofrer com o povo de Deus, a gozar por algum tempo o prazer do pecado.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306282-8B65-474C-8A0D-04EEE13ABE05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94EC10-4C28-40BA-B110-4D2FDBC0ED83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/>
              <a:t>FOI-LHE APRESENTADA UMA VISTA PANORÂMICA DA TERRA PROMETIDA E DA HISTÓRIA DE ISRAEL!</a:t>
            </a:r>
          </a:p>
          <a:p>
            <a:pPr algn="just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/>
              <a:t>Ele viu como a Canaã se tornaria</a:t>
            </a:r>
          </a:p>
          <a:p>
            <a:pPr algn="just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/>
              <a:t>Viu o povo em Canaã. </a:t>
            </a:r>
          </a:p>
          <a:p>
            <a:pPr algn="just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/>
              <a:t>Sua extensa história de apostasia e punição desta. </a:t>
            </a:r>
          </a:p>
          <a:p>
            <a:pPr algn="just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/>
              <a:t>Viu-os no exílio, e o templo em ruínas. </a:t>
            </a:r>
          </a:p>
          <a:p>
            <a:pPr algn="just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pt-BR" altLang="pt-BR" b="1" dirty="0"/>
              <a:t>Viu seu regresso, e o domínio de Roma. </a:t>
            </a:r>
          </a:p>
          <a:p>
            <a:pPr algn="just"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Viu Jesus nascer, os magos do oriente, os anjos anunciando o evento, a vida humilde do em Nazaré Seu Ministério, Sua rejeição por uma nação orgulhosa.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56A448-06D2-44BB-A2A6-E8B725889B1C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6677E0-4856-4401-9BEB-E4CF22FF9090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Quando viu a rejeição final daquele povo seu coração contorceu-se de angústia, e lágrimas amargas lhe caíram dos olhos. Diante  do </a:t>
            </a:r>
            <a:r>
              <a:rPr lang="pt-BR" alt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Getsêmani</a:t>
            </a: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e do Calvário, mágoa, indignação e horror encheram seu coração.</a:t>
            </a:r>
          </a:p>
          <a:p>
            <a:pPr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563411-6951-4FFC-B67E-919B82341412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E4B97A-81C1-428E-AEB5-20FA1818B91B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Viu os discípulos pregando ao mundo. </a:t>
            </a:r>
          </a:p>
          <a:p>
            <a:pPr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Viu a era papal, e ao presenciar o sábado sendo pisado encheu-se de espanto e horror. Mas viu também os remanescentes fiéis.</a:t>
            </a:r>
            <a:endParaRPr lang="pt-BR" alt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06B1A-2102-437D-801D-05099BB8D495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Viu os discípulos pregando ao mundo. </a:t>
            </a:r>
          </a:p>
          <a:p>
            <a:pPr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Viu a era papal, e ao presenciar o sábado sendo pisado encheu-se de espanto e horror. Mas viu também os remanescentes fiéis.</a:t>
            </a:r>
            <a:endParaRPr lang="pt-BR" alt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389CF-CF9E-4F3E-96B3-F8CC916E8BF6}" type="slidenum">
              <a:rPr lang="pt-BR" altLang="pt-BR" smtClean="0"/>
              <a:pPr>
                <a:spcBef>
                  <a:spcPct val="0"/>
                </a:spcBef>
              </a:pPr>
              <a:t>22</a:t>
            </a:fld>
            <a:endParaRPr lang="pt-BR" altLang="pt-B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Viu a luta final entre Cristo e Satanás, a segunda vinda de Cristo, a ressurreição e a vida eterna.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A78EF4-CCB8-4982-90FC-31AF32080124}" type="slidenum">
              <a:rPr lang="pt-BR" altLang="pt-BR" smtClean="0"/>
              <a:pPr>
                <a:spcBef>
                  <a:spcPct val="0"/>
                </a:spcBef>
              </a:pPr>
              <a:t>23</a:t>
            </a:fld>
            <a:endParaRPr lang="pt-BR" alt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Como um guerreiro cansado, deita-se para repousar e morre.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472B0F-EA38-45CE-A7EC-B0ED67E3DEB0}" type="slidenum">
              <a:rPr lang="pt-BR" altLang="pt-BR" smtClean="0"/>
              <a:pPr>
                <a:spcBef>
                  <a:spcPct val="0"/>
                </a:spcBef>
              </a:pPr>
              <a:t>24</a:t>
            </a:fld>
            <a:endParaRPr lang="pt-BR" alt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Deus ordenou que anjos fizessem seu funeral para que os homens não cometessem idolatria ao encontrarem seu corpo ou túmulo. </a:t>
            </a:r>
          </a:p>
          <a:p>
            <a:pPr algn="just"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 ele não houvesse pecado em </a:t>
            </a:r>
            <a:r>
              <a:rPr lang="pt-BR" altLang="pt-BR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Cades</a:t>
            </a:r>
            <a:r>
              <a:rPr lang="pt-BR" alt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teria entrado na terra prometida, e seria trasladado para o Céu sem ver a morte. </a:t>
            </a:r>
          </a:p>
          <a:p>
            <a:pPr algn="just"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 não ficou muito tempo no túmulo. O próprio Cristo, com os anjos que sepultaram a Moisés, desceu do Céu para chamar o santo que dormia. Pela primeira vez estava Cristo dando vida aos mortos. </a:t>
            </a:r>
          </a:p>
          <a:p>
            <a:pPr algn="just" eaLnBrk="1" hangingPunct="1">
              <a:defRPr/>
            </a:pPr>
            <a:endParaRPr lang="pt-BR" altLang="pt-BR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5E8844-48C4-40A4-8553-67058695083D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altLang="pt-BR" b="1" dirty="0"/>
              <a:t>Satanás contendeu com Cristo dizendo que nem mesmo Moisés conseguira guardar a Lei de Deus,  e que Moisés não merecia ser ressuscitado porque cometera o mesmo pecado que o banira do Céu.</a:t>
            </a:r>
          </a:p>
          <a:p>
            <a:pPr algn="just"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Cristo não conversou com Satanás. Apenas disse: "O Pai te repreenda" </a:t>
            </a:r>
            <a:r>
              <a:rPr lang="pt-BR" altLang="pt-BR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Judas 9. P</a:t>
            </a: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ressuscitar Moisés, Cristo garantiu a ressurreição dos justos. </a:t>
            </a:r>
          </a:p>
          <a:p>
            <a:pPr algn="just" eaLnBrk="1" hangingPunct="1"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Moisés ressuscitou glorificado, indo para o Céu. </a:t>
            </a:r>
          </a:p>
          <a:p>
            <a:pPr algn="just"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2E3A1D-DC1F-4668-A114-DC5F7C4A840E}" type="slidenum">
              <a:rPr lang="pt-BR" altLang="pt-BR" smtClean="0"/>
              <a:pPr>
                <a:spcBef>
                  <a:spcPct val="0"/>
                </a:spcBef>
              </a:pPr>
              <a:t>26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Por Sua justiça, Deus mostrou quão ofensivo à Ele é o pecado, mesmo que seja um, e bem pequeno aos nossos olhos. </a:t>
            </a:r>
          </a:p>
          <a:p>
            <a:pPr eaLnBrk="1" hangingPunct="1"/>
            <a:r>
              <a:rPr lang="pt-BR" altLang="pt-BR" b="1"/>
              <a:t>Deus julgou Moisés para a salvação não por 1 ato isolado de sua vida, mas por toda sua vida de amor abnegado mostrado por Seu povo.</a:t>
            </a:r>
          </a:p>
          <a:p>
            <a:pPr eaLnBrk="1" hangingPunct="1"/>
            <a:r>
              <a:rPr lang="pt-BR" altLang="pt-BR" b="1"/>
              <a:t>Moisés fez todo este sacrifício por Israel porque acima de tudo amava a Deus e desejava Sua glória. Empreendeu toda sua vida para este fim.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D09A94-4151-4221-BFB8-D0B087787599}" type="slidenum">
              <a:rPr lang="pt-BR" altLang="pt-BR" smtClean="0"/>
              <a:pPr>
                <a:spcBef>
                  <a:spcPct val="0"/>
                </a:spcBef>
              </a:pPr>
              <a:t>27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Acima de tudo era suficientemente humilde para crer na misericórdia de Deus para consigo.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BE4D9-0F7F-4E0D-BA92-2E26866BBE9D}" type="slidenum">
              <a:rPr lang="pt-BR" altLang="pt-BR" smtClean="0"/>
              <a:pPr>
                <a:spcBef>
                  <a:spcPct val="0"/>
                </a:spcBef>
              </a:pPr>
              <a:t>28</a:t>
            </a:fld>
            <a:endParaRPr lang="pt-BR" alt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CD2C5D-404C-4B6B-9E1B-24F468B2DDE4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3113BA-371E-4CD7-A6B1-C1D445E74EC2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CE482E-BC25-44D1-8A6F-68E430D53ADA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D0CF3A-2E8D-4D61-87D4-99DBB78061EA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9C8FE1-C897-4253-8325-0E6C801F3D32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Reclamações constantes</a:t>
            </a:r>
          </a:p>
          <a:p>
            <a:pPr eaLnBrk="1" hangingPunct="1"/>
            <a:r>
              <a:rPr lang="pt-BR" altLang="pt-BR" b="1"/>
              <a:t>Os amalequitas atacaram logo que saíram do Egito, e 1 ano mais tarde. </a:t>
            </a:r>
          </a:p>
          <a:p>
            <a:pPr eaLnBrk="1" hangingPunct="1"/>
            <a:r>
              <a:rPr lang="pt-BR" altLang="pt-BR" b="1"/>
              <a:t>Edomitas, moabitas, amonitas, amorreus e midianitas fizeram de tudo para acabar com Israel. </a:t>
            </a:r>
          </a:p>
          <a:p>
            <a:pPr eaLnBrk="1" hangingPunct="1"/>
            <a:r>
              <a:rPr lang="pt-BR" altLang="pt-BR" b="1"/>
              <a:t>Além disso, Moisés sofria com seus próprios auxiliares de confiança. </a:t>
            </a:r>
          </a:p>
          <a:p>
            <a:pPr eaLnBrk="1" hangingPunct="1"/>
            <a:r>
              <a:rPr lang="pt-BR" altLang="pt-BR" b="1"/>
              <a:t>Arão fez o bezerro de ouro, Miriã falou contra ele, Coré e seus amigos opuseram-se contra sua liderança, e os 10 espias lideraram o povo na recusa de entrar em Canaã.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FEECA0-EFDD-4AA3-AF64-4F9FADCC6170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B05497-567A-4140-9A3A-E71F5A321D21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062D-FE97-42DF-8C84-63AF2441A6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189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23B8-C6E0-48A7-8CBC-7C3C06C55D2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8805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CCBD-0646-468E-93C0-68555D4F19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958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6E75-A281-4F3F-9E6F-4AE811E54F2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7264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B3B1-2AA2-44F8-970B-E7C6467D92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3884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7C00-C9AC-4EF0-B92D-DBF5FC8A874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5914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7708-E4AA-4312-A965-354BADBD5F81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517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3E82-5DDA-403C-9C45-D6908061E50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6838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F972-4DAA-4CF6-BF61-050DCB3993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682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468B-3B4A-45E7-B452-BA2A65F44C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850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1B69-6E7C-4E8B-93EB-7642157826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5945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extLst/>
          </a:lstStyle>
          <a:p>
            <a:pPr>
              <a:defRPr/>
            </a:pPr>
            <a:fld id="{2ACB2BBF-7C7A-4054-90A4-5E790C2240F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65" r:id="rId5"/>
    <p:sldLayoutId id="2147483766" r:id="rId6"/>
    <p:sldLayoutId id="2147483770" r:id="rId7"/>
    <p:sldLayoutId id="2147483771" r:id="rId8"/>
    <p:sldLayoutId id="2147483772" r:id="rId9"/>
    <p:sldLayoutId id="2147483767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ingri\Pictures\PENTATEUCO\mount-nebo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ingri\Pictures\PENTATEUCO\christian-cried-wallpaper-sun-mercy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373688"/>
            <a:ext cx="8077200" cy="11398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altLang="pt-BR" sz="4400" b="1">
                <a:solidFill>
                  <a:schemeClr val="tx1"/>
                </a:solidFill>
                <a:latin typeface="Cooper Black" panose="0208090404030B020404" pitchFamily="18" charset="0"/>
              </a:rPr>
              <a:t>Como Morrem os Valentes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tx1"/>
                </a:solidFill>
                <a:latin typeface="Cooper Black" panose="0208090404030B020404" pitchFamily="18" charset="0"/>
              </a:rPr>
              <a:t>Pr. Marcelo Augusto de Carvalho</a:t>
            </a:r>
            <a:endParaRPr lang="pt-BR" altLang="pt-BR" sz="2400" b="1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921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2088"/>
            <a:ext cx="7561263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50825" y="1979613"/>
            <a:ext cx="4249738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Mesmo sabendo que logo iria morrer, nem por um momento sequer vacilou em seus cuidados por Israel. PP 496.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/>
          <p:cNvSpPr txBox="1">
            <a:spLocks noChangeArrowheads="1"/>
          </p:cNvSpPr>
          <p:nvPr/>
        </p:nvSpPr>
        <p:spPr bwMode="auto">
          <a:xfrm>
            <a:off x="468313" y="476250"/>
            <a:ext cx="8459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Ao Olhar Para Seu Idoso Líder, Lembraram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07950" y="1557338"/>
            <a:ext cx="892810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De sua ternura paternal, sábios conselhos e incansáveis labores a eles oferecidos.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Sua perversidade havia provocado Moisés a cometer o pecado pelo qual devia morrer.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Sua morte era um repreensão muito maior do que qualquer outro juízo de Deus.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Não deviam tornar a vida de seu futuro líder tão amarga como fizeram a Moisés.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87338" y="115888"/>
            <a:ext cx="86772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Deus fala pelas bençãos concedidas</a:t>
            </a:r>
          </a:p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ou pelas removidas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aixaDeTexto 4"/>
          <p:cNvSpPr txBox="1">
            <a:spLocks noChangeArrowheads="1"/>
          </p:cNvSpPr>
          <p:nvPr/>
        </p:nvSpPr>
        <p:spPr bwMode="auto">
          <a:xfrm>
            <a:off x="179388" y="404813"/>
            <a:ext cx="8856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“Sobe o Monte!” Sozinho, subiu a montanha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2"/>
          <p:cNvSpPr txBox="1">
            <a:spLocks noChangeArrowheads="1"/>
          </p:cNvSpPr>
          <p:nvPr/>
        </p:nvSpPr>
        <p:spPr bwMode="auto">
          <a:xfrm>
            <a:off x="468313" y="476250"/>
            <a:ext cx="8459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Nebo: a 13 km a leste da foz do Jordão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07950" y="1628775"/>
            <a:ext cx="89646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200" b="1">
                <a:latin typeface="Calibri" panose="020F0502020204030204" pitchFamily="34" charset="0"/>
              </a:rPr>
              <a:t>Avistou os montes da Judéia e Galiléia, e o Monte Carmelo, onde 500 anos depois Elias invocaria fogo do Céu contra a idolatria.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200" b="1">
                <a:latin typeface="Calibri" panose="020F0502020204030204" pitchFamily="34" charset="0"/>
              </a:rPr>
              <a:t>Ali, na solidão, Moisés reviu sua vida de vicissitudes e agruras, e analisando os resultados de seus trabalhos, todo aqueles sacrifício parecia ter sido quase em vão.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200" b="1">
                <a:latin typeface="Calibri" panose="020F0502020204030204" pitchFamily="34" charset="0"/>
              </a:rPr>
              <a:t>Mas entendeu haver feito uma sábia decisão preferindo sofrer com o povo de Deus, a gozar por algum tempo o prazer do pecado.</a:t>
            </a:r>
          </a:p>
        </p:txBody>
      </p:sp>
      <p:sp>
        <p:nvSpPr>
          <p:cNvPr id="37891" name="Retângulo 2"/>
          <p:cNvSpPr>
            <a:spLocks noChangeArrowheads="1"/>
          </p:cNvSpPr>
          <p:nvPr/>
        </p:nvSpPr>
        <p:spPr bwMode="auto">
          <a:xfrm>
            <a:off x="323850" y="404813"/>
            <a:ext cx="8569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800" b="1">
                <a:solidFill>
                  <a:schemeClr val="bg1"/>
                </a:solidFill>
                <a:latin typeface="Calibri" panose="020F0502020204030204" pitchFamily="34" charset="0"/>
              </a:rPr>
              <a:t>Reavaliando a Vida: “Fiz a Sábia Decisão”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287338" y="5057775"/>
            <a:ext cx="8677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Confessou seu pecado novamente a Cristo, e implorou Seu perdão. PP 499. </a:t>
            </a:r>
          </a:p>
        </p:txBody>
      </p:sp>
      <p:sp>
        <p:nvSpPr>
          <p:cNvPr id="39939" name="Retângulo 2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Confissão!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9388" y="1628775"/>
            <a:ext cx="88931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Ele viu como a Canaã se tornaria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Viu o povo em Canaã (350 anos)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Sua extensa história de apostasia e punição desta. Reis (1000-722-586)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Viu-os no exílio (70 anos)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O templo em ruínas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Viu seu regresso, e o domínio de Roma.  (Esdras, Neemias...)</a:t>
            </a:r>
          </a:p>
        </p:txBody>
      </p:sp>
      <p:sp>
        <p:nvSpPr>
          <p:cNvPr id="41987" name="Retângulo 2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Viu Toda a História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Slide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tângulo 1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Viu Jesus Nascer, Vida Humilde E Ministério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Slide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tângulo 3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Angústia e Horror Diante da Rejeição Final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684213" y="476250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Moisés</a:t>
            </a:r>
          </a:p>
        </p:txBody>
      </p:sp>
      <p:pic>
        <p:nvPicPr>
          <p:cNvPr id="11267" name="Picture 3" descr="Slid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>
            <a:fillRect/>
          </a:stretch>
        </p:blipFill>
        <p:spPr bwMode="auto">
          <a:xfrm>
            <a:off x="0" y="1484313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lid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1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tângulo 3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Viu Os Discípulos Pregando, A Igreja Média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ângulo 3"/>
          <p:cNvSpPr>
            <a:spLocks noChangeArrowheads="1"/>
          </p:cNvSpPr>
          <p:nvPr/>
        </p:nvSpPr>
        <p:spPr bwMode="auto">
          <a:xfrm>
            <a:off x="179388" y="404813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A Igreja Na Idade Média e os Remanescentes</a:t>
            </a:r>
          </a:p>
        </p:txBody>
      </p:sp>
      <p:pic>
        <p:nvPicPr>
          <p:cNvPr id="5017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ângulo 2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Viu a Luta e a Vitória Final de Cristo</a:t>
            </a:r>
          </a:p>
        </p:txBody>
      </p:sp>
      <p:pic>
        <p:nvPicPr>
          <p:cNvPr id="5222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tângulo 2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Como Um Guerreiro Cansado, Deitou-se...</a:t>
            </a:r>
          </a:p>
        </p:txBody>
      </p:sp>
      <p:pic>
        <p:nvPicPr>
          <p:cNvPr id="5427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44463" y="1700213"/>
            <a:ext cx="8891587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Anjos fizeram seu funeral para que os homens não cometessem idolatria ao encontrarem seu corpo ou túmulo.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Se ele não houvesse pecado em Cades, teria entrado na terra prometida, e seria trasladado para o Céu sem ver a morte.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Pouco depois Cristo o ressuscitou</a:t>
            </a:r>
          </a:p>
        </p:txBody>
      </p:sp>
      <p:sp>
        <p:nvSpPr>
          <p:cNvPr id="56323" name="Retângulo 2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O Primeiro a Morrer e Ressuscitar!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79388" y="1587500"/>
            <a:ext cx="8856662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Satanás contendeu com Cristo dizendo que nem mesmo Moisés conseguira guardar a Lei de Deus,  e que Moisés não merecia ser ressuscitado porque cometera o mesmo pecado que o banira do Céu.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Cristo não discutiu. Judas 9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Garantiu nossa ressurreição</a:t>
            </a:r>
          </a:p>
        </p:txBody>
      </p:sp>
      <p:sp>
        <p:nvSpPr>
          <p:cNvPr id="58371" name="Retângulo 2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A Contenda Cósmica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34925" y="1590675"/>
            <a:ext cx="90376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Deus mostrou quão ofensivo à Ele é o pecado, mesmo que seja um, e bem pequeno aos nossos olhos.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Deus julgou Moisés para a salvação não por 1 ato isolado de sua vida, mas por toda sua vida de amor abnegado a Seu povo.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Moisés fez todo este sacrifício por Israel porque acima de tudo amava a Deus e desejava Sua glória. </a:t>
            </a:r>
          </a:p>
        </p:txBody>
      </p:sp>
      <p:sp>
        <p:nvSpPr>
          <p:cNvPr id="60419" name="Retângulo 3"/>
          <p:cNvSpPr>
            <a:spLocks noChangeArrowheads="1"/>
          </p:cNvSpPr>
          <p:nvPr/>
        </p:nvSpPr>
        <p:spPr bwMode="auto">
          <a:xfrm>
            <a:off x="323850" y="4048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Como Deus Julga?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215900" y="139700"/>
            <a:ext cx="8604250" cy="1201738"/>
          </a:xfrm>
          <a:prstGeom prst="rect">
            <a:avLst/>
          </a:prstGeom>
          <a:solidFill>
            <a:srgbClr val="0000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Humilde Para Crer Na Misericórdia De Deus Para Consigo.</a:t>
            </a:r>
          </a:p>
        </p:txBody>
      </p:sp>
      <p:pic>
        <p:nvPicPr>
          <p:cNvPr id="6246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0" y="344488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Vale A Pena Servir Ao Senhor?</a:t>
            </a:r>
          </a:p>
        </p:txBody>
      </p:sp>
      <p:pic>
        <p:nvPicPr>
          <p:cNvPr id="6451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"/>
          <p:cNvSpPr txBox="1">
            <a:spLocks noChangeArrowheads="1"/>
          </p:cNvSpPr>
          <p:nvPr/>
        </p:nvSpPr>
        <p:spPr bwMode="auto">
          <a:xfrm>
            <a:off x="684213" y="476250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Vida Marcada Por Milagres</a:t>
            </a:r>
          </a:p>
        </p:txBody>
      </p:sp>
      <p:pic>
        <p:nvPicPr>
          <p:cNvPr id="1331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15900" y="1620838"/>
            <a:ext cx="882015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Protegido no Rio Nilo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Sarça, Cajado, Mão Leprosa, Cajado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As 10 Pragas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 passagem pelo Mar Vermelho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 águas de Mara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As codornizes mandadas em Sim e Taberá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Maná enviado cada dia por 40 anos.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Água flui da rocha em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Cenas da teofania no Sinai. </a:t>
            </a:r>
          </a:p>
        </p:txBody>
      </p:sp>
      <p:sp>
        <p:nvSpPr>
          <p:cNvPr id="15363" name="Retângulo 4"/>
          <p:cNvSpPr>
            <a:spLocks noChangeArrowheads="1"/>
          </p:cNvSpPr>
          <p:nvPr/>
        </p:nvSpPr>
        <p:spPr bwMode="auto">
          <a:xfrm>
            <a:off x="323850" y="3444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Milagres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79388" y="1587500"/>
            <a:ext cx="8856662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Falou com Deus face a face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 lepra de Miriã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Coré e os seus engolidos pela terra.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Flagelos punitivos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 vara de Arão floresce.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Cura- serpente de bronze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Maldições de Balaão se tornam bençãos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 nuvem de fogo, Águas Brotam, o Maná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As vestes não gastaram, pés não incharam </a:t>
            </a:r>
          </a:p>
        </p:txBody>
      </p:sp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179388" y="115888"/>
            <a:ext cx="86407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Calibri" panose="020F0502020204030204" pitchFamily="34" charset="0"/>
              </a:rPr>
              <a:t>Jamais um homem, a não ser Jesus, foi instrumento de tantos milagres</a:t>
            </a:r>
            <a:endParaRPr lang="pt-BR" altLang="pt-BR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/>
          <p:cNvSpPr txBox="1">
            <a:spLocks noChangeArrowheads="1"/>
          </p:cNvSpPr>
          <p:nvPr/>
        </p:nvSpPr>
        <p:spPr bwMode="auto">
          <a:xfrm>
            <a:off x="684213" y="476250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Suas Tribulações</a:t>
            </a:r>
          </a:p>
        </p:txBody>
      </p:sp>
      <p:pic>
        <p:nvPicPr>
          <p:cNvPr id="1945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79388" y="1628775"/>
            <a:ext cx="8748712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Reclamações constantes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Os amalequitas atacaram logo que saíram do Egito, e 1 ano mais tarde.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Edomitas, moabitas, amonitas, amorreus e midianitas fizeram de tudo para acabar com Israel.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3600" b="1">
                <a:latin typeface="Calibri" panose="020F0502020204030204" pitchFamily="34" charset="0"/>
              </a:rPr>
              <a:t>Sofria com seus próprios auxiliares de confiança. Arão... Miriã... Coré e seus amigos... os 10 espias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79388" y="1652588"/>
            <a:ext cx="88931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E, por fim, não pode entrar na Terra Prometida, o sonho de toda a vida.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A não ser pela GRAÇA DIVINA não vemos como ele pôde suportar tudo isso.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altLang="pt-BR" sz="4000" b="1">
                <a:latin typeface="Calibri" panose="020F0502020204030204" pitchFamily="34" charset="0"/>
              </a:rPr>
              <a:t>Mas, ao ser tomado para a pátria celestial, ali ele pôde compreender tudo.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/>
          <p:cNvSpPr txBox="1">
            <a:spLocks noChangeArrowheads="1"/>
          </p:cNvSpPr>
          <p:nvPr/>
        </p:nvSpPr>
        <p:spPr bwMode="auto">
          <a:xfrm>
            <a:off x="684213" y="476250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000" b="1">
                <a:solidFill>
                  <a:schemeClr val="bg1"/>
                </a:solidFill>
                <a:latin typeface="Calibri" panose="020F0502020204030204" pitchFamily="34" charset="0"/>
              </a:rPr>
              <a:t>Sua Morte</a:t>
            </a:r>
          </a:p>
        </p:txBody>
      </p:sp>
      <p:pic>
        <p:nvPicPr>
          <p:cNvPr id="2560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362</TotalTime>
  <Words>1619</Words>
  <Application>Microsoft Office PowerPoint</Application>
  <PresentationFormat>Apresentação na tela (4:3)</PresentationFormat>
  <Paragraphs>145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Cooper Black</vt:lpstr>
      <vt:lpstr>Corbel</vt:lpstr>
      <vt:lpstr>Wingdings</vt:lpstr>
      <vt:lpstr>Wingdings 2</vt:lpstr>
      <vt:lpstr>Wingdings 3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176</cp:revision>
  <dcterms:created xsi:type="dcterms:W3CDTF">2004-08-02T09:28:01Z</dcterms:created>
  <dcterms:modified xsi:type="dcterms:W3CDTF">2022-05-26T18:28:36Z</dcterms:modified>
  <cp:category>SERMÕES POR LIVROS</cp:category>
</cp:coreProperties>
</file>