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sldIdLst>
    <p:sldId id="400" r:id="rId2"/>
    <p:sldId id="405" r:id="rId3"/>
    <p:sldId id="345" r:id="rId4"/>
    <p:sldId id="364" r:id="rId5"/>
    <p:sldId id="407" r:id="rId6"/>
    <p:sldId id="406" r:id="rId7"/>
    <p:sldId id="408" r:id="rId8"/>
    <p:sldId id="409" r:id="rId9"/>
    <p:sldId id="404" r:id="rId10"/>
    <p:sldId id="399" r:id="rId11"/>
    <p:sldId id="401" r:id="rId12"/>
    <p:sldId id="402" r:id="rId13"/>
    <p:sldId id="403" r:id="rId14"/>
    <p:sldId id="322" r:id="rId15"/>
    <p:sldId id="347" r:id="rId16"/>
    <p:sldId id="378" r:id="rId17"/>
    <p:sldId id="348" r:id="rId18"/>
    <p:sldId id="349" r:id="rId19"/>
    <p:sldId id="350" r:id="rId20"/>
    <p:sldId id="352" r:id="rId21"/>
    <p:sldId id="353" r:id="rId22"/>
    <p:sldId id="383" r:id="rId23"/>
    <p:sldId id="354" r:id="rId24"/>
    <p:sldId id="355" r:id="rId25"/>
    <p:sldId id="368" r:id="rId26"/>
    <p:sldId id="369" r:id="rId27"/>
    <p:sldId id="370" r:id="rId28"/>
    <p:sldId id="398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  <a:srgbClr val="000000"/>
    <a:srgbClr val="6600FF"/>
    <a:srgbClr val="FF9900"/>
    <a:srgbClr val="FF0066"/>
    <a:srgbClr val="6600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 smtClean="0"/>
              <a:t>Clique para editar os estilos do texto mestre</a:t>
            </a:r>
          </a:p>
          <a:p>
            <a:pPr lvl="1"/>
            <a:r>
              <a:rPr lang="pt-BR" altLang="pt-BR" noProof="0" dirty="0" smtClean="0"/>
              <a:t>Segundo nível</a:t>
            </a:r>
          </a:p>
          <a:p>
            <a:pPr lvl="2"/>
            <a:r>
              <a:rPr lang="pt-BR" altLang="pt-BR" noProof="0" dirty="0" smtClean="0"/>
              <a:t>Terceiro nível</a:t>
            </a:r>
          </a:p>
          <a:p>
            <a:pPr lvl="3"/>
            <a:r>
              <a:rPr lang="pt-BR" altLang="pt-BR" noProof="0" dirty="0" smtClean="0"/>
              <a:t>Quarto nível</a:t>
            </a:r>
          </a:p>
          <a:p>
            <a:pPr lvl="4"/>
            <a:r>
              <a:rPr lang="pt-BR" altLang="pt-BR" noProof="0" dirty="0" smtClean="0"/>
              <a:t>Quinto nível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19EB6D-9F66-40EA-9BA4-26451CC00F04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 smtClean="0"/>
              <a:t>www.4tons.com</a:t>
            </a:r>
          </a:p>
          <a:p>
            <a:pPr algn="ctr" eaLnBrk="1" hangingPunct="1"/>
            <a:r>
              <a:rPr lang="pt-BR" altLang="pt-BR" b="1" smtClean="0"/>
              <a:t>Pr. Marcelo Augusto de Carvalho</a:t>
            </a:r>
          </a:p>
          <a:p>
            <a:pPr eaLnBrk="1" hangingPunct="1"/>
            <a:endParaRPr lang="pt-BR" altLang="pt-BR" b="1" smtClean="0"/>
          </a:p>
          <a:p>
            <a:pPr eaLnBrk="1" hangingPunct="1"/>
            <a:r>
              <a:rPr lang="pt-BR" altLang="pt-BR" b="1" smtClean="0"/>
              <a:t>Lavras-MG 26/05/2009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0E983-DF6B-467C-BA21-80505C62C1F2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b="1" smtClean="0"/>
              <a:t>Abimeleque foi corajoso e eficiente líder militar. Mas na causa de Deus isto não basta. Um coração não consagrado só produzirá destruição e vergonha à causa. 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CD9E324-29AD-4C1C-9F3B-EFF925920AE7}" type="slidenum">
              <a:rPr lang="pt-BR" altLang="pt-BR" smtClean="0">
                <a:latin typeface="Calibri" panose="020F0502020204030204" pitchFamily="34" charset="0"/>
              </a:rPr>
              <a:pPr/>
              <a:t>22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Restaurou a ordem e a paz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Sua tarefa não era guerrear mas levou ao maior período de união e governo forte dos juízes.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Homem de profunda humildade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Renunciou uma grande obra escolhendo realizar com fidelidade o que Deus lhe pedia.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Valorizou o privilégio de adorar a Deus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Escolheu morar perto do tabernáculo para poder frequentar mais assiduamente as cerimônias 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55FB9AC-F327-4A1A-B38D-C11C46DAB056}" type="slidenum">
              <a:rPr lang="pt-BR" altLang="pt-BR" smtClean="0">
                <a:latin typeface="Calibri" panose="020F0502020204030204" pitchFamily="34" charset="0"/>
              </a:rPr>
              <a:pPr/>
              <a:t>23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7475">
              <a:spcBef>
                <a:spcPct val="0"/>
              </a:spcBef>
              <a:buClr>
                <a:schemeClr val="tx1"/>
              </a:buClr>
            </a:pPr>
            <a:r>
              <a:rPr lang="pt-BR" altLang="pt-BR" b="1" smtClean="0"/>
              <a:t>30 filhos – mesmo sendo um homem de Deus praticou poligamia</a:t>
            </a:r>
          </a:p>
          <a:p>
            <a:pPr marL="117475">
              <a:spcBef>
                <a:spcPct val="0"/>
              </a:spcBef>
              <a:buClr>
                <a:schemeClr val="tx1"/>
              </a:buClr>
            </a:pPr>
            <a:r>
              <a:rPr lang="pt-BR" altLang="pt-BR" b="1" smtClean="0"/>
              <a:t>30 asnos – sinal de riqueza, honra e dignidade.</a:t>
            </a:r>
          </a:p>
          <a:p>
            <a:pPr marL="117475">
              <a:spcBef>
                <a:spcPct val="0"/>
              </a:spcBef>
              <a:buClr>
                <a:schemeClr val="tx1"/>
              </a:buClr>
            </a:pPr>
            <a:r>
              <a:rPr lang="pt-BR" altLang="pt-BR" b="1" smtClean="0"/>
              <a:t>Seus 30 filhos eram chefes e governadores.</a:t>
            </a:r>
          </a:p>
          <a:p>
            <a:pPr marL="117475">
              <a:spcBef>
                <a:spcPct val="0"/>
              </a:spcBef>
              <a:buClr>
                <a:schemeClr val="tx1"/>
              </a:buClr>
            </a:pPr>
            <a:r>
              <a:rPr lang="pt-BR" altLang="pt-BR" b="1" smtClean="0"/>
              <a:t>Homem mui abençoado por sua fidelidade. </a:t>
            </a:r>
          </a:p>
          <a:p>
            <a:pPr marL="117475">
              <a:spcBef>
                <a:spcPct val="0"/>
              </a:spcBef>
              <a:buClr>
                <a:schemeClr val="tx1"/>
              </a:buClr>
            </a:pPr>
            <a:r>
              <a:rPr lang="pt-BR" altLang="pt-BR" b="1" smtClean="0"/>
              <a:t>Era o melhor no seu tempo.</a:t>
            </a:r>
          </a:p>
          <a:p>
            <a:pPr marL="117475">
              <a:spcBef>
                <a:spcPct val="0"/>
              </a:spcBef>
              <a:buClr>
                <a:schemeClr val="tx1"/>
              </a:buClr>
            </a:pPr>
            <a:r>
              <a:rPr lang="pt-BR" altLang="pt-BR" b="1" smtClean="0"/>
              <a:t>Temia ao Senhor e se esforçou por manter Seu culto entre seu povo.</a:t>
            </a:r>
          </a:p>
          <a:p>
            <a:pPr marL="117475">
              <a:spcBef>
                <a:spcPct val="0"/>
              </a:spcBef>
              <a:buClr>
                <a:schemeClr val="tx1"/>
              </a:buClr>
            </a:pPr>
            <a:r>
              <a:rPr lang="pt-BR" altLang="pt-BR" b="1" smtClean="0"/>
              <a:t>Seus filhos o ajudavam nesta sagrada tarefa.</a:t>
            </a:r>
          </a:p>
          <a:p>
            <a:pPr marL="117475">
              <a:spcBef>
                <a:spcPct val="0"/>
              </a:spcBef>
              <a:buClr>
                <a:schemeClr val="tx1"/>
              </a:buClr>
            </a:pPr>
            <a:r>
              <a:rPr lang="pt-BR" altLang="pt-BR" b="1" smtClean="0"/>
              <a:t>Mude o mundo, auxiliado por sua família.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F04CD77-FC12-4532-9482-E9C6906EC523}" type="slidenum">
              <a:rPr lang="pt-BR" altLang="pt-BR" smtClean="0">
                <a:latin typeface="Calibri" panose="020F0502020204030204" pitchFamily="34" charset="0"/>
              </a:rPr>
              <a:pPr/>
              <a:t>24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7475">
              <a:lnSpc>
                <a:spcPct val="9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Nenhuma batalha é importante é mencionada.</a:t>
            </a:r>
          </a:p>
          <a:p>
            <a:pPr marL="117475">
              <a:lnSpc>
                <a:spcPct val="9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Não é menos digno governar bem uma nação em tempos de paz do que levá-la à batalha em vitórias em tempo de guerra.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A00590C-A752-4208-B72E-9EF51B8C88B1}" type="slidenum">
              <a:rPr lang="pt-BR" altLang="pt-BR" smtClean="0">
                <a:latin typeface="Calibri" panose="020F0502020204030204" pitchFamily="34" charset="0"/>
              </a:rPr>
              <a:pPr/>
              <a:t>27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F08775B-6A1C-424B-BEFA-80C61B276989}" type="slidenum">
              <a:rPr lang="pt-BR" altLang="pt-BR" smtClean="0">
                <a:latin typeface="Calibri" panose="020F0502020204030204" pitchFamily="34" charset="0"/>
              </a:rPr>
              <a:pPr/>
              <a:t>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0372" indent="-5715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pt-BR" altLang="pt-BR" b="1" dirty="0" smtClean="0"/>
              <a:t>Líderes escolhidos por Deus para uma missão específica: luta militar ou religiosa.</a:t>
            </a:r>
          </a:p>
          <a:p>
            <a:pPr marL="690372" indent="-5715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pt-BR" altLang="pt-BR" b="1" dirty="0" smtClean="0"/>
              <a:t>Imperfeitos, mas os que Deus podia contar.</a:t>
            </a:r>
          </a:p>
          <a:p>
            <a:pPr marL="690372" indent="-5715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pt-BR" altLang="pt-BR" b="1" dirty="0" smtClean="0"/>
              <a:t>Emergiram da obscuridade, mas seu caráter, habilidade e ideais era o que os qualificava para a missão.</a:t>
            </a:r>
          </a:p>
          <a:p>
            <a:pPr marL="690372" indent="-5715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pt-BR" altLang="pt-BR" b="1" dirty="0" smtClean="0"/>
              <a:t>Sabiam julgar as causas pela reta justiça da palavra do Senhor. Sabemos julgar?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9CF1B1D-7F86-421E-8A7A-316FAC7A7BC9}" type="slidenum">
              <a:rPr lang="pt-BR" altLang="pt-BR" smtClean="0">
                <a:latin typeface="Calibri" panose="020F0502020204030204" pitchFamily="34" charset="0"/>
              </a:rPr>
              <a:pPr/>
              <a:t>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t-BR" altLang="pt-BR" b="1" smtClean="0"/>
              <a:t>Uma missão específica: luta militar ou religiosa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smtClean="0"/>
              <a:t>Livrar o povo dos seus opressores, na função de líder militar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smtClean="0"/>
              <a:t>Resolver disputas e defender a justiça, na função de líder civil</a:t>
            </a:r>
          </a:p>
          <a:p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AD48C76-6E71-4EC0-901A-1B37A272E704}" type="slidenum">
              <a:rPr lang="pt-BR" altLang="pt-BR" smtClean="0">
                <a:latin typeface="Calibri" panose="020F0502020204030204" pitchFamily="34" charset="0"/>
              </a:rPr>
              <a:pPr/>
              <a:t>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Juiz especialmente dotado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Escolhido antes de nascer / capacitação especial de força física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Único que falhou na sua missão. Único que teve fim trágico.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Vivia pelas paixões em vez dos princípios nazireus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Seus “casamentos” mistos só o destruíram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Só atacou os filisteus quando estes o interferiram nos seus prazeres sexuais</a:t>
            </a:r>
          </a:p>
          <a:p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4EE2644-E68F-4853-AC3B-9F542E1B9C68}" type="slidenum">
              <a:rPr lang="pt-BR" altLang="pt-BR" smtClean="0">
                <a:latin typeface="Calibri" panose="020F0502020204030204" pitchFamily="34" charset="0"/>
              </a:rPr>
              <a:pPr/>
              <a:t>13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altLang="pt-BR" b="1" dirty="0" smtClean="0"/>
              <a:t>Queria terras melhores para estabelecer sua família.</a:t>
            </a:r>
          </a:p>
          <a:p>
            <a:pPr>
              <a:defRPr/>
            </a:pPr>
            <a:r>
              <a:rPr lang="pt-BR" altLang="pt-BR" b="1" dirty="0" smtClean="0"/>
              <a:t>Povo ACOMODADO. Ela deu um exemplo de vida!</a:t>
            </a:r>
          </a:p>
          <a:p>
            <a:pPr>
              <a:defRPr/>
            </a:pPr>
            <a:r>
              <a:rPr lang="pt-BR" alt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Devíamos desejar cada vez maiores </a:t>
            </a:r>
            <a:r>
              <a:rPr lang="pt-BR" altLang="pt-BR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bençãos</a:t>
            </a:r>
            <a:r>
              <a:rPr lang="pt-BR" alt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Nunca acomodados!</a:t>
            </a:r>
          </a:p>
          <a:p>
            <a:pPr>
              <a:defRPr/>
            </a:pPr>
            <a:endParaRPr lang="pt-BR" altLang="pt-BR" b="1" dirty="0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AA387F6-E991-4E84-B431-85A9AE01EB36}" type="slidenum">
              <a:rPr lang="pt-BR" altLang="pt-BR" smtClean="0">
                <a:latin typeface="Calibri" panose="020F0502020204030204" pitchFamily="34" charset="0"/>
              </a:rPr>
              <a:pPr/>
              <a:t>16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Venceram filisteus e cananeus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Sísera tinha 900 carros de ferro com lâminas de 2 gumes que se projetavam ao inimigo.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Baraque: se obedientes, nada nos vencerá!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As mulheres tem um lugar na obra de Deus.</a:t>
            </a:r>
          </a:p>
          <a:p>
            <a:pPr marL="117475">
              <a:lnSpc>
                <a:spcPct val="12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Tanto Débora como Jael não esperaram alguém para trabalhar. Fizeram o que deviam no momento oportuno.</a:t>
            </a: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5B1766D-3B59-41CC-9973-0F53F3EEDDDE}" type="slidenum">
              <a:rPr lang="pt-BR" altLang="pt-BR" smtClean="0">
                <a:latin typeface="Calibri" panose="020F0502020204030204" pitchFamily="34" charset="0"/>
              </a:rPr>
              <a:pPr/>
              <a:t>19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altLang="pt-BR" b="1" dirty="0" smtClean="0"/>
              <a:t>A mais poderosa tribo do norte.</a:t>
            </a:r>
          </a:p>
          <a:p>
            <a:pPr marL="11887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altLang="pt-BR" b="1" dirty="0" smtClean="0"/>
              <a:t>Insultaram Gideão por não ter pedido seu conselho</a:t>
            </a:r>
          </a:p>
          <a:p>
            <a:pPr marL="11887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altLang="pt-BR" b="1" dirty="0" smtClean="0"/>
              <a:t>Muito valentes ao se unirem na luta quando o inimigo já fugia!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931BBCA-95C4-444E-9880-C7ADC0685B7A}" type="slidenum">
              <a:rPr lang="pt-BR" altLang="pt-BR" smtClean="0">
                <a:latin typeface="Calibri" panose="020F0502020204030204" pitchFamily="34" charset="0"/>
              </a:rPr>
              <a:pPr/>
              <a:t>20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7475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Gideão não aceitou ser rei sobre Israel, reconhecendo a Teocracia.</a:t>
            </a:r>
          </a:p>
          <a:p>
            <a:pPr marL="117475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Seu filho não respeitava a Deus, nem as pessoas e desejava ser rei a qualquer custo.</a:t>
            </a:r>
          </a:p>
          <a:p>
            <a:pPr marL="117475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A mãe de Abimeleque era uma concumbina cananéia</a:t>
            </a:r>
          </a:p>
          <a:p>
            <a:pPr marL="117475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Ele era um alpinista social – usurpou o poder e as glórias do pai.</a:t>
            </a:r>
          </a:p>
          <a:p>
            <a:pPr marL="117475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Siquém o apoiou por motivos egoístas também. Um egoísta nunca está só.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D129623-38F7-4864-9169-61DFDDA6E339}" type="slidenum">
              <a:rPr lang="pt-BR" altLang="pt-BR" smtClean="0">
                <a:latin typeface="Calibri" panose="020F0502020204030204" pitchFamily="34" charset="0"/>
              </a:rPr>
              <a:pPr/>
              <a:t>21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D45E-43DA-4E53-8692-033A7CF7BD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003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9B21-85AE-41B8-85F4-B0A29401914B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5830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22F4-3118-4338-BCC1-BC15FA9B73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815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05AD-54FA-4466-92E2-BBED918B5874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345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CFE0-E371-43D0-A30F-95D46B4724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55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F79A-5103-44FF-9597-B18B66F03BB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232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CF7C-DC4B-4083-8214-19DBCDF08AA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5898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D531-4B08-4D4F-912F-A9FF398B4981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8847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2175-408F-4389-A55D-07396E17EF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95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6CBA-5129-4AE2-AC70-D804161C14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505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3276-9FFD-4C15-AFA4-9426A22B13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1833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EEE6133A-1FBE-4F40-BE1D-5A6386B36341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53" r:id="rId3"/>
    <p:sldLayoutId id="2147483748" r:id="rId4"/>
    <p:sldLayoutId id="2147483749" r:id="rId5"/>
    <p:sldLayoutId id="2147483750" r:id="rId6"/>
    <p:sldLayoutId id="2147483754" r:id="rId7"/>
    <p:sldLayoutId id="2147483755" r:id="rId8"/>
    <p:sldLayoutId id="2147483756" r:id="rId9"/>
    <p:sldLayoutId id="2147483751" r:id="rId10"/>
    <p:sldLayoutId id="214748375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ingri\Pictures\PENTATEUCO\autoconfianc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ingri\Pictures\PENTATEUCO\o-nome-do-vento-wallpaper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ingri\Pictures\PENTATEUCO\67874960-married-wallpaper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Pictures\PENTATEUCO\wallup-1304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Pictures\PENTATEUCO\brown_dog_corner_1152x86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00113" y="5305425"/>
            <a:ext cx="74168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/>
            <a:r>
              <a:rPr lang="pt-BR" altLang="pt-BR" sz="5000" b="1">
                <a:latin typeface="Cooper Black" panose="0208090404030B020404" pitchFamily="18" charset="0"/>
              </a:rPr>
              <a:t>Cometas E Vagalumes</a:t>
            </a:r>
          </a:p>
          <a:p>
            <a:pPr algn="r" eaLnBrk="1" hangingPunct="1"/>
            <a:r>
              <a:rPr lang="pt-BR" altLang="pt-BR" sz="2800" b="1"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9219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b="18929"/>
          <a:stretch>
            <a:fillRect/>
          </a:stretch>
        </p:blipFill>
        <p:spPr bwMode="auto">
          <a:xfrm>
            <a:off x="0" y="-26988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Os Juízes Grandes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Gideão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82073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 Grande descendente de José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Não chore, faça você!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 Os teste da lã  (vivia no meio da idolatria – religião sensorial )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 A fé é baseada no que Deus diz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 Número nunca foi documento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 São poucos os que Deus pode contar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Jefté</a:t>
            </a:r>
            <a:endParaRPr lang="pt-BR" alt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908175"/>
            <a:ext cx="84582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 Foi chamado, mesmo sendo garoto de rua (tomado pelo ES!)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 Argumentador  - resolveu com extrema diplomacia cada situação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 Seu voto: a filha deve ter ficado virgem para sempre (tremendo sacrifício para ambos!)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Sansão (reflexo do povo)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8677275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Escolhido antes de nascer / capacitação especial de força física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Único que falhou na sua missão. Único que teve fim trágico.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Vivia pelas paixões em vez dos princípios nazireus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Seus “casamentos” mistos o destruíram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Só atacou os filisteus quando estes o interferiram nos seus prazeres sexuais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539750" y="350838"/>
            <a:ext cx="7561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Pequenos Mas Úteis</a:t>
            </a:r>
          </a:p>
        </p:txBody>
      </p:sp>
      <p:pic>
        <p:nvPicPr>
          <p:cNvPr id="2765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b="5952"/>
          <a:stretch>
            <a:fillRect/>
          </a:stretch>
        </p:blipFill>
        <p:spPr bwMode="auto">
          <a:xfrm>
            <a:off x="1979613" y="1700213"/>
            <a:ext cx="55895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342106"/>
            <a:ext cx="8229600" cy="782638"/>
          </a:xfr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</a:rPr>
              <a:t>Otniel</a:t>
            </a:r>
            <a:endParaRPr lang="pt-BR" altLang="pt-BR" sz="4000" dirty="0" smtClean="0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701800"/>
            <a:ext cx="8027988" cy="4751388"/>
          </a:xfrm>
        </p:spPr>
        <p:txBody>
          <a:bodyPr/>
          <a:lstStyle/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Venceu os mesopotâmios.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Maior obra veio depois da vitória: reprimir a idolatria, administrar a justiça e elevar a norma da moral e da religião.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Chamado e movido pelo ES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Não se auto-promoveu líder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altLang="pt-BR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496944" cy="11292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 dirty="0" err="1" smtClean="0">
                <a:solidFill>
                  <a:schemeClr val="bg1"/>
                </a:solidFill>
              </a:rPr>
              <a:t>Acsa</a:t>
            </a:r>
            <a:r>
              <a:rPr lang="pt-BR" altLang="pt-BR" sz="3200" dirty="0" smtClean="0">
                <a:solidFill>
                  <a:schemeClr val="bg1"/>
                </a:solidFill>
              </a:rPr>
              <a:t>- Filha De Calebe (queria terras melhores)</a:t>
            </a:r>
          </a:p>
        </p:txBody>
      </p:sp>
      <p:pic>
        <p:nvPicPr>
          <p:cNvPr id="2969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69652"/>
            <a:ext cx="8229600" cy="927100"/>
          </a:xfrm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Eúde</a:t>
            </a:r>
            <a:endParaRPr lang="pt-BR" alt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532812" cy="5300662"/>
          </a:xfrm>
        </p:spPr>
        <p:txBody>
          <a:bodyPr/>
          <a:lstStyle/>
          <a:p>
            <a:pPr marL="688975" indent="-5715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Muitas desvantagens: da menor tribo, Benjamim,  e canhoto. </a:t>
            </a:r>
          </a:p>
          <a:p>
            <a:pPr marL="688975" indent="-5715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Venceu os moabitas matando o gordo rei Eglom.</a:t>
            </a:r>
          </a:p>
          <a:p>
            <a:pPr marL="688975" indent="-5715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Deus pode transformar nossas deficiências e carências em enormes bençãos, se O permitirmos.</a:t>
            </a:r>
          </a:p>
          <a:p>
            <a:pPr marL="688975" indent="-5715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Doença, incapacidade, baixa-estima, educação falha, família desajustada.</a:t>
            </a:r>
          </a:p>
          <a:p>
            <a:pPr marL="688975" indent="-5715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altLang="pt-BR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69875"/>
            <a:ext cx="8229600" cy="855663"/>
          </a:xfrm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</a:rPr>
              <a:t>Sangar</a:t>
            </a:r>
            <a:endParaRPr lang="pt-BR" altLang="pt-BR" sz="4000" dirty="0" smtClean="0">
              <a:solidFill>
                <a:schemeClr val="bg1"/>
              </a:solidFill>
            </a:endParaRPr>
          </a:p>
        </p:txBody>
      </p:sp>
      <p:pic>
        <p:nvPicPr>
          <p:cNvPr id="3277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r="7933"/>
          <a:stretch>
            <a:fillRect/>
          </a:stretch>
        </p:blipFill>
        <p:spPr bwMode="auto">
          <a:xfrm>
            <a:off x="0" y="1484313"/>
            <a:ext cx="918051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873250"/>
            <a:ext cx="6302375" cy="4651375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4000" b="1" smtClean="0"/>
              <a:t>Nada sabemos dele, apenas que venceu 600 filisteus com um aguilhão de bois. Corajoso!</a:t>
            </a:r>
          </a:p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4000" b="1" smtClean="0"/>
              <a:t>Deus não se esquece de quem para Ele trabalha! Pouco, muito, pequena ou grande seja a obra!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60127"/>
            <a:ext cx="8229600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Débora e </a:t>
            </a:r>
            <a:r>
              <a:rPr lang="pt-BR" altLang="pt-BR" sz="4000" dirty="0" err="1" smtClean="0">
                <a:solidFill>
                  <a:schemeClr val="bg1"/>
                </a:solidFill>
              </a:rPr>
              <a:t>Baraque</a:t>
            </a:r>
            <a:endParaRPr lang="pt-BR" altLang="pt-BR" sz="4000" dirty="0" smtClean="0">
              <a:solidFill>
                <a:schemeClr val="bg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12888"/>
            <a:ext cx="8712200" cy="5300662"/>
          </a:xfrm>
        </p:spPr>
        <p:txBody>
          <a:bodyPr/>
          <a:lstStyle/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Venceram filisteus e cananeus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Sísera tinha 900 carros de ferro com lâminas de 2 gumes que se projetavam ao inimigo. 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As mulheres tem um lugar na obra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Débora como Jael não esperaram alguém para trabalhar. Fizeram o que deviam no momento oportuno.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87338" y="1773238"/>
            <a:ext cx="8821737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800" b="1">
                <a:latin typeface="Calibri" panose="020F0502020204030204" pitchFamily="34" charset="0"/>
              </a:rPr>
              <a:t>O livro de Juízes é o único que registra um longo período da história de Israel. Descreve 3 guerras civis, 7 opressões de 5 inimigos, 7 livramentos, várias magistraturas judiciais pacíficas, e a magistratura malsucedida de Sansão, a qual quase terminou com os filisteus assumindo o controle.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Juízes: Livro Ímpar!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60350"/>
            <a:ext cx="8229600" cy="854075"/>
          </a:xfrm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Efraim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1700213"/>
            <a:ext cx="5400675" cy="2233612"/>
          </a:xfrm>
        </p:spPr>
        <p:txBody>
          <a:bodyPr/>
          <a:lstStyle/>
          <a:p>
            <a:pPr marL="117475" indent="0" algn="r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pt-BR" altLang="pt-BR" sz="3600" b="1" smtClean="0"/>
              <a:t>A mais poderosa do norte.</a:t>
            </a:r>
          </a:p>
          <a:p>
            <a:pPr marL="117475" indent="0" algn="r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pt-BR" altLang="pt-BR" sz="3600" b="1" smtClean="0"/>
              <a:t>Insultaram Gideão por não ter pedido seu conselho</a:t>
            </a:r>
          </a:p>
          <a:p>
            <a:pPr marL="117475" indent="0" algn="r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pt-BR" altLang="pt-BR" sz="3600" b="1" smtClean="0"/>
              <a:t>Covardes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855663"/>
          </a:xfrm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</a:rPr>
              <a:t>Abimeleque</a:t>
            </a:r>
            <a:endParaRPr lang="pt-BR" altLang="pt-BR" sz="4000" dirty="0" smtClean="0">
              <a:solidFill>
                <a:schemeClr val="bg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893175" cy="5229225"/>
          </a:xfrm>
        </p:spPr>
        <p:txBody>
          <a:bodyPr/>
          <a:lstStyle/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Gideão não aceitou ser rei (Teocracia)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Seu filho não respeitava a Deus ou as pessoas e quis ser rei a qualquer custo.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A mãe de Abimeleque era uma concumbina cananéia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Ele era um alpinista social – usurpou o poder e as glórias do pai.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Siquém o apoiou por motivos egoístas também. Um egoísta nunca está só.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44450"/>
            <a:ext cx="8713788" cy="1370013"/>
          </a:xfrm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32941"/>
                  </a:srgbClr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Abimeleque: corajoso, eficiente líder 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Mas sem um coração consagrado...</a:t>
            </a:r>
          </a:p>
        </p:txBody>
      </p:sp>
      <p:pic>
        <p:nvPicPr>
          <p:cNvPr id="3993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782638"/>
          </a:xfrm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Tola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84325"/>
            <a:ext cx="8891588" cy="5157788"/>
          </a:xfrm>
        </p:spPr>
        <p:txBody>
          <a:bodyPr/>
          <a:lstStyle/>
          <a:p>
            <a:pPr marL="803275" indent="-6858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Restaurou a ordem e a paz</a:t>
            </a:r>
          </a:p>
          <a:p>
            <a:pPr marL="803275" indent="-6858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Sua tarefa não era guerrear mas  unir as tribos ao governo forte dos juízes. </a:t>
            </a:r>
          </a:p>
          <a:p>
            <a:pPr marL="803275" indent="-6858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Renunciou uma grande obra escolhendo realizar com fidelidade o que Deus lhe pedia.</a:t>
            </a:r>
          </a:p>
          <a:p>
            <a:pPr marL="803275" indent="-6858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Valorizou o ato de adorar a Deus</a:t>
            </a:r>
          </a:p>
          <a:p>
            <a:pPr marL="803275" indent="-685800"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/>
              <a:t>Morava perto do tabernáculo para poder frequentar assiduamente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188913"/>
            <a:ext cx="8229600" cy="927100"/>
          </a:xfrm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Jair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57338"/>
            <a:ext cx="8964613" cy="5111750"/>
          </a:xfrm>
        </p:spPr>
        <p:txBody>
          <a:bodyPr/>
          <a:lstStyle/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30 filhos – praticava a poligamia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30 asnos – sinal de riqueza, honra e dignidade.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Seus 30 filhos eram chefes e governadores.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Homem mui abençoado por sua fidelidade. 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Era o melhor no seu tempo.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Fiel e influenciava o povo a ser fiel também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Seus filhos o ajudavam nesta tarefa.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Mude o mundo, auxiliado por sua família.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782638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</a:rPr>
              <a:t>Ibsã</a:t>
            </a:r>
            <a:endParaRPr lang="pt-BR" altLang="pt-BR" sz="4000" dirty="0" smtClean="0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46275"/>
            <a:ext cx="8424863" cy="2635250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4000" b="1" smtClean="0"/>
              <a:t>30 filhos e 30 filhas.</a:t>
            </a:r>
          </a:p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4000" b="1" smtClean="0"/>
              <a:t>Preocupação em casá-los bem.</a:t>
            </a:r>
          </a:p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4000" b="1" smtClean="0"/>
              <a:t>Casamentos: medida diplomática para manter a paz entre os clãs.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b="5502"/>
          <a:stretch>
            <a:fillRect/>
          </a:stretch>
        </p:blipFill>
        <p:spPr bwMode="auto">
          <a:xfrm>
            <a:off x="0" y="1484313"/>
            <a:ext cx="9144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782638"/>
          </a:xfrm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</a:rPr>
              <a:t>Elom</a:t>
            </a:r>
            <a:endParaRPr lang="pt-BR" altLang="pt-BR" sz="4000" dirty="0" smtClean="0">
              <a:solidFill>
                <a:schemeClr val="bg1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571875"/>
            <a:ext cx="8604250" cy="2952750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3900" b="1" smtClean="0">
                <a:solidFill>
                  <a:schemeClr val="bg1"/>
                </a:solidFill>
              </a:rPr>
              <a:t>40 filhos e 30 netos. </a:t>
            </a:r>
          </a:p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3900" b="1" smtClean="0">
                <a:solidFill>
                  <a:schemeClr val="bg1"/>
                </a:solidFill>
              </a:rPr>
              <a:t>Visto como muito abençoado!</a:t>
            </a:r>
          </a:p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3900" b="1" smtClean="0">
                <a:solidFill>
                  <a:schemeClr val="bg1"/>
                </a:solidFill>
              </a:rPr>
              <a:t>Em períodos tão obscuros Deus abençoa grandemente seus fiéis como uma clara evidência de que compensa serví-Lo.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8" b="15710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125413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</a:rPr>
              <a:t>Abdom</a:t>
            </a:r>
            <a:endParaRPr lang="pt-BR" altLang="pt-BR" sz="4000" dirty="0" smtClean="0">
              <a:solidFill>
                <a:schemeClr val="bg1"/>
              </a:solidFill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6407150" cy="1944688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4000" b="1" smtClean="0"/>
              <a:t>Nenhuma batalha importante é mencionada.</a:t>
            </a:r>
          </a:p>
          <a:p>
            <a:pPr marL="117475" indent="0" eaLnBrk="1" hangingPunct="1">
              <a:lnSpc>
                <a:spcPct val="90000"/>
              </a:lnSpc>
              <a:buClr>
                <a:srgbClr val="FFC000"/>
              </a:buClr>
              <a:buFont typeface="Wingdings 2" panose="05020102010507070707" pitchFamily="18" charset="2"/>
              <a:buNone/>
            </a:pPr>
            <a:r>
              <a:rPr lang="pt-BR" altLang="pt-BR" sz="4000" b="1" smtClean="0"/>
              <a:t>Não é menos digno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827088" y="344488"/>
            <a:ext cx="77771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Qual É Minha Obra Senhor?</a:t>
            </a:r>
          </a:p>
        </p:txBody>
      </p:sp>
      <p:pic>
        <p:nvPicPr>
          <p:cNvPr id="5017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1917700"/>
            <a:ext cx="7200900" cy="4679950"/>
          </a:xfrm>
          <a:extLst>
            <a:ext uri="{909E8E84-426E-40DD-AFC4-6F175D3DCCD1}">
              <a14:hiddenFill xmlns:a14="http://schemas.microsoft.com/office/drawing/2010/main">
                <a:solidFill>
                  <a:srgbClr val="660033"/>
                </a:solidFill>
              </a14:hiddenFill>
            </a:ext>
          </a:extLst>
        </p:spPr>
        <p:txBody>
          <a:bodyPr/>
          <a:lstStyle/>
          <a:p>
            <a:pPr marL="117475" indent="0" algn="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4000" b="1" smtClean="0">
                <a:solidFill>
                  <a:schemeClr val="bg1"/>
                </a:solidFill>
              </a:rPr>
              <a:t>Os hábitos simples dos hebreus lhes garantira saúde física; mas a associação com os gentios levou-os ao erro no apetite e à paixão, o que lhes diminuiu em muito a força física, moral e mental. Foram facilmente subjugados. Patriarcas e Profetas 583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1. O Segredo da Nossa Força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1557338"/>
            <a:ext cx="8891588" cy="5157787"/>
          </a:xfrm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</a:extLst>
        </p:spPr>
        <p:txBody>
          <a:bodyPr/>
          <a:lstStyle/>
          <a:p>
            <a:pPr marL="860425" indent="-742950" eaLnBrk="1" hangingPunct="1"/>
            <a:r>
              <a:rPr lang="pt-BR" altLang="pt-BR" sz="4000" b="1" smtClean="0"/>
              <a:t>Obediência – sucesso</a:t>
            </a:r>
          </a:p>
          <a:p>
            <a:pPr marL="860425" indent="-742950" eaLnBrk="1" hangingPunct="1"/>
            <a:r>
              <a:rPr lang="pt-BR" altLang="pt-BR" sz="4000" b="1" smtClean="0"/>
              <a:t>Desobediência – opressão</a:t>
            </a:r>
          </a:p>
          <a:p>
            <a:pPr marL="860425" indent="-742950" eaLnBrk="1" hangingPunct="1"/>
            <a:r>
              <a:rPr lang="pt-BR" altLang="pt-BR" sz="4000" b="1" smtClean="0"/>
              <a:t>Retorno ao pecado – opressão maior</a:t>
            </a:r>
          </a:p>
          <a:p>
            <a:pPr marL="860425" indent="-742950" eaLnBrk="1" hangingPunct="1"/>
            <a:r>
              <a:rPr lang="pt-BR" altLang="pt-BR" sz="4000" b="1" smtClean="0"/>
              <a:t>Retorno a Deus – cada vez mais difícil</a:t>
            </a:r>
          </a:p>
          <a:p>
            <a:pPr marL="860425" indent="-742950" eaLnBrk="1" hangingPunct="1"/>
            <a:r>
              <a:rPr lang="pt-BR" altLang="pt-BR" sz="4000" b="1" smtClean="0"/>
              <a:t>Inimigos – vinham cada vez mais de perto</a:t>
            </a:r>
          </a:p>
          <a:p>
            <a:pPr marL="860425" indent="-742950" eaLnBrk="1" hangingPunct="1"/>
            <a:r>
              <a:rPr lang="pt-BR" altLang="pt-BR" sz="4000" b="1" smtClean="0"/>
              <a:t>Um dia – nem pediram mais por libertação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2. Lições do Livro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77" y="1484784"/>
            <a:ext cx="8243887" cy="530066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tx1"/>
                </a:solidFill>
              </a:rPr>
              <a:t>No final os filisteus controlavam os acontecimentos, até mesmo seduzindo e destruindo o homem mais forte de Israel, Sansão. Deixando de obedecer o Senhor e assim conquistar facilmente seus inimigos, os israelitas são conquistados por eles e julgados por Deus.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8864" y="155448"/>
            <a:ext cx="8625136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dirty="0" smtClean="0">
                <a:solidFill>
                  <a:schemeClr val="bg1"/>
                </a:solidFill>
              </a:rPr>
              <a:t>Resultado de 350 Anos de Escolhas Erradas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Comparando: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628775"/>
            <a:ext cx="7632700" cy="3455988"/>
          </a:xfrm>
        </p:spPr>
        <p:txBody>
          <a:bodyPr/>
          <a:lstStyle/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3600" b="1" smtClean="0"/>
              <a:t>O livro mostra a verdade deuteronômica de que o abandono da fé no Senhor traz inevitavelmente o castigo da servidão e do caos.</a:t>
            </a:r>
          </a:p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3600" b="1" smtClean="0"/>
              <a:t>Josué: bençãos pela obediência e fé</a:t>
            </a:r>
          </a:p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3600" b="1" smtClean="0"/>
              <a:t>Juízes: maldições pela desobediência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24" y="197768"/>
            <a:ext cx="6923088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3. Quem Foram Os Juízes?</a:t>
            </a:r>
          </a:p>
        </p:txBody>
      </p:sp>
      <p:pic>
        <p:nvPicPr>
          <p:cNvPr id="1638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7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24" y="116632"/>
            <a:ext cx="8686776" cy="1215008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Líderes Escolhidos Por Deus, Para: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84325"/>
            <a:ext cx="8531225" cy="5157788"/>
          </a:xfrm>
        </p:spPr>
        <p:txBody>
          <a:bodyPr/>
          <a:lstStyle/>
          <a:p>
            <a:pPr marL="688975" indent="-571500" eaLnBrk="1" hangingPunct="1">
              <a:buClr>
                <a:srgbClr val="FFC000"/>
              </a:buClr>
            </a:pPr>
            <a:r>
              <a:rPr lang="pt-BR" altLang="pt-BR" sz="4000" b="1" smtClean="0"/>
              <a:t>Emergiram da obscuridade, mas seu caráter, habilidade e ideais era o que os qualificava para a missão. </a:t>
            </a:r>
          </a:p>
          <a:p>
            <a:pPr marL="688975" indent="-571500" eaLnBrk="1" hangingPunct="1">
              <a:buClr>
                <a:srgbClr val="FFC000"/>
              </a:buClr>
            </a:pPr>
            <a:r>
              <a:rPr lang="pt-BR" altLang="pt-BR" sz="4000" b="1" smtClean="0"/>
              <a:t>Imperfeitos, mas os que Deus podia contar.</a:t>
            </a:r>
          </a:p>
          <a:p>
            <a:pPr marL="688975" indent="-571500" eaLnBrk="1" hangingPunct="1">
              <a:buClr>
                <a:srgbClr val="FFC000"/>
              </a:buClr>
            </a:pPr>
            <a:r>
              <a:rPr lang="pt-BR" altLang="pt-BR" sz="4000" b="1" smtClean="0"/>
              <a:t>Usavam o relacionamento com Deus para enfrentar suas batalhas</a:t>
            </a:r>
          </a:p>
          <a:p>
            <a:pPr marL="688975" indent="-571500" eaLnBrk="1" hangingPunct="1">
              <a:buClr>
                <a:srgbClr val="FFC000"/>
              </a:buClr>
            </a:pPr>
            <a:r>
              <a:rPr lang="pt-BR" altLang="pt-BR" sz="4000" b="1" smtClean="0"/>
              <a:t>Julgavam pela Lei de Deus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4. As Funções Básicas</a:t>
            </a:r>
          </a:p>
        </p:txBody>
      </p:sp>
      <p:pic>
        <p:nvPicPr>
          <p:cNvPr id="20483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288" y="3898900"/>
            <a:ext cx="374491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Livrar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Julgar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Militar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Religioso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1476</Words>
  <Application>Microsoft Office PowerPoint</Application>
  <PresentationFormat>Apresentação na tela (4:3)</PresentationFormat>
  <Paragraphs>170</Paragraphs>
  <Slides>28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Trebuchet MS</vt:lpstr>
      <vt:lpstr>Arial</vt:lpstr>
      <vt:lpstr>Calibri</vt:lpstr>
      <vt:lpstr>Wingdings 2</vt:lpstr>
      <vt:lpstr>Wingdings</vt:lpstr>
      <vt:lpstr>Wingdings 3</vt:lpstr>
      <vt:lpstr>Corbel</vt:lpstr>
      <vt:lpstr>Cooper Black</vt:lpstr>
      <vt:lpstr>Apresentação</vt:lpstr>
      <vt:lpstr>Apresentação do PowerPoint</vt:lpstr>
      <vt:lpstr>Juízes: Livro Ímpar!</vt:lpstr>
      <vt:lpstr>1. O Segredo da Nossa Força</vt:lpstr>
      <vt:lpstr>2. Lições do Livro</vt:lpstr>
      <vt:lpstr>No final os filisteus controlavam os acontecimentos, até mesmo seduzindo e destruindo o homem mais forte de Israel, Sansão. Deixando de obedecer o Senhor e assim conquistar facilmente seus inimigos, os israelitas são conquistados por eles e julgados por Deus.</vt:lpstr>
      <vt:lpstr>Comparando:</vt:lpstr>
      <vt:lpstr>3. Quem Foram Os Juízes?</vt:lpstr>
      <vt:lpstr>Líderes Escolhidos Por Deus, Para:</vt:lpstr>
      <vt:lpstr>4. As Funções Básicas</vt:lpstr>
      <vt:lpstr>Os Juízes Grandes</vt:lpstr>
      <vt:lpstr>Gideão</vt:lpstr>
      <vt:lpstr>Jefté</vt:lpstr>
      <vt:lpstr>Sansão (reflexo do povo)</vt:lpstr>
      <vt:lpstr>Apresentação do PowerPoint</vt:lpstr>
      <vt:lpstr>Otniel</vt:lpstr>
      <vt:lpstr>Acsa- Filha De Calebe (queria terras melhores)</vt:lpstr>
      <vt:lpstr>Eúde</vt:lpstr>
      <vt:lpstr>Sangar</vt:lpstr>
      <vt:lpstr>Débora e Baraque</vt:lpstr>
      <vt:lpstr>Efraim</vt:lpstr>
      <vt:lpstr>Abimeleque</vt:lpstr>
      <vt:lpstr>Apresentação do PowerPoint</vt:lpstr>
      <vt:lpstr>Tola</vt:lpstr>
      <vt:lpstr>Jair</vt:lpstr>
      <vt:lpstr>Ibsã</vt:lpstr>
      <vt:lpstr>Elom</vt:lpstr>
      <vt:lpstr>Abdom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87</cp:revision>
  <dcterms:created xsi:type="dcterms:W3CDTF">2004-08-02T09:28:01Z</dcterms:created>
  <dcterms:modified xsi:type="dcterms:W3CDTF">2019-08-19T22:01:27Z</dcterms:modified>
  <cp:category>SERMÕES POR LIVROS</cp:category>
</cp:coreProperties>
</file>