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286" r:id="rId28"/>
    <p:sldId id="288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00"/>
    <a:srgbClr val="00FFFF"/>
    <a:srgbClr val="99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>
            <a:extLst>
              <a:ext uri="{FF2B5EF4-FFF2-40B4-BE49-F238E27FC236}">
                <a16:creationId xmlns:a16="http://schemas.microsoft.com/office/drawing/2014/main" id="{50F2F6BD-C001-4C1E-B0ED-5DDA590FCBB7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0419" name="Group 3">
              <a:extLst>
                <a:ext uri="{FF2B5EF4-FFF2-40B4-BE49-F238E27FC236}">
                  <a16:creationId xmlns:a16="http://schemas.microsoft.com/office/drawing/2014/main" id="{1336C2DC-F68B-4225-9D4F-F2CFE652E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420" name="Rectangle 4">
                <a:extLst>
                  <a:ext uri="{FF2B5EF4-FFF2-40B4-BE49-F238E27FC236}">
                    <a16:creationId xmlns:a16="http://schemas.microsoft.com/office/drawing/2014/main" id="{C7AB1940-BA34-4491-8CD2-0399DF170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21" name="Rectangle 5">
                <a:extLst>
                  <a:ext uri="{FF2B5EF4-FFF2-40B4-BE49-F238E27FC236}">
                    <a16:creationId xmlns:a16="http://schemas.microsoft.com/office/drawing/2014/main" id="{0984B5E6-6B7B-454D-B0ED-D7F83C1E1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0422" name="Group 6">
              <a:extLst>
                <a:ext uri="{FF2B5EF4-FFF2-40B4-BE49-F238E27FC236}">
                  <a16:creationId xmlns:a16="http://schemas.microsoft.com/office/drawing/2014/main" id="{BB41C3BC-55B3-4812-855B-C81BBE6F3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423" name="Rectangle 7">
                <a:extLst>
                  <a:ext uri="{FF2B5EF4-FFF2-40B4-BE49-F238E27FC236}">
                    <a16:creationId xmlns:a16="http://schemas.microsoft.com/office/drawing/2014/main" id="{C4CC6625-537E-4276-836A-E58112C1E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24" name="Rectangle 8">
                <a:extLst>
                  <a:ext uri="{FF2B5EF4-FFF2-40B4-BE49-F238E27FC236}">
                    <a16:creationId xmlns:a16="http://schemas.microsoft.com/office/drawing/2014/main" id="{296633AF-92C3-42F8-B3C6-5754A42B2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0425" name="Rectangle 9">
              <a:extLst>
                <a:ext uri="{FF2B5EF4-FFF2-40B4-BE49-F238E27FC236}">
                  <a16:creationId xmlns:a16="http://schemas.microsoft.com/office/drawing/2014/main" id="{3AFE4DC3-0767-4391-97DC-A1C142F60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426" name="Rectangle 10">
              <a:extLst>
                <a:ext uri="{FF2B5EF4-FFF2-40B4-BE49-F238E27FC236}">
                  <a16:creationId xmlns:a16="http://schemas.microsoft.com/office/drawing/2014/main" id="{556DE0D0-D35A-4371-ABDA-71C1B47A6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0427" name="Rectangle 11">
              <a:extLst>
                <a:ext uri="{FF2B5EF4-FFF2-40B4-BE49-F238E27FC236}">
                  <a16:creationId xmlns:a16="http://schemas.microsoft.com/office/drawing/2014/main" id="{29E7E394-0884-4CEB-A652-0EE5E527F7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0428" name="Rectangle 12">
            <a:extLst>
              <a:ext uri="{FF2B5EF4-FFF2-40B4-BE49-F238E27FC236}">
                <a16:creationId xmlns:a16="http://schemas.microsoft.com/office/drawing/2014/main" id="{2BA8D4D7-B7EC-4E72-A48C-64AD280F66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60429" name="Rectangle 13">
            <a:extLst>
              <a:ext uri="{FF2B5EF4-FFF2-40B4-BE49-F238E27FC236}">
                <a16:creationId xmlns:a16="http://schemas.microsoft.com/office/drawing/2014/main" id="{57383A09-DB02-4FD6-B8F1-15C3C36A10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60430" name="Rectangle 14">
            <a:extLst>
              <a:ext uri="{FF2B5EF4-FFF2-40B4-BE49-F238E27FC236}">
                <a16:creationId xmlns:a16="http://schemas.microsoft.com/office/drawing/2014/main" id="{945C8B2B-257C-4460-8A00-C97AF02FF5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0431" name="Rectangle 15">
            <a:extLst>
              <a:ext uri="{FF2B5EF4-FFF2-40B4-BE49-F238E27FC236}">
                <a16:creationId xmlns:a16="http://schemas.microsoft.com/office/drawing/2014/main" id="{DE232781-07DD-429D-A396-8AA08F5EF3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0432" name="Rectangle 16">
            <a:extLst>
              <a:ext uri="{FF2B5EF4-FFF2-40B4-BE49-F238E27FC236}">
                <a16:creationId xmlns:a16="http://schemas.microsoft.com/office/drawing/2014/main" id="{8B4E034B-7AD3-4033-AC85-AEE49E21D3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B97A8D-9B5A-45A7-85B7-4B9B0911762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97C46-49F8-4D1C-BE50-4852C5C1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3CB8C3-FC71-4D7E-9BB9-5D7494093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82F38B-57BB-4769-8D3C-CCE9CFDF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4736F-D325-4BD7-B3A0-88433A26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36437A-08F2-47EE-9419-4CEF22A0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19FC-C33C-4625-A334-A297471352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95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FEA91D-F457-407A-8F83-084C7058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4DE649-B4B1-4D66-BFDA-FE1ED7AF4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CD034-9418-43D1-A41B-1B307007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9B8279-2F48-44BB-98C4-2E4FF6E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E2DE65-D47F-4305-B5AB-DDAF8C8D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A4478-8C54-4FDE-AD68-9CCDE4DB8C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40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4CC3F74-C551-4526-A837-522968A55EC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92E2CF-61BC-46A3-9E44-7DB3EB54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38BDF3-37C3-423D-9935-33515B5B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4AC5CC-C818-479E-9820-EEF59490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8A8888-6E51-42DC-820E-C5C08CEC2B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99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F4802-69E7-4808-BC2A-D92C85D3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AA4532-4F56-41DF-8EA4-CCA8E0E0C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0D6754-E85D-46BC-B495-27A2C37B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706B0E-494D-41F3-9F1B-F6B295B1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9C2440-DB42-45FC-B6EF-7B836D32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3F1B9-3B6D-4C4F-B76F-51E38CC3C4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40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13357-04BD-4294-BC90-9A2BEA9E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4FD456-7DC5-43CA-B3CD-C17D12AD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BFD3DB-D9D4-4061-BA7A-C1E3D5D4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E1CF24-3BAF-425C-B795-BB1F60D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D7834-0736-4909-8B90-AB88395F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290A1-377F-45B0-B643-3BBFC57976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03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2C651-AB36-4EFA-AFDF-4163C110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E0FDA6-93B0-41F3-BCBA-4D9CCA3D0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A52AD4-EEB3-4C23-94E9-26D93AE65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7F2A12-CDF1-44E3-9EBF-4863D199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A67775-8D94-4822-827C-BC18D5B2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5537F3-2644-46F2-B7A2-064851D5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9C8B-8F7A-4D6C-A130-41CC085369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331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E7BA2-2A13-4A15-B733-729E67E3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0D0107-0D9F-4826-9E94-FDE582C2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4D623E-567D-4B11-A940-D669F708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088163-7545-48BF-991D-3C997A32C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626990-8203-4335-B458-E2C945B97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0905C1-31AB-4E94-9D36-275EF22A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55D4CC-91B2-440F-8F90-02D2E7F1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CB2086-FC01-4DB0-B138-465F65C6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500F9-D9C7-47C7-BA7B-17CD7FC815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211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E961F-06EF-4268-9D1B-0D6B4859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F476C3-774D-48A6-85C6-C308E073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49BD5-0DF4-4D16-B971-C9F2D217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19609A-F861-4B81-A539-18742693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7356C-90A7-41A7-962E-27BF5F1570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979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1E791F-C575-43A5-93CA-F15D12D5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1325038-39C7-41B6-8AF3-DA672065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E9D917-AE2A-41E0-BD13-FAB49773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CBB6-0DDE-430C-A897-D0F457A0BB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66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84A85-1C8D-466D-B985-63B78E65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1AB5A0-1DA3-44A2-B222-6DB1F568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FA6483-838B-4805-A5F7-0CDB13C7D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05308B-9A20-4735-A299-668CCD24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09DFE9-6672-4F52-9077-F387C7BF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89B85B-E982-47D9-A700-C2E6B589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85BE8-EB3F-408B-981B-1579C7C4F9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00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356FF-A503-4CE7-BA98-5CD5677B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2325C8-DB96-433C-8E45-73BF1748D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A62434-4ED0-4BD0-944C-75FD82134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D25939-F60F-4411-83E2-DDB24441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023B5D-0462-4FBC-80C5-69F2F9E5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B92986-BFAC-407E-88C3-F1FD3D7F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00EB0-71BD-4A2C-B652-9D83CC3B28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52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B0C131F-93E4-4996-9B29-E937A8A9828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978A10F-0458-4E16-B819-5F34FA4B067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1B82CE23-A2BB-4B94-AA90-426EBC00154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6208BA8F-C35E-48BB-ABDB-FA4909C71F4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86347E7B-18B0-494C-9046-F638B382B26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E7A088D0-8A8E-4BED-AE37-40DDA1912C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/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8888B5B8-AB40-472A-BC6B-44DD1473DB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pt-BR" altLang="pt-BR" sz="2400"/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633BD407-66D3-4160-8908-4F4C6FF5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9402" name="Rectangle 10">
            <a:extLst>
              <a:ext uri="{FF2B5EF4-FFF2-40B4-BE49-F238E27FC236}">
                <a16:creationId xmlns:a16="http://schemas.microsoft.com/office/drawing/2014/main" id="{993AF440-8477-41AE-BEF3-E9F713DF1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9403" name="Rectangle 11">
            <a:extLst>
              <a:ext uri="{FF2B5EF4-FFF2-40B4-BE49-F238E27FC236}">
                <a16:creationId xmlns:a16="http://schemas.microsoft.com/office/drawing/2014/main" id="{7066BF5F-24D5-49C5-8E6C-C138F65392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59404" name="Rectangle 12">
            <a:extLst>
              <a:ext uri="{FF2B5EF4-FFF2-40B4-BE49-F238E27FC236}">
                <a16:creationId xmlns:a16="http://schemas.microsoft.com/office/drawing/2014/main" id="{392E98A3-372E-4FF2-9493-6A39E38940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59405" name="Rectangle 13">
            <a:extLst>
              <a:ext uri="{FF2B5EF4-FFF2-40B4-BE49-F238E27FC236}">
                <a16:creationId xmlns:a16="http://schemas.microsoft.com/office/drawing/2014/main" id="{E207C2DF-7B4C-4A41-B682-772DB19450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C864F8-D1CB-4161-94AB-2076A65FF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8C55A36-99B1-4368-8199-744CB3E095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333925B-3238-4CB9-98FE-8D8784CBF1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77A585A-951B-4A8E-ADCB-D480E144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C168B2B1-7B66-4C0D-BAAE-76C2D07186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24769">
            <a:off x="760413" y="1773238"/>
            <a:ext cx="8059737" cy="3700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41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8412194" algn="ctr" rotWithShape="0">
                    <a:srgbClr val="000099"/>
                  </a:outerShdw>
                </a:effectLst>
                <a:latin typeface="Bookman Old Style" panose="02050604050505020204" pitchFamily="18" charset="0"/>
              </a:rPr>
              <a:t>Lições Aprendidas</a:t>
            </a:r>
          </a:p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8412194" algn="ctr" rotWithShape="0">
                    <a:srgbClr val="000099"/>
                  </a:outerShdw>
                </a:effectLst>
                <a:latin typeface="Bookman Old Style" panose="02050604050505020204" pitchFamily="18" charset="0"/>
              </a:rPr>
              <a:t>Jamais</a:t>
            </a:r>
          </a:p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8412194" algn="ctr" rotWithShape="0">
                    <a:srgbClr val="000099"/>
                  </a:outerShdw>
                </a:effectLst>
                <a:latin typeface="Bookman Old Style" panose="02050604050505020204" pitchFamily="18" charset="0"/>
              </a:rPr>
              <a:t> Serão Esquecidas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7EB63289-DC64-43FE-A510-ED6134D50CE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324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E8804909-EB7E-4777-858A-5A9852CC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990600"/>
            <a:ext cx="3313112" cy="447833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latin typeface="Arial" panose="020B0604020202020204" pitchFamily="34" charset="0"/>
              </a:rPr>
              <a:t>“Cria-o para mim”, isto significa, criá-lo segundo o costume e princípios egípcios. Criá-lo para ser igual a ela</a:t>
            </a:r>
          </a:p>
        </p:txBody>
      </p:sp>
      <p:sp>
        <p:nvSpPr>
          <p:cNvPr id="20488" name="WordArt 8">
            <a:extLst>
              <a:ext uri="{FF2B5EF4-FFF2-40B4-BE49-F238E27FC236}">
                <a16:creationId xmlns:a16="http://schemas.microsoft.com/office/drawing/2014/main" id="{E46EC7A6-A548-4EBC-89F4-3EF4061944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9638" y="115888"/>
            <a:ext cx="73247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Deus Abençoa as Mães Desobedientes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>
            <a:extLst>
              <a:ext uri="{FF2B5EF4-FFF2-40B4-BE49-F238E27FC236}">
                <a16:creationId xmlns:a16="http://schemas.microsoft.com/office/drawing/2014/main" id="{48ECCBBF-DD76-487E-91A2-283C510AF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2536" name="Picture 8">
            <a:extLst>
              <a:ext uri="{FF2B5EF4-FFF2-40B4-BE49-F238E27FC236}">
                <a16:creationId xmlns:a16="http://schemas.microsoft.com/office/drawing/2014/main" id="{A9F9B3C6-5B54-4319-A788-915B05B540E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7" name="Text Box 9">
            <a:extLst>
              <a:ext uri="{FF2B5EF4-FFF2-40B4-BE49-F238E27FC236}">
                <a16:creationId xmlns:a16="http://schemas.microsoft.com/office/drawing/2014/main" id="{ECFB4C73-6BD9-4565-ACDB-1939EF5C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6624637" cy="47228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“...sendo o menino já grande, ela o trouxe à filha de Faraó, da qual passou ele a ser filho” v.10.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“E, sendo enfeitado, tomou-o a filha de Faraó, e o </a:t>
            </a:r>
            <a:r>
              <a:rPr lang="pt-BR" altLang="pt-BR" sz="3200" u="sng">
                <a:solidFill>
                  <a:schemeClr val="bg1"/>
                </a:solidFill>
                <a:latin typeface="Arial" panose="020B0604020202020204" pitchFamily="34" charset="0"/>
              </a:rPr>
              <a:t>criou</a:t>
            </a: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 como seu filho. E Moisés foi instruído em toda ciência dos egípcios; e era poderoso em suas palavras e obras” Atos 7:21-22.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>
            <a:extLst>
              <a:ext uri="{FF2B5EF4-FFF2-40B4-BE49-F238E27FC236}">
                <a16:creationId xmlns:a16="http://schemas.microsoft.com/office/drawing/2014/main" id="{5340FEC6-ED1C-4067-B655-C32ED017F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4584" name="Picture 8">
            <a:extLst>
              <a:ext uri="{FF2B5EF4-FFF2-40B4-BE49-F238E27FC236}">
                <a16:creationId xmlns:a16="http://schemas.microsoft.com/office/drawing/2014/main" id="{080823E5-406B-4AB3-80D1-827EAC0389A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5" name="Text Box 9">
            <a:extLst>
              <a:ext uri="{FF2B5EF4-FFF2-40B4-BE49-F238E27FC236}">
                <a16:creationId xmlns:a16="http://schemas.microsoft.com/office/drawing/2014/main" id="{EF06ED84-F932-42CD-BF84-955629F4C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280400" cy="4478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O historiador Josefo nos conta que pelo fato de Faraó não ter filho ou herdeiro, Moisés foi educado para o trono. Com toda certeza ele freqüentou o tempo do deus sol. Aprendeu o idioma egípcio, ciências, medicina, astronomia, química, teologia, filosofia e direito. Teve aulas de táticas de combateis militares, bem como aulas do mundo artístico - escultura, música e pintura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>
            <a:extLst>
              <a:ext uri="{FF2B5EF4-FFF2-40B4-BE49-F238E27FC236}">
                <a16:creationId xmlns:a16="http://schemas.microsoft.com/office/drawing/2014/main" id="{DA6644B4-4242-47A7-8A3F-EA125BD17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A2C4CCA2-F4EA-4583-9DE1-DA58808D830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WordArt 7">
            <a:extLst>
              <a:ext uri="{FF2B5EF4-FFF2-40B4-BE49-F238E27FC236}">
                <a16:creationId xmlns:a16="http://schemas.microsoft.com/office/drawing/2014/main" id="{F2D18428-1A14-4706-A636-DB1D4BBB7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475297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8" dist="17961" dir="135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Bookman Old Style" panose="02050604050505020204" pitchFamily="18" charset="0"/>
              </a:rPr>
              <a:t>Por Que Ele Tomou</a:t>
            </a:r>
          </a:p>
          <a:p>
            <a:pPr algn="ctr"/>
            <a:r>
              <a:rPr lang="pt-BR" sz="3600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8" dist="17961" dir="135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Bookman Old Style" panose="02050604050505020204" pitchFamily="18" charset="0"/>
              </a:rPr>
              <a:t> Essa Decisão?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BF063F81-38FB-4427-84D0-45B7C41E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3887788" cy="350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Porque os poucos anos que ele passara com Joquebede, sua mãe, a mesma aproveitara toda oportunidade para ensinar-lhe as verdades divinas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>
            <a:extLst>
              <a:ext uri="{FF2B5EF4-FFF2-40B4-BE49-F238E27FC236}">
                <a16:creationId xmlns:a16="http://schemas.microsoft.com/office/drawing/2014/main" id="{87BC18A7-285B-4D85-BF09-A1A4A3E2A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0801374B-23AC-4E1A-AD38-6DEEAD3CD12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9" name="Text Box 7">
            <a:extLst>
              <a:ext uri="{FF2B5EF4-FFF2-40B4-BE49-F238E27FC236}">
                <a16:creationId xmlns:a16="http://schemas.microsoft.com/office/drawing/2014/main" id="{57876F8E-8A41-44AD-A3FB-2336047E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208963" cy="613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“Ela conservou consigo o rapaz tanto quanto pôde; foi, porém, obrigada a entregá-lo quando tinha aproximadamente doze anos. Foi levado de sua humilde choupana ao palácio real, para a filha de Faraó e se tornou seu filho. Contudo, mesmo ali, ele não perdeu as impressões recebidas na infância. As lições apreendidas ao lado de sua mãe, não as esquecia” P.P. 244.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08A7B838-0BC5-43D8-B312-8185F026707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538" y="0"/>
            <a:ext cx="509746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WordArt 7">
            <a:extLst>
              <a:ext uri="{FF2B5EF4-FFF2-40B4-BE49-F238E27FC236}">
                <a16:creationId xmlns:a16="http://schemas.microsoft.com/office/drawing/2014/main" id="{230A4592-1770-4C78-9CB5-5EA13DEFA1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1359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Responsabiloidade de Pais de Hoje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A623E1B2-9E4D-4FD4-9205-D86AF049B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33845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Nós pais precisamos ensinar para nossos filhos princípios de vida tanto pela fala como pelo exemplo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B1AD0720-D515-4B3F-91FB-A2CA0E7F8D5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545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Text Box 7">
            <a:extLst>
              <a:ext uri="{FF2B5EF4-FFF2-40B4-BE49-F238E27FC236}">
                <a16:creationId xmlns:a16="http://schemas.microsoft.com/office/drawing/2014/main" id="{42AA96DB-2C85-454B-B3F5-E0FB14032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46075"/>
            <a:ext cx="4067175" cy="603567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>
                <a:latin typeface="Arial" panose="020B0604020202020204" pitchFamily="34" charset="0"/>
              </a:rPr>
              <a:t> Se os pais lêem a Bíblia, os filhos a lerão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>
                <a:latin typeface="Arial" panose="020B0604020202020204" pitchFamily="34" charset="0"/>
              </a:rPr>
              <a:t> Se os pais fazem o culto familiar, os filhos também farão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>
                <a:latin typeface="Arial" panose="020B0604020202020204" pitchFamily="34" charset="0"/>
              </a:rPr>
              <a:t> Se os pais observam o sábado de pôr-do-sol a pôr-do-sol, os filhos o observarão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>
                <a:latin typeface="Arial" panose="020B0604020202020204" pitchFamily="34" charset="0"/>
              </a:rPr>
              <a:t> Se os pais seguem os princípios do viver cristã, bem como os princípios de saúde, os filhos também serão fiéis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>
                <a:latin typeface="Arial" panose="020B0604020202020204" pitchFamily="34" charset="0"/>
              </a:rPr>
              <a:t> Se os pais crêem nas verdades bíblicas, os filhos também crerão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altLang="pt-BR" sz="2000">
                <a:latin typeface="Arial" panose="020B0604020202020204" pitchFamily="34" charset="0"/>
              </a:rPr>
              <a:t> Se os pais são ofertantes, os filhos também poderão ser se, a eles for lhes dado algum valor para que ofertem ao Senhor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2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0DA77BE8-09F2-4EDB-8BEB-832530FA7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F7350EDE-E4A6-4E51-B691-E70967171AF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 b="4451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4" name="WordArt 8">
            <a:extLst>
              <a:ext uri="{FF2B5EF4-FFF2-40B4-BE49-F238E27FC236}">
                <a16:creationId xmlns:a16="http://schemas.microsoft.com/office/drawing/2014/main" id="{BCCFD965-4186-4C0C-88F3-E5EE57C9EF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102226" y="3238500"/>
            <a:ext cx="5472112" cy="11001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DÍZIMO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A0C4BF01-9F9F-4782-8E99-A9914061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347186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887C861D-4C6A-4D02-962D-1271F9BA8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88392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É O VALOR EM DINHEIRO QUE UM PAI OU UMA MÃE DECIDE DAR AO SEU FILHO OU FILHA, PARA QUE ELES SEJAM </a:t>
            </a:r>
            <a:r>
              <a:rPr lang="pt-BR" altLang="pt-BR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ENSINADOS A VALORIZAR E ADMINISTRAR O DINHEIRO COMO DEUS QUER.</a:t>
            </a:r>
          </a:p>
          <a:p>
            <a:pPr algn="ctr">
              <a:spcBef>
                <a:spcPct val="50000"/>
              </a:spcBef>
            </a:pPr>
            <a:endParaRPr lang="pt-BR" altLang="pt-BR" sz="3600" b="1" u="sng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extLst>
              <a:ext uri="{FF2B5EF4-FFF2-40B4-BE49-F238E27FC236}">
                <a16:creationId xmlns:a16="http://schemas.microsoft.com/office/drawing/2014/main" id="{49FF56CF-FDAD-4F43-AB9E-7005D8671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81062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QUANDO COMEÇAR COM AS MESADAS?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74E488FD-A41B-41AD-A868-34358DC1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>
            <a:fillRect/>
          </a:stretch>
        </p:blipFill>
        <p:spPr bwMode="auto">
          <a:xfrm>
            <a:off x="444500" y="2233613"/>
            <a:ext cx="3060700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A1A7B88D-2B0F-4364-AF23-2C41E9425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05000"/>
            <a:ext cx="5181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 PLANO PODE SER INICIADO EM QUALQUER TEMPO </a:t>
            </a:r>
            <a:r>
              <a:rPr lang="pt-BR" altLang="pt-BR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APÓS A IDADE DE 6 OU 7 ANOS</a:t>
            </a: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MAS EXISTEM CASOS ESPECIAIS ONDE OS </a:t>
            </a:r>
            <a:r>
              <a:rPr lang="pt-BR" altLang="pt-BR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FILHOS DE MENOR IDADE</a:t>
            </a: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FORAM DE ALGUMA FORMA ENSINADOS PELOS PAIS, E ELES </a:t>
            </a:r>
            <a:r>
              <a:rPr lang="pt-BR" altLang="pt-BR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ESTÃO PRONTOS</a:t>
            </a: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PARA PARTILHAR NO MOMENTO EM QUE SE RECOLHEM OS DÍZIMOS E AS OFERTAS.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3E99C8DD-7B99-41AF-A717-1BDFDFB44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A84309E-9977-4DA3-A53C-A13661A7C33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36ADB024-4532-40FA-B41D-E4AE1370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8913"/>
            <a:ext cx="4248150" cy="6408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Todos nós seres humanos influenciamos ou somos influenciados de alguma maneira</a:t>
            </a:r>
          </a:p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Ninguém tem condições de viver neste mundo sem dar ou receber influência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E33AEBCD-2D6E-497C-ADE7-AC031B6B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"/>
          <a:stretch>
            <a:fillRect/>
          </a:stretch>
        </p:blipFill>
        <p:spPr bwMode="auto">
          <a:xfrm>
            <a:off x="4791075" y="228600"/>
            <a:ext cx="414813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F81749F6-8C2A-4F02-9003-61337C74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3962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QUANDO UMA MESADA É CONCEDIDA COMO RECOMPENSA OU CASTIGO, PERDE-SE O </a:t>
            </a:r>
            <a:r>
              <a:rPr lang="pt-BR" altLang="pt-BR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VALOR EDUCATIVO</a:t>
            </a: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EVITE EDUCAR OS FILHOS ATRAVÉS DE PRESENTES E INDULGÊNCIAS. NÃO ESTIPULE RECOMPENSA PARA CADA COISA.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27768ACB-E74F-4B52-A521-4C25273F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984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8E084A86-5E86-43EB-9D83-D6BD0C3B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4863"/>
            <a:ext cx="29718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ADB8820D-6F86-4804-A692-669216A0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25700"/>
            <a:ext cx="8763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“. . . NÃO DEVEM SER CARREGADOS, </a:t>
            </a:r>
            <a:r>
              <a:rPr lang="pt-BR" altLang="pt-BR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SUPRINDO-LHES DINHEIRO COMO SE HOUVESSE INEXAURÍVEL ABASTECIMENTO</a:t>
            </a: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DE ONDE PUDESSEM TIRAR PARA SATISFAÇÃO DE TODA SUPOSTA NECESSIDADE”.</a:t>
            </a:r>
          </a:p>
          <a:p>
            <a:pPr algn="ctr"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L. A. 386.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>
            <a:extLst>
              <a:ext uri="{FF2B5EF4-FFF2-40B4-BE49-F238E27FC236}">
                <a16:creationId xmlns:a16="http://schemas.microsoft.com/office/drawing/2014/main" id="{BE1B593D-CC80-481E-8703-CD5C4FF26C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834438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8" dist="17961" dir="135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Algerian" panose="04020705040A02060702" pitchFamily="82" charset="0"/>
              </a:rPr>
              <a:t>DIRETRIZES PARA O SISTEMA DE MESADAS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6EF94957-6BBA-4F96-B369-54DE0616E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87630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 SISTEMA ADOTADO DE MESADA DEVE SER EXPLICADO À CRIANÇA DESDE SUA INFÂNCIA.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ELA DEVE SER RAZOÁVEL, SENDO AUMENTADA NA PROPORÇÃO EM QUE A CRIANÇA VAI FICANDO MAIS VELHA.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OS PAIS DEVEM ESTAR DE ACORDO COM ANTECEDÊNCIA E ENSINAR OS FILHOS O QUE DEVEM SEPARAR PRIMEIRO – OS DÍZIMOS E AS OFERTAS – E QUE OUTRAS DESPESAS A MESADA COBRIRÁ.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DEVE SER PAGA SEMANALMENTE AOS FILHOS MENORES.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>
            <a:extLst>
              <a:ext uri="{FF2B5EF4-FFF2-40B4-BE49-F238E27FC236}">
                <a16:creationId xmlns:a16="http://schemas.microsoft.com/office/drawing/2014/main" id="{221D2D25-9D9F-4646-8A90-F4F8F97F06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90500"/>
            <a:ext cx="6400800" cy="1409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8" dist="17961" dir="135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BankGothic Lt BT"/>
              </a:rPr>
              <a:t>CONTINUAÇÃO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66953687-EED0-4C22-9DE4-910BFC93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87630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5.   UMA VEZ ESTABELECIDA À MESADA, NÃO DEVE SER     DADO MAIS DINHIRO, PELO FATO DA CRIANÇA JÁ TER GASTO TUDO AQUILO QUE RECEBEU.</a:t>
            </a:r>
          </a:p>
          <a:p>
            <a:pPr>
              <a:spcBef>
                <a:spcPct val="50000"/>
              </a:spcBef>
              <a:buFontTx/>
              <a:buAutoNum type="arabicPeriod" startAt="6"/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DEVE SER PERMITIDO À CRIANÇA TOMAR SUAS PRÓPRIAS DECISÕES QUANTO AO GASTAR. MAIS TARDE, OS PAIS PODERÃO AVALIAR COM A CRIANÇA AS DECISÕES TOMADAS POR ELA.</a:t>
            </a:r>
          </a:p>
          <a:p>
            <a:pPr>
              <a:spcBef>
                <a:spcPct val="50000"/>
              </a:spcBef>
              <a:buFontTx/>
              <a:buAutoNum type="arabicPeriod" startAt="6"/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NENHUMA REMUNERAÇÃO DEVE SER DADA A CRIANÇA POR REALIZAR TAREFAS QUE LHE FORAM DESIGNADAS.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pt-BR" altLang="pt-BR" sz="24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>
            <a:extLst>
              <a:ext uri="{FF2B5EF4-FFF2-40B4-BE49-F238E27FC236}">
                <a16:creationId xmlns:a16="http://schemas.microsoft.com/office/drawing/2014/main" id="{EC4CB59D-CC74-4E86-9177-3A5D711E34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56388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72"/>
              </a:avLst>
            </a:prstTxWarp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8" dist="17961" dir="13500000">
                    <a:srgbClr val="9400ED">
                      <a:gamma/>
                      <a:shade val="60000"/>
                      <a:invGamma/>
                    </a:srgbClr>
                  </a:prstShdw>
                </a:effectLst>
                <a:latin typeface="BankGothic Lt BT"/>
              </a:rPr>
              <a:t>CONTINUAÇÃO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852617FE-0F7C-4F29-A4B6-2104EDE6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382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8.   O PAI PODE REMUNERAR O FILHO SÓ QUANDO TIVEREM TRABALHOS EXTRAS PARA FAZER.</a:t>
            </a:r>
          </a:p>
          <a:p>
            <a:pPr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9.   O FILHO MAIS VELHO PODERÁ SER ENCORAJADO A FAZER TRABALHOS EXTRAS PARA AUMENTAR AS SUAS ENTRADAS.</a:t>
            </a:r>
          </a:p>
          <a:p>
            <a:pPr>
              <a:spcBef>
                <a:spcPct val="50000"/>
              </a:spcBef>
            </a:pPr>
            <a:r>
              <a:rPr lang="pt-BR" alt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10. ANUALMENTE DEVE SER FEITO UM ESTUDO DOS VALORES DAS MESADAS.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>
            <a:extLst>
              <a:ext uri="{FF2B5EF4-FFF2-40B4-BE49-F238E27FC236}">
                <a16:creationId xmlns:a16="http://schemas.microsoft.com/office/drawing/2014/main" id="{0FBE05AD-C6CA-4CE7-B210-5ECED5B168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76200" y="76200"/>
            <a:ext cx="91440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15"/>
              </a:avLst>
            </a:prstTxWarp>
          </a:bodyPr>
          <a:lstStyle/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BlippoBlaD"/>
              </a:rPr>
              <a:t>NO LAR</a:t>
            </a:r>
          </a:p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BlippoBlaD"/>
              </a:rPr>
              <a:t> EDUCANDO NOSSOS FILHOS NA FIDELIDADE</a:t>
            </a:r>
          </a:p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BlippoBlaD"/>
              </a:rPr>
              <a:t>06 - 10 ANOS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968BAE1D-2AF5-4238-A26E-B63DE251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133600"/>
            <a:ext cx="3340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312B1B3C-CA30-45C5-A6D7-3E9BF5C0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51816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 PAI, A MÃE OU TUTOR DECIDE </a:t>
            </a:r>
            <a:r>
              <a:rPr lang="pt-BR" altLang="pt-BR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DAR UMA QUANTIA EM DINEHIRO, SEMANAL, OU MENSALMENTE</a:t>
            </a: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AOS FILHOS COMO MESADA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 PAI OU A MÃE, </a:t>
            </a:r>
            <a:r>
              <a:rPr lang="pt-BR" altLang="pt-BR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COM O DINHEIRO EM MÃOS ENSINA COMO SEPARAR OS DÍZIMOS E OFERTAS</a:t>
            </a: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, E POSTERIORMENTE A CRIANÇA DEVERÁ FAZÊ-LO SOZINHA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9C7E61DA-0FDF-4880-ADFF-C307189C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4071937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C5F0DE06-0451-47B3-BB1C-1467A2CA0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686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pt-BR" alt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OS PAIS DEVERÃO ENSINAR AOS FILHOS ESTA DECLARAÇÃO DE RECONHECIMENTO E FIDELIDADE:</a:t>
            </a:r>
          </a:p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“ESTOU AGRADECIDO A JESUS PELO QUE ELE ME DÁ ATRAVÉS DOS MEUS PAIS. RECONHEÇO QUE TUDO PERTENCE AO MEU CRIADOR JESUS, E QUE ELE É DONO DE TUDO. POR ISSO, HOJE LHE DEVOLVO OS DÍZIMOS E DOU OFERTAS DE GRATIDÃO PELA SALVAÇÃO EM JESUS CRISTO”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41874709-0E46-450D-90ED-89B97D91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057400"/>
            <a:ext cx="3524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374EAE1D-6270-4C2B-91A2-DEF11C482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4724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4.</a:t>
            </a:r>
            <a:r>
              <a:rPr lang="pt-BR" alt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pt-BR" alt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FINALMENTE, DE JOELHOS, O PAI CONVIDA A CRIANÇA QUE ORE PEDINDO A DEUS QUE ACEITE SEUS DÍZIMOS E OFERTAS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FD17A0FA-6573-43FC-802A-AC66CD354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8913"/>
            <a:ext cx="4248150" cy="64817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</a:rPr>
              <a:t>“As impressões então produzidas na mente destes, em desenvolvimento, permanecerão com eles por toda vida. Os pais devem dirigir a instrução e ensino de seus filhos enquanto muito pequeno, com o objetivo de poderem ser cristãos. São postos sob os nossos cuidados para serem ensinados, não como herdeiros do trono de um reino terrestre, mas como reis para Deus a fim de reinarem pelos séculos eternos”</a:t>
            </a:r>
          </a:p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</a:rPr>
              <a:t>P.P. 224.</a:t>
            </a:r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DDA8CBE1-0393-446A-AD69-418C3E7FC6D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88913"/>
            <a:ext cx="3048000" cy="394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882EDE6-91A1-4E42-9A42-6CD73FECA1B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815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AF2C9C82-CA18-47AC-881E-281B6E011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49275"/>
            <a:ext cx="3995738" cy="558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As influências dadas ou recebidas podem ser positivas ou negativas, e com toda a certeza elas irão afetar a vida presente ou futura da pessoa influenciada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32495877-7CF4-4F36-9208-30C7B379C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16E85B44-1413-425D-A05C-C23538289AB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Text Box 9">
            <a:extLst>
              <a:ext uri="{FF2B5EF4-FFF2-40B4-BE49-F238E27FC236}">
                <a16:creationId xmlns:a16="http://schemas.microsoft.com/office/drawing/2014/main" id="{3A500B17-5F13-4AD8-B62D-D4A5B215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4319588" cy="649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rgbClr val="00FFFF"/>
                </a:solidFill>
                <a:latin typeface="Arial" panose="020B0604020202020204" pitchFamily="34" charset="0"/>
              </a:rPr>
              <a:t>“Pela fé Moisés ,sendo já grande, </a:t>
            </a:r>
            <a:r>
              <a:rPr lang="pt-BR" altLang="pt-BR" sz="2800" u="sng">
                <a:solidFill>
                  <a:srgbClr val="00FFFF"/>
                </a:solidFill>
                <a:latin typeface="Arial" panose="020B0604020202020204" pitchFamily="34" charset="0"/>
              </a:rPr>
              <a:t>recusou</a:t>
            </a:r>
            <a:r>
              <a:rPr lang="pt-BR" altLang="pt-BR" sz="2800">
                <a:solidFill>
                  <a:srgbClr val="00FFFF"/>
                </a:solidFill>
                <a:latin typeface="Arial" panose="020B0604020202020204" pitchFamily="34" charset="0"/>
              </a:rPr>
              <a:t> ser chamado filho da filha de Faraó, </a:t>
            </a:r>
            <a:r>
              <a:rPr lang="pt-BR" altLang="pt-BR" sz="2800" u="sng">
                <a:solidFill>
                  <a:srgbClr val="00FFFF"/>
                </a:solidFill>
                <a:latin typeface="Arial" panose="020B0604020202020204" pitchFamily="34" charset="0"/>
              </a:rPr>
              <a:t>preferindo</a:t>
            </a:r>
            <a:r>
              <a:rPr lang="pt-BR" altLang="pt-BR" sz="2800">
                <a:solidFill>
                  <a:srgbClr val="00FFFF"/>
                </a:solidFill>
                <a:latin typeface="Arial" panose="020B0604020202020204" pitchFamily="34" charset="0"/>
              </a:rPr>
              <a:t> antes ser maltratado como povo de Deus do que por um pouco de tempo ter o gosto do pecado; tendo por maiores riquezas o vitupério de Cristo do que os tesouros do Egito; porque </a:t>
            </a:r>
            <a:r>
              <a:rPr lang="pt-BR" altLang="pt-BR" sz="2800" u="sng">
                <a:solidFill>
                  <a:srgbClr val="00FFFF"/>
                </a:solidFill>
                <a:latin typeface="Arial" panose="020B0604020202020204" pitchFamily="34" charset="0"/>
              </a:rPr>
              <a:t>tinha em vista</a:t>
            </a:r>
            <a:r>
              <a:rPr lang="pt-BR" altLang="pt-BR" sz="2800">
                <a:solidFill>
                  <a:srgbClr val="00FFFF"/>
                </a:solidFill>
                <a:latin typeface="Arial" panose="020B0604020202020204" pitchFamily="34" charset="0"/>
              </a:rPr>
              <a:t> (</a:t>
            </a:r>
            <a:r>
              <a:rPr lang="pt-BR" altLang="pt-BR" sz="2800" u="sng">
                <a:solidFill>
                  <a:srgbClr val="00FFFF"/>
                </a:solidFill>
                <a:latin typeface="Arial" panose="020B0604020202020204" pitchFamily="34" charset="0"/>
              </a:rPr>
              <a:t>considerou</a:t>
            </a:r>
            <a:r>
              <a:rPr lang="pt-BR" altLang="pt-BR" sz="2800">
                <a:solidFill>
                  <a:srgbClr val="00FFFF"/>
                </a:solidFill>
                <a:latin typeface="Arial" panose="020B0604020202020204" pitchFamily="34" charset="0"/>
              </a:rPr>
              <a:t>) a recompensa”. Hebreus 11:24-26.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D6417F84-D6FE-43AA-AC90-E4711DF0A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AE369CE-F0F9-428C-A29B-99DAEA26550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WordArt 7">
            <a:extLst>
              <a:ext uri="{FF2B5EF4-FFF2-40B4-BE49-F238E27FC236}">
                <a16:creationId xmlns:a16="http://schemas.microsoft.com/office/drawing/2014/main" id="{A65B0104-77AF-43EE-894F-BF142A91E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6575" y="115888"/>
            <a:ext cx="5888038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Três Palavras Chaves: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39E5B1B-E9C5-46D4-B174-AFCC0853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052513"/>
            <a:ext cx="4716462" cy="3752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4800">
                <a:solidFill>
                  <a:srgbClr val="FF0000"/>
                </a:solidFill>
              </a:rPr>
              <a:t>Recusou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4800">
                <a:solidFill>
                  <a:srgbClr val="FF0000"/>
                </a:solidFill>
              </a:rPr>
              <a:t>Preferindo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4800">
                <a:solidFill>
                  <a:srgbClr val="FF0000"/>
                </a:solidFill>
              </a:rPr>
              <a:t>Tinha em vista  (considerar)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61FE9AE8-7384-4C0D-B64D-7BDA0B181DE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0"/>
            <a:ext cx="46863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5" name="WordArt 11">
            <a:extLst>
              <a:ext uri="{FF2B5EF4-FFF2-40B4-BE49-F238E27FC236}">
                <a16:creationId xmlns:a16="http://schemas.microsoft.com/office/drawing/2014/main" id="{2D68F449-532D-412E-A341-393E15B241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5010150" cy="10810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 Antiqua" panose="02040602050305030304" pitchFamily="18" charset="0"/>
              </a:rPr>
              <a:t>Das Correntezas do Nilo</a:t>
            </a:r>
          </a:p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Book Antiqua" panose="02040602050305030304" pitchFamily="18" charset="0"/>
              </a:rPr>
              <a:t>Para o Trono de Faraó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69F4C23E-289F-4C48-8ADF-C0BA4E3F6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146300"/>
            <a:ext cx="4284662" cy="4235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Moisés nasceu em um período muito difícil para a nação de Israel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A mãe de Moisés, Joquebede, vendo que seu filho era “formoso” escondeu-o por três meses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79BFF803-16C6-4BB7-B055-DD13FFCD5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F160FF3-06B7-42A0-AF46-37F091DD6A1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" r="14743"/>
          <a:stretch>
            <a:fillRect/>
          </a:stretch>
        </p:blipFill>
        <p:spPr>
          <a:xfrm>
            <a:off x="0" y="0"/>
            <a:ext cx="9144000" cy="687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1CBBAFF4-3640-4AEF-885A-EE913CDA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450"/>
            <a:ext cx="3673475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rio Nilo era considerado um rio sagrado. Banhar-se nas águas do Nilo, era banhar-se para a fertilidade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F4D924F0-7F1C-4537-A8D6-BEA486942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CF23F81B-1D99-43A3-ACFC-7D931A8D0B0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WordArt 8">
            <a:extLst>
              <a:ext uri="{FF2B5EF4-FFF2-40B4-BE49-F238E27FC236}">
                <a16:creationId xmlns:a16="http://schemas.microsoft.com/office/drawing/2014/main" id="{706D1765-0BCE-4A66-AEF7-60FD9A067D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59055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Franklin Gothic Medium" panose="020B0603020102020204" pitchFamily="34" charset="0"/>
              </a:rPr>
              <a:t>Escavações Arqueológicas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01C66D3B-44E2-4B7A-86FB-D476619B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08962" cy="4211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“Não afligi homem algum. Não fiz chorar nenhum homem. Não recusei leite às crianças de peito”.</a:t>
            </a:r>
          </a:p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É bem provável que a filha de Faraó tenha tomado o pequenino Moisés para criá-lo devido a este juramento de fé que os egípcios faziam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>
            <a:extLst>
              <a:ext uri="{FF2B5EF4-FFF2-40B4-BE49-F238E27FC236}">
                <a16:creationId xmlns:a16="http://schemas.microsoft.com/office/drawing/2014/main" id="{99B13C5B-84CB-46C2-B547-3E0FF1B2D1B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0663" y="0"/>
            <a:ext cx="51133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3" name="Text Box 11">
            <a:extLst>
              <a:ext uri="{FF2B5EF4-FFF2-40B4-BE49-F238E27FC236}">
                <a16:creationId xmlns:a16="http://schemas.microsoft.com/office/drawing/2014/main" id="{DD537FE9-0137-4243-837F-5E42DA33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775"/>
            <a:ext cx="3924300" cy="52101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latin typeface="Arial" panose="020B0604020202020204" pitchFamily="34" charset="0"/>
              </a:rPr>
              <a:t>“Queres que eu vá chamar uma das hebréias que sirva de ama, e te crie a criança? E a filha de Faraó disse-lhe : Vai. E a moça foi, e chamou a mãe do menino”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FF0000"/>
                </a:solidFill>
                <a:latin typeface="Arial" panose="020B0604020202020204" pitchFamily="34" charset="0"/>
              </a:rPr>
              <a:t>Êxodo 2:7-8.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theme/theme1.xml><?xml version="1.0" encoding="utf-8"?>
<a:theme xmlns:a="http://schemas.openxmlformats.org/drawingml/2006/main" name="Geométrico">
  <a:themeElements>
    <a:clrScheme name="Geométric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étr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omé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étric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étric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Geométrico</Template>
  <TotalTime>239</TotalTime>
  <Words>1278</Words>
  <Application>Microsoft Office PowerPoint</Application>
  <PresentationFormat>Apresentação na tela (4:3)</PresentationFormat>
  <Paragraphs>68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Tahoma</vt:lpstr>
      <vt:lpstr>Wingdings</vt:lpstr>
      <vt:lpstr>Times New Roman</vt:lpstr>
      <vt:lpstr>Geométrico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União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SEMANA DE MORDOMIA CRISTÃ 2003</dc:subject>
  <dc:creator>4TONS - Pr. Marcelo Augusto de Carvalho; USB</dc:creator>
  <cp:keywords>www.4tons.com.br</cp:keywords>
  <dc:description>COMÉRCIO PROIBIDO. USO PESSOAL</dc:description>
  <cp:lastModifiedBy>UCB - Marcelo Augusto de Carvalho</cp:lastModifiedBy>
  <cp:revision>6</cp:revision>
  <dcterms:created xsi:type="dcterms:W3CDTF">2003-04-29T14:21:23Z</dcterms:created>
  <dcterms:modified xsi:type="dcterms:W3CDTF">2020-11-03T12:52:02Z</dcterms:modified>
</cp:coreProperties>
</file>