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0" r:id="rId9"/>
    <p:sldId id="262" r:id="rId10"/>
    <p:sldId id="271" r:id="rId11"/>
    <p:sldId id="263" r:id="rId12"/>
    <p:sldId id="272" r:id="rId13"/>
    <p:sldId id="264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65" r:id="rId24"/>
    <p:sldId id="282" r:id="rId25"/>
    <p:sldId id="283" r:id="rId26"/>
    <p:sldId id="284" r:id="rId27"/>
    <p:sldId id="285" r:id="rId28"/>
    <p:sldId id="286" r:id="rId29"/>
    <p:sldId id="26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67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52"/>
    <a:srgbClr val="00006E"/>
    <a:srgbClr val="000099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6401" autoAdjust="0"/>
  </p:normalViewPr>
  <p:slideViewPr>
    <p:cSldViewPr>
      <p:cViewPr varScale="1">
        <p:scale>
          <a:sx n="36" d="100"/>
          <a:sy n="36" d="100"/>
        </p:scale>
        <p:origin x="1312" y="4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268F0-C4CC-4753-A2EB-7DF84371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1A12F-56C4-4B4F-BF12-FDEEAA575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9688DE-A5B7-4CF1-8CE0-3F704E65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964A5C-6009-4BD5-819F-07CCF9DA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65D8DD-1654-493F-A7FF-B72BF0F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0E56F-8182-4262-A177-6CC7DB95DA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183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728AF-880A-43FE-B0AD-4418B7A4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622C92-E021-427A-A9E4-B4B576C40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3C3660-B622-47C5-B1F9-12FFFB17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43402F-BDEB-470A-9A60-A784810E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37AA6D-1CE9-47A1-91BE-715EE55A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CE2E2-62B5-4DDE-B8A7-737B82F48A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038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BCAC30-913D-4773-84BB-A920203C8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7D25B1-3FFB-4D1C-A40C-E7C5A1BA7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91F26B-95E5-42C1-91FC-B283B17C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F93B33-5A2A-49CD-B488-7EF9E8A4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FF3EEF-0F4E-4C89-B218-C44CA5A7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CC68C-305A-483A-B4CD-7330A5F4CB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180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0718B-3A5B-4D1E-8A7A-7A2642E9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54FB08-FE90-4707-959D-5AE057D94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725C33-4CB0-442C-8788-9930CA68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BDBF84-2B4E-4ECE-A469-BC4F701A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383ED7-E4C1-43FA-A3A3-3F8EB3DC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CAFEF-CB9B-4B28-BB9B-4D75FEF5F0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808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F9A93-3FD5-460B-B201-830ABA84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04187D-7D74-45E5-B4BC-A4ED5EE8D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0F4A91-7939-4989-A1B2-510D6BC4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A08654-8E4E-4AD4-B1D0-8FDE8C52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96B5CB-A986-4BF1-A17B-9A50B740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BED87-3312-460B-8405-0E5FEB5D65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394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9F7E0-62F0-468B-BD63-A83A574D7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3A13B8-328A-419A-9D63-C84000900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6DE4F7-2F74-4C83-A7DC-4FA6D61AF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90B5BA-2E82-451B-8EA2-AEF945C0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A04B9A-6D41-4476-8105-31269919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75D989-2DE4-431C-B55C-F29A02DF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CFD77-4091-4BAE-AED9-CFA571CB10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396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5AB2C-6363-47EA-AA1C-65BAF031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22FE48-B973-4B92-B938-6EC627349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ED8B9B-6616-4388-9B26-4AEE78A25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84BEFB4-7446-4F38-AF2E-CEA6D28C3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926901-0B65-4CAE-AADF-1A9CE79A5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1F782B-4F0E-43B1-B844-B42CF68A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8EB5946-11BB-4890-B821-517205C0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D064C92-9AD8-4AD4-B5CA-203AB20C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17488-4E1A-42C4-B8A1-B104A14B3E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676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70D90-804E-4BFF-ABA0-6C8D3D80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F7A280-31E8-4932-8CF2-4B39947A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52B4F9-0237-4495-9323-D19FF81A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D29B23B-9D1E-482D-AB9E-1985B9D9D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2DB0C-C9E1-41AF-A6BC-5D49AA3AA9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622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FEE06EC-DBD6-4387-B4DF-99D4104A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BA6FA92-ABDF-40EF-97F2-5480F8D8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0419B5-0765-4A99-8D96-1BFF2651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4CF91-0880-4FCB-A8C1-56F77D70EA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847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CC6DA-61F5-43A1-A5EB-7922083A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B992DE-7A4B-45D6-8A41-B3C4FF1A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DD4735-5F35-452D-AF02-AC812BEC0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4500E6-FE7C-4FC6-8501-57113EA3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4FDA8A-06AD-4F94-AF7B-E7BEBBC3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EB96E6-B118-4B5B-AA06-36FC012E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C453F-2528-4312-AB2F-0C590C3401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379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A6F77-F872-4EB3-A28E-9DD7AD02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537F487-9893-45D4-9B7D-49D8048EE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5C8944-CDC9-4D19-B37C-E2B45E59B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C6D4AB-1149-4058-AE78-2046FC33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172D14-0A82-4CF1-8261-1AF07FB7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D73A71-C4CE-43DA-A601-4CDF04C4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CC5C3-B86D-4E08-90B0-5465FC43E2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945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EEDF25-634C-4D6B-9209-34EA515EB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E8285F-6904-4BD8-A39B-11D614C7A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D8ACE90-6889-438E-8C20-053BEFB538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C01F69B-C7CE-4E84-8EF2-C3A6505496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B55CAC-20F5-4AD2-B4D2-B7B25F1E3B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674E58-BA5F-42A3-9578-F5E74C3A31A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12BC662-7ECC-4ADC-88B5-B46B7F494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>
            <a:extLst>
              <a:ext uri="{FF2B5EF4-FFF2-40B4-BE49-F238E27FC236}">
                <a16:creationId xmlns:a16="http://schemas.microsoft.com/office/drawing/2014/main" id="{7E8791B6-D391-45F9-A667-DDD38DCD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A10B9629-1008-4B4F-B9AE-DCDAE179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220788"/>
            <a:ext cx="7724775" cy="3937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i="1">
                <a:solidFill>
                  <a:srgbClr val="000099"/>
                </a:solidFill>
              </a:rPr>
              <a:t>“O Senhor permite que a homens e mulheres sobrevenham o sofrimento, a calamidade, para nos tirar do nosso egoísmo, para em nós despertar os atributos de Seu caráter: compaixão, ternura e amor.” AE</a:t>
            </a:r>
            <a:r>
              <a:rPr lang="pt-BR" altLang="pt-BR" sz="3600">
                <a:solidFill>
                  <a:srgbClr val="000099"/>
                </a:solidFill>
              </a:rPr>
              <a:t>, 23-1º.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>
            <a:extLst>
              <a:ext uri="{FF2B5EF4-FFF2-40B4-BE49-F238E27FC236}">
                <a16:creationId xmlns:a16="http://schemas.microsoft.com/office/drawing/2014/main" id="{51EFC722-B517-4E88-818E-C6CAF7EA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>
            <a:extLst>
              <a:ext uri="{FF2B5EF4-FFF2-40B4-BE49-F238E27FC236}">
                <a16:creationId xmlns:a16="http://schemas.microsoft.com/office/drawing/2014/main" id="{DA062C53-E2C7-45F8-928F-7579E91E6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31863"/>
            <a:ext cx="540385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 b="1">
                <a:solidFill>
                  <a:srgbClr val="000099"/>
                </a:solidFill>
              </a:rPr>
              <a:t>Resultado: </a:t>
            </a:r>
          </a:p>
          <a:p>
            <a:pPr algn="ctr"/>
            <a:r>
              <a:rPr lang="pt-BR" altLang="pt-BR" sz="4000" b="1">
                <a:solidFill>
                  <a:srgbClr val="000099"/>
                </a:solidFill>
              </a:rPr>
              <a:t>B) Ficamos mais semelhantes a Cristo</a:t>
            </a:r>
            <a:r>
              <a:rPr lang="pt-BR" altLang="pt-BR" sz="400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>
            <a:extLst>
              <a:ext uri="{FF2B5EF4-FFF2-40B4-BE49-F238E27FC236}">
                <a16:creationId xmlns:a16="http://schemas.microsoft.com/office/drawing/2014/main" id="{364AF180-8165-4F51-A2CA-35F8D293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CDB32787-A6F2-4061-972A-57426F501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064500" cy="3503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i="1">
                <a:solidFill>
                  <a:srgbClr val="000099"/>
                </a:solidFill>
              </a:rPr>
              <a:t>“Cada ato de abnegação para o bem dos outros fortalecerá o espírito de beneficência no coração do doador, levando-o cada vez mais perto do Redentor do mundo, que ‘sendo rico, por amor de nós Se fez pobre, para que pela Sua pobreza enriquecêssemos.’”</a:t>
            </a:r>
            <a:r>
              <a:rPr lang="pt-BR" altLang="pt-BR" sz="3200">
                <a:solidFill>
                  <a:srgbClr val="000099"/>
                </a:solidFill>
              </a:rPr>
              <a:t> AE, 20-2º.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6FA4CD69-0538-493A-88F3-5988C3DA5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92600"/>
            <a:ext cx="78486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i="1">
                <a:solidFill>
                  <a:srgbClr val="000099"/>
                </a:solidFill>
              </a:rPr>
              <a:t>“ Deus nos dá, para que nos possamos tornar como Ele: generosos, nobres, caridosos, ao dar uns aos outros.”</a:t>
            </a:r>
            <a:r>
              <a:rPr lang="pt-BR" altLang="pt-BR" sz="320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pt-BR" altLang="pt-BR" sz="3200">
                <a:solidFill>
                  <a:srgbClr val="000099"/>
                </a:solidFill>
              </a:rPr>
              <a:t>AE, 22-2º.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>
            <a:extLst>
              <a:ext uri="{FF2B5EF4-FFF2-40B4-BE49-F238E27FC236}">
                <a16:creationId xmlns:a16="http://schemas.microsoft.com/office/drawing/2014/main" id="{11259FB3-5F60-4CEC-B88D-06A51BFBD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89DD3041-C209-45DD-A8D5-BB9851A70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404813"/>
            <a:ext cx="422275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400" b="1">
                <a:solidFill>
                  <a:srgbClr val="000099"/>
                </a:solidFill>
              </a:rPr>
              <a:t>A Resposta de </a:t>
            </a:r>
          </a:p>
          <a:p>
            <a:pPr algn="ctr"/>
            <a:r>
              <a:rPr lang="pt-BR" altLang="pt-BR" sz="4400" b="1">
                <a:solidFill>
                  <a:srgbClr val="000099"/>
                </a:solidFill>
              </a:rPr>
              <a:t>Filipe</a:t>
            </a:r>
            <a:r>
              <a:rPr lang="pt-BR" altLang="pt-BR" sz="440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12">
            <a:extLst>
              <a:ext uri="{FF2B5EF4-FFF2-40B4-BE49-F238E27FC236}">
                <a16:creationId xmlns:a16="http://schemas.microsoft.com/office/drawing/2014/main" id="{165AF7BA-ABC6-4D9D-AC94-A13AF7846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515FF435-D41E-442C-852B-1DD9A3976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0645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rgbClr val="000099"/>
                </a:solidFill>
              </a:rPr>
              <a:t>“Não lhes bastariam duzentos denários de pão, para receber cada um o seu pedaço.” João 6:7 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EE13F26E-138E-4DFA-8307-5429B0708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76475"/>
            <a:ext cx="777557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rgbClr val="000099"/>
                </a:solidFill>
              </a:rPr>
              <a:t>200 denários = +/- 8 meses de trabalho = +/- R$ 2.000,00 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C1A3D368-6A20-4DC9-AC2E-05C8F4ACB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3786188"/>
            <a:ext cx="46037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>
                <a:solidFill>
                  <a:srgbClr val="000099"/>
                </a:solidFill>
              </a:rPr>
              <a:t>Experimentou luta entre 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FE61E7EB-B92A-4E79-A24A-E6A74FD71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919663"/>
            <a:ext cx="38163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>
                <a:solidFill>
                  <a:srgbClr val="000099"/>
                </a:solidFill>
              </a:rPr>
              <a:t>Visão da Realidade 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BA7C028E-CDE8-481C-AF36-34A692040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8" y="4830763"/>
            <a:ext cx="579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00006E"/>
                </a:solidFill>
              </a:rPr>
              <a:t>x 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8DA5C0CE-DBDA-4661-A39F-BF7C5B61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300" y="4902200"/>
            <a:ext cx="246221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>
                <a:solidFill>
                  <a:srgbClr val="000099"/>
                </a:solidFill>
              </a:rPr>
              <a:t>Visão da Fé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/>
      <p:bldP spid="20489" grpId="0"/>
      <p:bldP spid="204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>
            <a:extLst>
              <a:ext uri="{FF2B5EF4-FFF2-40B4-BE49-F238E27FC236}">
                <a16:creationId xmlns:a16="http://schemas.microsoft.com/office/drawing/2014/main" id="{C59261FC-123E-4DC0-8F37-1DD8B0E0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93015708-63CB-46AE-90CB-6CC9D0A5D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5425" y="965200"/>
            <a:ext cx="530225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 b="1">
                <a:solidFill>
                  <a:srgbClr val="000099"/>
                </a:solidFill>
              </a:rPr>
              <a:t>II. Objetivos dos Pedidos de Jesus</a:t>
            </a:r>
            <a:r>
              <a:rPr lang="pt-BR" altLang="pt-BR" sz="400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DF0FB35C-7BCA-4078-88A9-2734614C2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2AC64BC3-840E-46DE-BFF4-D1CB897DF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938213"/>
            <a:ext cx="7489825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rgbClr val="000099"/>
                </a:solidFill>
              </a:rPr>
              <a:t>“Está aí um rapaz que tem cinco pães de cevada e dois peixinhos; mas isto </a:t>
            </a:r>
            <a:r>
              <a:rPr lang="pt-BR" altLang="pt-BR" sz="3200" u="sng">
                <a:solidFill>
                  <a:srgbClr val="000099"/>
                </a:solidFill>
              </a:rPr>
              <a:t>que é para tanta gente?</a:t>
            </a:r>
            <a:r>
              <a:rPr lang="pt-BR" altLang="pt-BR" sz="3200">
                <a:solidFill>
                  <a:srgbClr val="000099"/>
                </a:solidFill>
              </a:rPr>
              <a:t>” João 6:9. 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36402481-D495-4E76-96E3-6D12A8307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160713"/>
            <a:ext cx="7200900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rgbClr val="000099"/>
                </a:solidFill>
              </a:rPr>
              <a:t>“Mas dizia isto </a:t>
            </a:r>
            <a:r>
              <a:rPr lang="pt-BR" altLang="pt-BR" sz="3200" u="sng">
                <a:solidFill>
                  <a:srgbClr val="000099"/>
                </a:solidFill>
              </a:rPr>
              <a:t>para o experimentar</a:t>
            </a:r>
            <a:r>
              <a:rPr lang="pt-BR" altLang="pt-BR" sz="3200">
                <a:solidFill>
                  <a:srgbClr val="000099"/>
                </a:solidFill>
              </a:rPr>
              <a:t>; porque </a:t>
            </a:r>
            <a:r>
              <a:rPr lang="pt-BR" altLang="pt-BR" sz="3200" u="sng">
                <a:solidFill>
                  <a:srgbClr val="000099"/>
                </a:solidFill>
              </a:rPr>
              <a:t>ele bem sabia</a:t>
            </a:r>
            <a:r>
              <a:rPr lang="pt-BR" altLang="pt-BR" sz="3200">
                <a:solidFill>
                  <a:srgbClr val="000099"/>
                </a:solidFill>
              </a:rPr>
              <a:t> o que estava para fazer”. João 6:6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>
            <a:extLst>
              <a:ext uri="{FF2B5EF4-FFF2-40B4-BE49-F238E27FC236}">
                <a16:creationId xmlns:a16="http://schemas.microsoft.com/office/drawing/2014/main" id="{4C691611-A584-4861-880A-339B112B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108DDA7D-773C-4FE0-961B-25BC84305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822325"/>
            <a:ext cx="530225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 b="1">
                <a:solidFill>
                  <a:srgbClr val="000099"/>
                </a:solidFill>
              </a:rPr>
              <a:t>II. Objetivos dos Pedidos de Jesus</a:t>
            </a:r>
            <a:r>
              <a:rPr lang="pt-BR" altLang="pt-BR" sz="400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>
            <a:extLst>
              <a:ext uri="{FF2B5EF4-FFF2-40B4-BE49-F238E27FC236}">
                <a16:creationId xmlns:a16="http://schemas.microsoft.com/office/drawing/2014/main" id="{83AB5745-BE08-4BAD-AB62-8C87887A0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id="{1075F757-70D9-4122-AF8D-EAF7D0A36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706438"/>
            <a:ext cx="777716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1. Revelar Nossa Impotência </a:t>
            </a:r>
            <a:r>
              <a:rPr lang="pt-BR" altLang="pt-BR" sz="3200">
                <a:solidFill>
                  <a:srgbClr val="000099"/>
                </a:solidFill>
              </a:rPr>
              <a:t>(“mas isto que é para tanta gente?” v. 9). 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97CFF990-EA73-4E07-AA65-DE8C6318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90763"/>
            <a:ext cx="80645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2. Revelar e Aperfeiçoar nosso Caráter</a:t>
            </a:r>
            <a:r>
              <a:rPr lang="pt-BR" altLang="pt-BR" sz="3200">
                <a:solidFill>
                  <a:srgbClr val="000099"/>
                </a:solidFill>
              </a:rPr>
              <a:t> (“dizia isto para o experimentar” v. 6). 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D4F49A6D-E6D4-469A-B818-79D8CEA64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024313"/>
            <a:ext cx="7561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4183A2CB-B20C-4248-8F17-33DA5285C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946525"/>
            <a:ext cx="799147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3. Revelar Sua Onipotência</a:t>
            </a:r>
            <a:r>
              <a:rPr lang="pt-BR" altLang="pt-BR" sz="3200">
                <a:solidFill>
                  <a:srgbClr val="000099"/>
                </a:solidFill>
              </a:rPr>
              <a:t> (“porque ele bem sabia o que estava para fazer” v. 6).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12">
            <a:extLst>
              <a:ext uri="{FF2B5EF4-FFF2-40B4-BE49-F238E27FC236}">
                <a16:creationId xmlns:a16="http://schemas.microsoft.com/office/drawing/2014/main" id="{6541522E-994F-4CA8-8BC7-33F570578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>
            <a:extLst>
              <a:ext uri="{FF2B5EF4-FFF2-40B4-BE49-F238E27FC236}">
                <a16:creationId xmlns:a16="http://schemas.microsoft.com/office/drawing/2014/main" id="{AAD85902-6364-41BA-ABF3-9E9D893B5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33375"/>
            <a:ext cx="6724650" cy="1250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800" b="1">
                <a:solidFill>
                  <a:srgbClr val="000099"/>
                </a:solidFill>
              </a:rPr>
              <a:t>II. Pedidos:</a:t>
            </a:r>
          </a:p>
          <a:p>
            <a:pPr algn="ctr"/>
            <a:r>
              <a:rPr lang="pt-BR" altLang="pt-BR" sz="3800" b="1">
                <a:solidFill>
                  <a:srgbClr val="000099"/>
                </a:solidFill>
              </a:rPr>
              <a:t>1. Revelar Nossa Impotência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B8D704F3-81A6-4A8B-82B9-D8474F546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58938"/>
            <a:ext cx="8353425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 O pouco entregue para Deus é de muito valor</a:t>
            </a:r>
            <a:r>
              <a:rPr lang="pt-BR" altLang="pt-BR" sz="320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pt-BR" altLang="pt-BR" sz="3200">
                <a:solidFill>
                  <a:srgbClr val="000099"/>
                </a:solidFill>
              </a:rPr>
              <a:t>	“...mas que é isto para tanta gente?”</a:t>
            </a:r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8181C1CD-1798-449C-8D44-762BB11C9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309938"/>
            <a:ext cx="8353425" cy="3503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i="1">
                <a:solidFill>
                  <a:srgbClr val="000099"/>
                </a:solidFill>
              </a:rPr>
              <a:t>“As menores quantias dadas alegremente pelos que estão em condições limitadas são plenamente aceitáveis a Deus, e até de maior valor, à Sua vista, do que as ofertas dos ricos que podem dar seus milhares, sem, contudo, exercerem abnegação ou sentirem falta.”</a:t>
            </a:r>
            <a:r>
              <a:rPr lang="pt-BR" altLang="pt-BR" sz="3200">
                <a:solidFill>
                  <a:srgbClr val="000099"/>
                </a:solidFill>
              </a:rPr>
              <a:t> AE, 30-2º.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96F28FB-A398-4207-802C-A458DF43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1806A264-33C9-4321-869B-84DDE66B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>
            <a:extLst>
              <a:ext uri="{FF2B5EF4-FFF2-40B4-BE49-F238E27FC236}">
                <a16:creationId xmlns:a16="http://schemas.microsoft.com/office/drawing/2014/main" id="{AD52F1B4-5C98-43B9-9DAD-4C7928F7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8208962" cy="1677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II. Pedidos:</a:t>
            </a:r>
          </a:p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2. Revelar e Aperfeiçoar o Caráter </a:t>
            </a:r>
            <a:r>
              <a:rPr lang="pt-BR" altLang="pt-BR" sz="3200" b="1">
                <a:solidFill>
                  <a:srgbClr val="000099"/>
                </a:solidFill>
              </a:rPr>
              <a:t>(“mas isto dizia para o experimentar” v.6)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7C43D087-E57A-4CF9-B92D-90D5978B7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65400"/>
            <a:ext cx="7993063" cy="3503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rgbClr val="000099"/>
                </a:solidFill>
              </a:rPr>
              <a:t>Para o homem ser semelhante a Deus: </a:t>
            </a:r>
            <a:r>
              <a:rPr lang="pt-BR" altLang="pt-BR" sz="3200" i="1">
                <a:solidFill>
                  <a:srgbClr val="000099"/>
                </a:solidFill>
              </a:rPr>
              <a:t>“Deus planeou o sistema de beneficência, a fim de que o homem se pudesse tornar como seu Criador: de índole benevolente e abnegada, e ser finalmente co-participante de Cristo, da eterna, gloriosa recompensa.”</a:t>
            </a:r>
            <a:r>
              <a:rPr lang="pt-BR" altLang="pt-BR" sz="3200">
                <a:solidFill>
                  <a:srgbClr val="000099"/>
                </a:solidFill>
              </a:rPr>
              <a:t> AE, 15-1º.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>
            <a:extLst>
              <a:ext uri="{FF2B5EF4-FFF2-40B4-BE49-F238E27FC236}">
                <a16:creationId xmlns:a16="http://schemas.microsoft.com/office/drawing/2014/main" id="{222ED138-A7EF-404A-9FE8-45B36824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>
            <a:extLst>
              <a:ext uri="{FF2B5EF4-FFF2-40B4-BE49-F238E27FC236}">
                <a16:creationId xmlns:a16="http://schemas.microsoft.com/office/drawing/2014/main" id="{0211C2A1-955E-4E79-BCFE-496E95D24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II. Pedidos:</a:t>
            </a:r>
          </a:p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2. Revelar e Aperfeiçoar </a:t>
            </a:r>
          </a:p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Nosso Caráter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D23D1FD8-BCB5-4AFF-BF8E-DE289C4F4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060575"/>
            <a:ext cx="8208963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rgbClr val="000099"/>
                </a:solidFill>
              </a:rPr>
              <a:t>Indiferença corrói a espiritualidade:</a:t>
            </a:r>
            <a:r>
              <a:rPr lang="pt-BR" altLang="pt-BR" sz="3200" i="1">
                <a:solidFill>
                  <a:srgbClr val="000099"/>
                </a:solidFill>
              </a:rPr>
              <a:t>“Mas os que manifestam indiferença para com os sofredores da humanidade, serão acusados de indiferença para com Jesus, na pessoa dos santos que sofrem. Nada solapa mais depressa a espiritualidade da alma do que encerrá-la no egoísmo e no cuidado de si mesma.”</a:t>
            </a:r>
            <a:r>
              <a:rPr lang="pt-BR" altLang="pt-BR" sz="3200">
                <a:solidFill>
                  <a:srgbClr val="000099"/>
                </a:solidFill>
              </a:rPr>
              <a:t> AE, 27-1º.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>
            <a:extLst>
              <a:ext uri="{FF2B5EF4-FFF2-40B4-BE49-F238E27FC236}">
                <a16:creationId xmlns:a16="http://schemas.microsoft.com/office/drawing/2014/main" id="{0BE8931F-94C2-4BCE-B64D-DB074DFED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B5EBA7CF-8826-4C04-9FAA-0E37E9556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II. Pedidos:</a:t>
            </a:r>
          </a:p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2. Revelar e Aperfeiçoar </a:t>
            </a:r>
          </a:p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Nosso Caráter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64B71BA9-5A48-45F2-98C4-E8749AE2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33600"/>
            <a:ext cx="8064500" cy="39354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/>
              <a:t>Não atender produz perda eterna: </a:t>
            </a:r>
            <a:r>
              <a:rPr lang="pt-BR" altLang="pt-BR" sz="2800" i="1"/>
              <a:t>“Os que vivem para satisfazer o apetite e os desejos egoístas, perderão o favor de Deus, e perderão a recompensa celeste. Testificam diante do mundo não terem fé genuína, e quando pretenderem comunicar aos outros o conhecimento da verdade presente, o mundo considerar-lhes-á as palavras como o metal que soa e como o sino que retine.”</a:t>
            </a:r>
            <a:r>
              <a:rPr lang="pt-BR" altLang="pt-BR" sz="2800"/>
              <a:t> AE, 29-2º.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>
            <a:extLst>
              <a:ext uri="{FF2B5EF4-FFF2-40B4-BE49-F238E27FC236}">
                <a16:creationId xmlns:a16="http://schemas.microsoft.com/office/drawing/2014/main" id="{2B5C9E96-86CB-4E76-86B2-E21E315A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BD387E56-4489-4B0B-93B3-BB030F0D4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333375"/>
            <a:ext cx="4748212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chemeClr val="bg1"/>
                </a:solidFill>
              </a:rPr>
              <a:t>Caráter Egoísta: </a:t>
            </a:r>
          </a:p>
          <a:p>
            <a:pPr algn="ctr"/>
            <a:r>
              <a:rPr lang="pt-BR" altLang="pt-BR" sz="3600" b="1">
                <a:solidFill>
                  <a:schemeClr val="bg1"/>
                </a:solidFill>
              </a:rPr>
              <a:t>Perigo para a Salvação!</a:t>
            </a:r>
            <a:r>
              <a:rPr lang="pt-BR" altLang="pt-BR" sz="36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>
            <a:extLst>
              <a:ext uri="{FF2B5EF4-FFF2-40B4-BE49-F238E27FC236}">
                <a16:creationId xmlns:a16="http://schemas.microsoft.com/office/drawing/2014/main" id="{4F5EC998-471F-4794-ADDA-44594B403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664BAFE5-B0B4-4A5F-91DB-3BDCB91E5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16113"/>
            <a:ext cx="7489825" cy="3503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i="1">
                <a:solidFill>
                  <a:srgbClr val="FFFF00"/>
                </a:solidFill>
              </a:rPr>
              <a:t>“...Tem sido o alvo de Satanás levar os homens a pôr o eu em primeiro lugar... [os homens] têm desenvolvido um egoísmo que enche o mundo de miséria e luta, pondo os seres humanos em desavença uns com os outros.”</a:t>
            </a:r>
            <a:r>
              <a:rPr lang="pt-BR" altLang="pt-BR" sz="320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pt-BR" altLang="pt-BR" sz="3200">
                <a:solidFill>
                  <a:srgbClr val="FFFF00"/>
                </a:solidFill>
              </a:rPr>
              <a:t>AE, 24-1º.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>
            <a:extLst>
              <a:ext uri="{FF2B5EF4-FFF2-40B4-BE49-F238E27FC236}">
                <a16:creationId xmlns:a16="http://schemas.microsoft.com/office/drawing/2014/main" id="{F6F70898-CC6D-4E8F-964D-F57A64D5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>
            <a:extLst>
              <a:ext uri="{FF2B5EF4-FFF2-40B4-BE49-F238E27FC236}">
                <a16:creationId xmlns:a16="http://schemas.microsoft.com/office/drawing/2014/main" id="{E93916BD-D7AD-4937-9605-19FFC6A48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798513"/>
            <a:ext cx="5938838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rgbClr val="FFFF00"/>
                </a:solidFill>
              </a:rPr>
              <a:t>Egoísmo Destrói Relacionamentos...</a:t>
            </a:r>
            <a:r>
              <a:rPr lang="pt-BR" altLang="pt-BR" sz="36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F6F911E6-9BBB-4422-95EF-04A463936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873375"/>
            <a:ext cx="7920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3B727D51-5B6C-4778-9B75-DC699EED0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00313"/>
            <a:ext cx="8064500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i="1">
                <a:solidFill>
                  <a:srgbClr val="FFFF00"/>
                </a:solidFill>
              </a:rPr>
              <a:t>“O egoísmo é a essência da depravação... Nações, famílias e indivíduos estão cheios do desejo de fazer do eu um centro.... [Mas] O egoísmo destrói a semelhança com Cristo, enchendo o homem de amor próprio.” AE</a:t>
            </a:r>
            <a:r>
              <a:rPr lang="pt-BR" altLang="pt-BR" sz="3200">
                <a:solidFill>
                  <a:srgbClr val="FFFF00"/>
                </a:solidFill>
              </a:rPr>
              <a:t>, 24-2º.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01EAB742-0C6C-4DE0-83E3-0C162B1E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64CFB097-AA0A-4C62-A7FA-C21C1D71EEDB}"/>
              </a:ext>
            </a:extLst>
          </p:cNvPr>
          <p:cNvSpPr txBox="1">
            <a:spLocks noChangeArrowheads="1"/>
          </p:cNvSpPr>
          <p:nvPr/>
        </p:nvSpPr>
        <p:spPr bwMode="auto">
          <a:xfrm rot="-897319">
            <a:off x="179388" y="1662113"/>
            <a:ext cx="5961062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Felicidade: Buscar o Bem dos Outros</a:t>
            </a:r>
            <a:r>
              <a:rPr lang="pt-BR" altLang="pt-BR" sz="360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>
            <a:extLst>
              <a:ext uri="{FF2B5EF4-FFF2-40B4-BE49-F238E27FC236}">
                <a16:creationId xmlns:a16="http://schemas.microsoft.com/office/drawing/2014/main" id="{B3554E37-0BCC-4BE4-A4F3-616C8F5C9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>
            <a:extLst>
              <a:ext uri="{FF2B5EF4-FFF2-40B4-BE49-F238E27FC236}">
                <a16:creationId xmlns:a16="http://schemas.microsoft.com/office/drawing/2014/main" id="{51C8F5D4-6AFA-46C7-8820-9F6509F55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268413"/>
            <a:ext cx="7777162" cy="4765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altLang="pt-BR" sz="3200">
                <a:solidFill>
                  <a:srgbClr val="000099"/>
                </a:solidFill>
              </a:rPr>
              <a:t>“</a:t>
            </a:r>
            <a:r>
              <a:rPr lang="pt-BR" altLang="pt-BR" sz="3200" i="1">
                <a:solidFill>
                  <a:srgbClr val="000099"/>
                </a:solidFill>
              </a:rPr>
              <a:t>... A maneira em que se pode alcançar a verdadeira felicidade é buscar o bem alheio.... Quanto mais destituído de egoísmo for o seu espírito, tanto mais feliz será, porque está cumprindo o propósito de Deus para Ele. O fôlego divino é soprado através dele, tornando-o pleno de alegria.”</a:t>
            </a:r>
            <a:r>
              <a:rPr lang="pt-BR" altLang="pt-BR" sz="3200">
                <a:solidFill>
                  <a:srgbClr val="000099"/>
                </a:solidFill>
              </a:rPr>
              <a:t> AE, 24-4º e 25-0.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>
            <a:extLst>
              <a:ext uri="{FF2B5EF4-FFF2-40B4-BE49-F238E27FC236}">
                <a16:creationId xmlns:a16="http://schemas.microsoft.com/office/drawing/2014/main" id="{67767CA7-047B-45EB-BD36-442A3E6B1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8A0CC905-D0EF-4CBC-9F29-29D3E40B2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8375"/>
            <a:ext cx="91440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II. Pedidos:</a:t>
            </a:r>
          </a:p>
          <a:p>
            <a:pPr algn="ctr">
              <a:buFontTx/>
              <a:buAutoNum type="arabicPeriod"/>
            </a:pPr>
            <a:r>
              <a:rPr lang="pt-BR" altLang="pt-BR" sz="3600" b="1">
                <a:solidFill>
                  <a:srgbClr val="000099"/>
                </a:solidFill>
              </a:rPr>
              <a:t>Revelar Nossa Impotência</a:t>
            </a:r>
          </a:p>
          <a:p>
            <a:pPr algn="ctr">
              <a:buFontTx/>
              <a:buAutoNum type="arabicPeriod"/>
            </a:pPr>
            <a:r>
              <a:rPr lang="pt-BR" altLang="pt-BR" sz="3600" b="1">
                <a:solidFill>
                  <a:srgbClr val="000099"/>
                </a:solidFill>
              </a:rPr>
              <a:t>Revelar e Aperfeiçoar Nosso Caráter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F995B959-D10D-49A8-9194-CFE6F3646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3224213"/>
            <a:ext cx="9144001" cy="1068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3. Revelar Sua Onipotência </a:t>
            </a:r>
            <a:r>
              <a:rPr lang="pt-BR" altLang="pt-BR" sz="2800">
                <a:solidFill>
                  <a:srgbClr val="000099"/>
                </a:solidFill>
              </a:rPr>
              <a:t>(“Porque ele bem sabia o que estava para fazer.” v.6)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E9CC1DF8-2BD5-4E08-AF3B-A37BC2722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1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A7A92768-59F3-452B-BBFE-13B2AB2D1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725488"/>
            <a:ext cx="5472113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“Ele bem sabe o que está para fazer”</a:t>
            </a:r>
            <a:r>
              <a:rPr lang="pt-BR" altLang="pt-BR" sz="360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C74E7595-6256-48DD-82E0-B504BC0A9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extLst>
              <a:ext uri="{FF2B5EF4-FFF2-40B4-BE49-F238E27FC236}">
                <a16:creationId xmlns:a16="http://schemas.microsoft.com/office/drawing/2014/main" id="{37E025BB-296E-4F37-8E84-553E2880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>
            <a:extLst>
              <a:ext uri="{FF2B5EF4-FFF2-40B4-BE49-F238E27FC236}">
                <a16:creationId xmlns:a16="http://schemas.microsoft.com/office/drawing/2014/main" id="{15EA6DD6-C17E-494B-BC03-C0C55DB21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63575"/>
            <a:ext cx="8526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200">
                <a:solidFill>
                  <a:srgbClr val="000099"/>
                </a:solidFill>
              </a:rPr>
              <a:t>Para ajudar a você na luta contra o pecado	 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0C17D85C-18EE-4B50-BAFA-0243C36D8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770063"/>
            <a:ext cx="7705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200">
                <a:solidFill>
                  <a:srgbClr val="000099"/>
                </a:solidFill>
              </a:rPr>
              <a:t>Preservar sua saúde	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CF472B8A-0FE5-4562-8B4C-7E179214D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2852738"/>
            <a:ext cx="7920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200">
                <a:solidFill>
                  <a:srgbClr val="000099"/>
                </a:solidFill>
              </a:rPr>
              <a:t>Para harmonizar e preservar sua família 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16CBAEE8-0DFB-4DA5-8841-FA37C142A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875088"/>
            <a:ext cx="828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200">
                <a:solidFill>
                  <a:srgbClr val="000099"/>
                </a:solidFill>
              </a:rPr>
              <a:t>Para ajudar você na solução dos problemas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3" grpId="0"/>
      <p:bldP spid="348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>
            <a:extLst>
              <a:ext uri="{FF2B5EF4-FFF2-40B4-BE49-F238E27FC236}">
                <a16:creationId xmlns:a16="http://schemas.microsoft.com/office/drawing/2014/main" id="{0E43417F-0489-48C8-ADB4-CF02E2CA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>
            <a:extLst>
              <a:ext uri="{FF2B5EF4-FFF2-40B4-BE49-F238E27FC236}">
                <a16:creationId xmlns:a16="http://schemas.microsoft.com/office/drawing/2014/main" id="{6BB7FB72-6E04-4C33-B8E6-2100476B8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12988"/>
            <a:ext cx="7489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200">
                <a:solidFill>
                  <a:srgbClr val="000099"/>
                </a:solidFill>
              </a:rPr>
              <a:t>Para auxiliar em seu trabalho secular 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9849D223-10D9-4A68-B7A3-640FCF2F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3386138"/>
            <a:ext cx="7005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200">
                <a:solidFill>
                  <a:srgbClr val="000099"/>
                </a:solidFill>
              </a:rPr>
              <a:t>Para prover o seu sustento 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D0629B3A-0202-498C-983E-B1D745EA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4378325"/>
            <a:ext cx="7248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200">
                <a:solidFill>
                  <a:srgbClr val="000099"/>
                </a:solidFill>
              </a:rPr>
              <a:t>Para manter e desenvolver Sua obra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3200">
                <a:solidFill>
                  <a:srgbClr val="000099"/>
                </a:solidFill>
              </a:rPr>
              <a:t>   na Terra 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B8B2FFA1-85BA-4DA6-88CF-6B8529FD5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04813"/>
            <a:ext cx="5472112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“Ele bem sabe o que está para fazer”</a:t>
            </a:r>
            <a:r>
              <a:rPr lang="pt-BR" altLang="pt-BR" sz="360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  <p:bldP spid="358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>
            <a:extLst>
              <a:ext uri="{FF2B5EF4-FFF2-40B4-BE49-F238E27FC236}">
                <a16:creationId xmlns:a16="http://schemas.microsoft.com/office/drawing/2014/main" id="{F7809F06-006F-4D9A-91C8-89E664C50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>
            <a:extLst>
              <a:ext uri="{FF2B5EF4-FFF2-40B4-BE49-F238E27FC236}">
                <a16:creationId xmlns:a16="http://schemas.microsoft.com/office/drawing/2014/main" id="{C48EF7E5-7FDB-451C-B40E-74BFD8931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25575"/>
            <a:ext cx="554355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III. Entrega Humana: Impulsos ou Princípios?</a:t>
            </a:r>
            <a:r>
              <a:rPr lang="pt-BR" altLang="pt-BR" sz="320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>
            <a:extLst>
              <a:ext uri="{FF2B5EF4-FFF2-40B4-BE49-F238E27FC236}">
                <a16:creationId xmlns:a16="http://schemas.microsoft.com/office/drawing/2014/main" id="{D644228A-BCE1-41A6-B24A-FBE742B29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>
            <a:extLst>
              <a:ext uri="{FF2B5EF4-FFF2-40B4-BE49-F238E27FC236}">
                <a16:creationId xmlns:a16="http://schemas.microsoft.com/office/drawing/2014/main" id="{50F87B9B-C423-43DE-AFC0-FBDE06CDA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1196975"/>
            <a:ext cx="7993063" cy="4765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altLang="pt-BR" sz="3200" b="1">
                <a:solidFill>
                  <a:srgbClr val="000099"/>
                </a:solidFill>
              </a:rPr>
              <a:t>LUTA DESIGUAL</a:t>
            </a:r>
            <a:r>
              <a:rPr lang="pt-BR" altLang="pt-BR" sz="3200">
                <a:solidFill>
                  <a:srgbClr val="000099"/>
                </a:solidFill>
              </a:rPr>
              <a:t>: </a:t>
            </a:r>
            <a:r>
              <a:rPr lang="pt-BR" altLang="pt-BR" sz="3200" i="1">
                <a:solidFill>
                  <a:srgbClr val="000099"/>
                </a:solidFill>
              </a:rPr>
              <a:t>“É o egoísmo o mais forte e mais generalizado dos impulsos humanos; a luta da alma entre a simpatia [pelos outros] e a cobiça é uma luta desigual; pois ao passo que o egoísmo é a paixão mais forte, o amor e a beneficência são freqüentemente os mais fracos, e, em regra, o mal ganha a vitória.”</a:t>
            </a:r>
            <a:r>
              <a:rPr lang="pt-BR" altLang="pt-BR" sz="3200">
                <a:solidFill>
                  <a:srgbClr val="000099"/>
                </a:solidFill>
              </a:rPr>
              <a:t> AE, 25-1º.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>
            <a:extLst>
              <a:ext uri="{FF2B5EF4-FFF2-40B4-BE49-F238E27FC236}">
                <a16:creationId xmlns:a16="http://schemas.microsoft.com/office/drawing/2014/main" id="{F2B102A2-B8CD-43B6-83AA-BD1C8857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>
            <a:extLst>
              <a:ext uri="{FF2B5EF4-FFF2-40B4-BE49-F238E27FC236}">
                <a16:creationId xmlns:a16="http://schemas.microsoft.com/office/drawing/2014/main" id="{861AAAD3-5225-4A5B-A2AB-BBFB76054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5183187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III. Resposta Humana: Impulsos ou Princípios?</a:t>
            </a:r>
            <a:r>
              <a:rPr lang="pt-BR" altLang="pt-BR" sz="32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6DBFBA49-325B-4D38-9752-7F750B95B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68513"/>
            <a:ext cx="8351837" cy="4362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>
                <a:solidFill>
                  <a:srgbClr val="000099"/>
                </a:solidFill>
              </a:rPr>
              <a:t>SEGUIR IMPULSOS É PERIGOSO!</a:t>
            </a:r>
            <a:r>
              <a:rPr lang="pt-BR" altLang="pt-BR" sz="2800">
                <a:solidFill>
                  <a:srgbClr val="000099"/>
                </a:solidFill>
              </a:rPr>
              <a:t> “</a:t>
            </a:r>
            <a:r>
              <a:rPr lang="pt-BR" altLang="pt-BR" sz="2800" i="1">
                <a:solidFill>
                  <a:srgbClr val="000099"/>
                </a:solidFill>
              </a:rPr>
              <a:t>Portanto, em nosso trabalho e nas nossas dádivas à causa de Deus, </a:t>
            </a:r>
            <a:r>
              <a:rPr lang="pt-BR" altLang="pt-BR" sz="2800" i="1" u="sng">
                <a:solidFill>
                  <a:srgbClr val="000099"/>
                </a:solidFill>
              </a:rPr>
              <a:t>não é seguro ser dominado pelos sentimentos ou pelo impulso</a:t>
            </a:r>
            <a:r>
              <a:rPr lang="pt-BR" altLang="pt-BR" sz="2800" i="1">
                <a:solidFill>
                  <a:srgbClr val="000099"/>
                </a:solidFill>
              </a:rPr>
              <a:t>.... Se somos controlados pelo impulso ou mera simpatia humana, então, nos poucos casos em que nossos esforços em prol dos outros são pagos com a ingratidão, ou em que nossas dádivas são mal usadas ou dissipadas, bastará para congelar as fontes da beneficência.”</a:t>
            </a:r>
            <a:r>
              <a:rPr lang="pt-BR" altLang="pt-BR" sz="2800">
                <a:solidFill>
                  <a:srgbClr val="000099"/>
                </a:solidFill>
              </a:rPr>
              <a:t> AE, 25-1º e 2º.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>
            <a:extLst>
              <a:ext uri="{FF2B5EF4-FFF2-40B4-BE49-F238E27FC236}">
                <a16:creationId xmlns:a16="http://schemas.microsoft.com/office/drawing/2014/main" id="{7F9BE296-EDFE-4AE4-85C9-6D8C5FEAF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>
            <a:extLst>
              <a:ext uri="{FF2B5EF4-FFF2-40B4-BE49-F238E27FC236}">
                <a16:creationId xmlns:a16="http://schemas.microsoft.com/office/drawing/2014/main" id="{4FC4CB7E-8BB4-466F-9096-C3DBA00C0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549275"/>
            <a:ext cx="4989513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III. Entrega Humana: Motivada por Impulsos ou Princípios?</a:t>
            </a:r>
            <a:r>
              <a:rPr lang="pt-BR" altLang="pt-BR" sz="32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2DB1A5B2-8714-49C5-851F-241173A6F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65400"/>
            <a:ext cx="8137525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AGIR POR PRINCÍPIOS FIXOS: </a:t>
            </a:r>
            <a:r>
              <a:rPr lang="pt-BR" altLang="pt-BR" sz="3200" i="1">
                <a:solidFill>
                  <a:srgbClr val="000099"/>
                </a:solidFill>
              </a:rPr>
              <a:t>“Devem os cristãos agir guiados por princípios fixos, seguindo o exemplo de abnegação e de sacrifício próprio do Salvador.”</a:t>
            </a:r>
            <a:r>
              <a:rPr lang="pt-BR" altLang="pt-BR" sz="3200">
                <a:solidFill>
                  <a:srgbClr val="000099"/>
                </a:solidFill>
              </a:rPr>
              <a:t> AE, 25-2º.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>
            <a:extLst>
              <a:ext uri="{FF2B5EF4-FFF2-40B4-BE49-F238E27FC236}">
                <a16:creationId xmlns:a16="http://schemas.microsoft.com/office/drawing/2014/main" id="{49B3E479-24A1-4ACB-BA63-75212917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>
            <a:extLst>
              <a:ext uri="{FF2B5EF4-FFF2-40B4-BE49-F238E27FC236}">
                <a16:creationId xmlns:a16="http://schemas.microsoft.com/office/drawing/2014/main" id="{5C920929-F6FA-49C1-B078-407AC612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38213"/>
            <a:ext cx="4845050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III. Resposta Humana: Impulsos ou Princípios?</a:t>
            </a:r>
            <a:r>
              <a:rPr lang="pt-BR" altLang="pt-BR" sz="32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74D8D0B9-400E-44E7-8D2F-9B7692BB3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708275"/>
            <a:ext cx="7993063" cy="3508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>
                <a:solidFill>
                  <a:srgbClr val="000099"/>
                </a:solidFill>
              </a:rPr>
              <a:t>CÉU: SEM LUGAR PARA EGOÍSTAS - </a:t>
            </a:r>
            <a:r>
              <a:rPr lang="pt-BR" altLang="pt-BR" sz="2800" i="1">
                <a:solidFill>
                  <a:srgbClr val="000099"/>
                </a:solidFill>
              </a:rPr>
              <a:t>“[Cristo] Deu sua vida com um sacrifício por nós, e nos pede que demos nossa vida em sacrifício por outros.... Cristo não permitirá que nenhuma pessoa egoísta entre nas cortes celestes. Nenhum cobiçoso poderá passar pelos portais de pérola; pois toda cobiça é idolatria.”</a:t>
            </a:r>
          </a:p>
          <a:p>
            <a:pPr algn="ctr"/>
            <a:r>
              <a:rPr lang="pt-BR" altLang="pt-BR" sz="2800">
                <a:solidFill>
                  <a:srgbClr val="000099"/>
                </a:solidFill>
              </a:rPr>
              <a:t>AE, 26-2º.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>
            <a:extLst>
              <a:ext uri="{FF2B5EF4-FFF2-40B4-BE49-F238E27FC236}">
                <a16:creationId xmlns:a16="http://schemas.microsoft.com/office/drawing/2014/main" id="{F41F60E4-0895-45EB-B0A0-EF573D30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>
            <a:extLst>
              <a:ext uri="{FF2B5EF4-FFF2-40B4-BE49-F238E27FC236}">
                <a16:creationId xmlns:a16="http://schemas.microsoft.com/office/drawing/2014/main" id="{C437B481-DB32-4601-8F5E-BAC4E7E68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25575"/>
            <a:ext cx="554355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Nossa Reação diante dos pedidos</a:t>
            </a:r>
            <a:r>
              <a:rPr lang="pt-BR" altLang="pt-BR" sz="360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>
            <a:extLst>
              <a:ext uri="{FF2B5EF4-FFF2-40B4-BE49-F238E27FC236}">
                <a16:creationId xmlns:a16="http://schemas.microsoft.com/office/drawing/2014/main" id="{DA1C3C98-869B-4808-AA65-6577915BF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5">
            <a:extLst>
              <a:ext uri="{FF2B5EF4-FFF2-40B4-BE49-F238E27FC236}">
                <a16:creationId xmlns:a16="http://schemas.microsoft.com/office/drawing/2014/main" id="{DB9AE0AF-8857-4100-AFB3-77CE12293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92250"/>
            <a:ext cx="8424863" cy="3597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altLang="pt-BR" sz="3200" i="1">
                <a:solidFill>
                  <a:srgbClr val="000099"/>
                </a:solidFill>
              </a:rPr>
              <a:t>“Não deveria ser fato lamentado, o haver cada vez mais pedidos para dar. Deus, em Sua providencia, está chamando Seu povo para fora de sua limitada esfera de ação, a fim de que se dediquem a maiores empreendimentos.”</a:t>
            </a:r>
            <a:r>
              <a:rPr lang="pt-BR" altLang="pt-BR" sz="3200">
                <a:solidFill>
                  <a:srgbClr val="000099"/>
                </a:solidFill>
              </a:rPr>
              <a:t> AE, 14-3º.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>
            <a:extLst>
              <a:ext uri="{FF2B5EF4-FFF2-40B4-BE49-F238E27FC236}">
                <a16:creationId xmlns:a16="http://schemas.microsoft.com/office/drawing/2014/main" id="{AC1C83BC-3D70-43EC-8405-3C45F58C4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CEC5F266-7CC7-4B07-A638-80420B282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713"/>
            <a:ext cx="467995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POR QUE OS PEDIDOS SE MULTIPLICAM?</a:t>
            </a:r>
            <a:r>
              <a:rPr lang="pt-BR" altLang="pt-BR" sz="360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780EC56B-21CF-4CBF-9BA1-E906465A5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>
            <a:extLst>
              <a:ext uri="{FF2B5EF4-FFF2-40B4-BE49-F238E27FC236}">
                <a16:creationId xmlns:a16="http://schemas.microsoft.com/office/drawing/2014/main" id="{4C612483-BE67-47A4-A940-EA3E33016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4CDE9678-397C-4F5C-ADFC-B343E5631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8135937" cy="5135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altLang="pt-BR" sz="3200" i="1">
                <a:solidFill>
                  <a:srgbClr val="000099"/>
                </a:solidFill>
              </a:rPr>
              <a:t>“Muitos do povo de Deus estão em perigo de ser enredados pela mundanidade e cobiça. Deveriam compreender que a Sua misericórdia é que multiplica os pedidos de seus meios. Têm que ser-lhes apresentados objetivos que estimulem a beneficência, ou do contrário não poderão imitar o caráter do grande Exemplo.”</a:t>
            </a:r>
            <a:r>
              <a:rPr lang="pt-BR" altLang="pt-BR" sz="3200">
                <a:solidFill>
                  <a:srgbClr val="000099"/>
                </a:solidFill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pt-BR" altLang="pt-BR" sz="3200">
                <a:solidFill>
                  <a:srgbClr val="000099"/>
                </a:solidFill>
              </a:rPr>
              <a:t>EA, 15-0.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>
            <a:extLst>
              <a:ext uri="{FF2B5EF4-FFF2-40B4-BE49-F238E27FC236}">
                <a16:creationId xmlns:a16="http://schemas.microsoft.com/office/drawing/2014/main" id="{5D474819-5F56-42A6-9EA1-9A90A6F3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>
            <a:extLst>
              <a:ext uri="{FF2B5EF4-FFF2-40B4-BE49-F238E27FC236}">
                <a16:creationId xmlns:a16="http://schemas.microsoft.com/office/drawing/2014/main" id="{3BB6ABD5-1E59-4245-AA6D-07DBEC313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981075"/>
            <a:ext cx="410051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1. IMPEDIMENTOS PARA A ENTREGA</a:t>
            </a:r>
            <a:r>
              <a:rPr lang="pt-BR" altLang="pt-BR" sz="320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>
            <a:extLst>
              <a:ext uri="{FF2B5EF4-FFF2-40B4-BE49-F238E27FC236}">
                <a16:creationId xmlns:a16="http://schemas.microsoft.com/office/drawing/2014/main" id="{0641361C-E72F-4D80-B45E-8E4373BE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6">
            <a:extLst>
              <a:ext uri="{FF2B5EF4-FFF2-40B4-BE49-F238E27FC236}">
                <a16:creationId xmlns:a16="http://schemas.microsoft.com/office/drawing/2014/main" id="{3FBE4570-7F69-4DA8-8B4B-CEBB1724E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87475"/>
            <a:ext cx="7056437" cy="3503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rgbClr val="000099"/>
                </a:solidFill>
              </a:rPr>
              <a:t>Toda entrega encerra </a:t>
            </a:r>
          </a:p>
          <a:p>
            <a:pPr algn="ctr"/>
            <a:endParaRPr lang="pt-BR" altLang="pt-BR" sz="3200">
              <a:solidFill>
                <a:srgbClr val="000099"/>
              </a:solidFill>
            </a:endParaRPr>
          </a:p>
          <a:p>
            <a:pPr algn="ctr"/>
            <a:r>
              <a:rPr lang="pt-BR" altLang="pt-BR" sz="3200">
                <a:solidFill>
                  <a:srgbClr val="000099"/>
                </a:solidFill>
              </a:rPr>
              <a:t> </a:t>
            </a:r>
            <a:r>
              <a:rPr lang="pt-BR" altLang="pt-BR" sz="3200" b="1">
                <a:solidFill>
                  <a:srgbClr val="000099"/>
                </a:solidFill>
              </a:rPr>
              <a:t>SACRIFÍCIOS</a:t>
            </a:r>
          </a:p>
          <a:p>
            <a:pPr algn="ctr"/>
            <a:endParaRPr lang="pt-BR" altLang="pt-BR" sz="3200">
              <a:solidFill>
                <a:srgbClr val="000099"/>
              </a:solidFill>
            </a:endParaRPr>
          </a:p>
          <a:p>
            <a:pPr algn="ctr"/>
            <a:r>
              <a:rPr lang="pt-BR" altLang="pt-BR" sz="3200">
                <a:solidFill>
                  <a:srgbClr val="000099"/>
                </a:solidFill>
              </a:rPr>
              <a:t>e </a:t>
            </a:r>
          </a:p>
          <a:p>
            <a:pPr algn="ctr"/>
            <a:endParaRPr lang="pt-BR" altLang="pt-BR" sz="3200">
              <a:solidFill>
                <a:srgbClr val="000099"/>
              </a:solidFill>
            </a:endParaRPr>
          </a:p>
          <a:p>
            <a:pPr algn="ctr"/>
            <a:r>
              <a:rPr lang="pt-BR" altLang="pt-BR" sz="3200">
                <a:solidFill>
                  <a:srgbClr val="000099"/>
                </a:solidFill>
              </a:rPr>
              <a:t> </a:t>
            </a:r>
            <a:r>
              <a:rPr lang="pt-BR" altLang="pt-BR" sz="3200" b="1">
                <a:solidFill>
                  <a:srgbClr val="000099"/>
                </a:solidFill>
              </a:rPr>
              <a:t>RISCOS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>
            <a:extLst>
              <a:ext uri="{FF2B5EF4-FFF2-40B4-BE49-F238E27FC236}">
                <a16:creationId xmlns:a16="http://schemas.microsoft.com/office/drawing/2014/main" id="{A58E3CA2-62D9-4812-9FE3-AC37293FE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5">
            <a:extLst>
              <a:ext uri="{FF2B5EF4-FFF2-40B4-BE49-F238E27FC236}">
                <a16:creationId xmlns:a16="http://schemas.microsoft.com/office/drawing/2014/main" id="{444D8DC0-E196-4AE5-AF1B-FF441097E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92288"/>
            <a:ext cx="7848600" cy="28940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altLang="pt-BR" sz="3200">
                <a:solidFill>
                  <a:srgbClr val="000099"/>
                </a:solidFill>
              </a:rPr>
              <a:t>Q</a:t>
            </a:r>
            <a:r>
              <a:rPr lang="pt-BR" altLang="pt-BR" sz="3200" i="1">
                <a:solidFill>
                  <a:srgbClr val="000099"/>
                </a:solidFill>
              </a:rPr>
              <a:t>uando resolvemos não correr riscos, ou à não fazer sacrifícios, escolhemos não conhecer o poder de Deus; escolhemos não ajudar aos outros; escolhemos não crescer na fé e na graça</a:t>
            </a:r>
            <a:r>
              <a:rPr lang="pt-BR" altLang="pt-BR" sz="3200">
                <a:solidFill>
                  <a:srgbClr val="000099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>
            <a:extLst>
              <a:ext uri="{FF2B5EF4-FFF2-40B4-BE49-F238E27FC236}">
                <a16:creationId xmlns:a16="http://schemas.microsoft.com/office/drawing/2014/main" id="{0D8227F7-75C3-4098-B5C0-4081B34EC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Text Box 5">
            <a:extLst>
              <a:ext uri="{FF2B5EF4-FFF2-40B4-BE49-F238E27FC236}">
                <a16:creationId xmlns:a16="http://schemas.microsoft.com/office/drawing/2014/main" id="{603CFB07-E01C-4873-B34A-734F45D8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00138"/>
            <a:ext cx="4268788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2. QUAL DEVE SER A PRIORIDADE DA ENTREGA</a:t>
            </a:r>
            <a:endParaRPr lang="pt-BR" altLang="pt-BR" sz="3200">
              <a:solidFill>
                <a:srgbClr val="000099"/>
              </a:solidFill>
            </a:endParaRPr>
          </a:p>
          <a:p>
            <a:pPr algn="ctr"/>
            <a:r>
              <a:rPr lang="pt-BR" altLang="pt-BR" sz="3200">
                <a:solidFill>
                  <a:srgbClr val="000099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>
            <a:extLst>
              <a:ext uri="{FF2B5EF4-FFF2-40B4-BE49-F238E27FC236}">
                <a16:creationId xmlns:a16="http://schemas.microsoft.com/office/drawing/2014/main" id="{7F93D917-2827-4E68-A75F-941BC66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5">
            <a:extLst>
              <a:ext uri="{FF2B5EF4-FFF2-40B4-BE49-F238E27FC236}">
                <a16:creationId xmlns:a16="http://schemas.microsoft.com/office/drawing/2014/main" id="{DFAD857C-5DA4-4568-9BB6-1DE0D2CD4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31925"/>
            <a:ext cx="8064500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Antes de “todas as outras coisas”</a:t>
            </a:r>
          </a:p>
          <a:p>
            <a:pPr algn="ctr"/>
            <a:endParaRPr lang="pt-BR" altLang="pt-BR" sz="3200" b="1">
              <a:solidFill>
                <a:srgbClr val="000099"/>
              </a:solidFill>
            </a:endParaRPr>
          </a:p>
          <a:p>
            <a:pPr algn="ctr"/>
            <a:r>
              <a:rPr lang="pt-BR" altLang="pt-BR" b="1">
                <a:solidFill>
                  <a:srgbClr val="000099"/>
                </a:solidFill>
              </a:rPr>
              <a:t>	</a:t>
            </a:r>
            <a:r>
              <a:rPr lang="pt-BR" altLang="pt-BR">
                <a:solidFill>
                  <a:srgbClr val="000099"/>
                </a:solidFill>
              </a:rPr>
              <a:t> </a:t>
            </a:r>
            <a:r>
              <a:rPr lang="pt-BR" altLang="pt-BR" sz="3200">
                <a:solidFill>
                  <a:srgbClr val="000099"/>
                </a:solidFill>
              </a:rPr>
              <a:t>“Mas buscai pois, em primeiro lugar, o seu reino e a sua justiça, e todas as outras coisas vos serão acrescentadas.” </a:t>
            </a:r>
          </a:p>
          <a:p>
            <a:pPr algn="ctr"/>
            <a:r>
              <a:rPr lang="pt-BR" altLang="pt-BR" sz="3200">
                <a:solidFill>
                  <a:srgbClr val="000099"/>
                </a:solidFill>
              </a:rPr>
              <a:t>Mat. 6:33.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uiExpand="1" build="p"/>
      <p:bldP spid="52229" grpId="1" uiExpand="1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>
            <a:extLst>
              <a:ext uri="{FF2B5EF4-FFF2-40B4-BE49-F238E27FC236}">
                <a16:creationId xmlns:a16="http://schemas.microsoft.com/office/drawing/2014/main" id="{CE070470-D28B-402E-9EE1-39E7A6BCE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>
            <a:extLst>
              <a:ext uri="{FF2B5EF4-FFF2-40B4-BE49-F238E27FC236}">
                <a16:creationId xmlns:a16="http://schemas.microsoft.com/office/drawing/2014/main" id="{2F76F676-FD4C-4A60-A9D0-5C9D75279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836613"/>
            <a:ext cx="4197350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3. NOSSA MOTIVAÇÃO PARA A ENTREGA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>
            <a:extLst>
              <a:ext uri="{FF2B5EF4-FFF2-40B4-BE49-F238E27FC236}">
                <a16:creationId xmlns:a16="http://schemas.microsoft.com/office/drawing/2014/main" id="{13A27DD4-340B-49A0-95C2-DE3D50C6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Text Box 5">
            <a:extLst>
              <a:ext uri="{FF2B5EF4-FFF2-40B4-BE49-F238E27FC236}">
                <a16:creationId xmlns:a16="http://schemas.microsoft.com/office/drawing/2014/main" id="{3FDCF8A9-2857-4370-A1BA-3841294D2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89050"/>
            <a:ext cx="7848600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Certeza de que o Senhor cuida de nossas necessidades</a:t>
            </a:r>
          </a:p>
          <a:p>
            <a:pPr algn="ctr"/>
            <a:endParaRPr lang="pt-BR" altLang="pt-BR" sz="3200">
              <a:solidFill>
                <a:srgbClr val="000099"/>
              </a:solidFill>
            </a:endParaRPr>
          </a:p>
          <a:p>
            <a:pPr algn="ctr"/>
            <a:r>
              <a:rPr lang="pt-BR" altLang="pt-BR" sz="3200">
                <a:solidFill>
                  <a:srgbClr val="000099"/>
                </a:solidFill>
              </a:rPr>
              <a:t>“Entrega o teu caminho ao Senhor, confia nEle, e o mais Ele fará.” Sal. 37:5.</a:t>
            </a:r>
          </a:p>
          <a:p>
            <a:pPr algn="ctr"/>
            <a:endParaRPr lang="pt-BR" altLang="pt-BR" sz="3200">
              <a:solidFill>
                <a:srgbClr val="000099"/>
              </a:solidFill>
            </a:endParaRPr>
          </a:p>
          <a:p>
            <a:pPr algn="ctr"/>
            <a:r>
              <a:rPr lang="pt-BR" altLang="pt-BR" sz="3200">
                <a:solidFill>
                  <a:srgbClr val="000099"/>
                </a:solidFill>
              </a:rPr>
              <a:t>Correr riscos com Deus, é viver na única segurança que existe.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>
            <a:extLst>
              <a:ext uri="{FF2B5EF4-FFF2-40B4-BE49-F238E27FC236}">
                <a16:creationId xmlns:a16="http://schemas.microsoft.com/office/drawing/2014/main" id="{00DF4061-BC57-4482-AC76-CFC6131F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>
            <a:extLst>
              <a:ext uri="{FF2B5EF4-FFF2-40B4-BE49-F238E27FC236}">
                <a16:creationId xmlns:a16="http://schemas.microsoft.com/office/drawing/2014/main" id="{D3B0AC8A-20BB-4CE8-B794-5680A2839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896938"/>
            <a:ext cx="5113337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chemeClr val="bg1"/>
                </a:solidFill>
              </a:rPr>
              <a:t>VIVER SEGURO COM O MUNDO: RISCO DE PERDA ETERNA</a:t>
            </a:r>
            <a:r>
              <a:rPr lang="pt-BR" altLang="pt-BR" sz="36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>
            <a:extLst>
              <a:ext uri="{FF2B5EF4-FFF2-40B4-BE49-F238E27FC236}">
                <a16:creationId xmlns:a16="http://schemas.microsoft.com/office/drawing/2014/main" id="{B2358942-F830-4445-98C8-680AED4F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Text Box 5">
            <a:extLst>
              <a:ext uri="{FF2B5EF4-FFF2-40B4-BE49-F238E27FC236}">
                <a16:creationId xmlns:a16="http://schemas.microsoft.com/office/drawing/2014/main" id="{F6E2280A-AE50-418E-BEF6-99FDE14B6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81075"/>
            <a:ext cx="7632700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rgbClr val="000052"/>
                </a:solidFill>
              </a:rPr>
              <a:t>“O mundo passa, bem como a sua concupiscência; aquele porém que, que faz a vontade de Deus permanece eternamente.” I João 2:17.</a:t>
            </a:r>
          </a:p>
          <a:p>
            <a:pPr algn="ctr"/>
            <a:endParaRPr lang="pt-BR" altLang="pt-BR" sz="3200">
              <a:solidFill>
                <a:srgbClr val="000052"/>
              </a:solidFill>
            </a:endParaRPr>
          </a:p>
          <a:p>
            <a:pPr algn="ctr"/>
            <a:endParaRPr lang="pt-BR" altLang="pt-BR" sz="3200">
              <a:solidFill>
                <a:srgbClr val="000052"/>
              </a:solidFill>
            </a:endParaRPr>
          </a:p>
          <a:p>
            <a:pPr algn="ctr"/>
            <a:r>
              <a:rPr lang="pt-BR" altLang="pt-BR" sz="3200">
                <a:solidFill>
                  <a:srgbClr val="000052"/>
                </a:solidFill>
              </a:rPr>
              <a:t>O Senhor pede que façamos entregas porque quer nos abençoar.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46568981-B1D8-467C-A7CD-B7B2BBBB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"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>
            <a:extLst>
              <a:ext uri="{FF2B5EF4-FFF2-40B4-BE49-F238E27FC236}">
                <a16:creationId xmlns:a16="http://schemas.microsoft.com/office/drawing/2014/main" id="{2272E60D-5F51-41C7-AEEE-E44355E2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Text Box 5">
            <a:extLst>
              <a:ext uri="{FF2B5EF4-FFF2-40B4-BE49-F238E27FC236}">
                <a16:creationId xmlns:a16="http://schemas.microsoft.com/office/drawing/2014/main" id="{CE30C1BB-58A8-43E1-A197-56815BDA9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412875"/>
            <a:ext cx="42672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ENTREGA VEM ANTES DA BÊNÇÃO</a:t>
            </a:r>
            <a:r>
              <a:rPr lang="pt-BR" altLang="pt-BR" sz="3200">
                <a:solidFill>
                  <a:srgbClr val="000099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>
            <a:extLst>
              <a:ext uri="{FF2B5EF4-FFF2-40B4-BE49-F238E27FC236}">
                <a16:creationId xmlns:a16="http://schemas.microsoft.com/office/drawing/2014/main" id="{BEE474C8-F7DE-46A0-A8C5-40A023B9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Text Box 6">
            <a:extLst>
              <a:ext uri="{FF2B5EF4-FFF2-40B4-BE49-F238E27FC236}">
                <a16:creationId xmlns:a16="http://schemas.microsoft.com/office/drawing/2014/main" id="{F28DBCFC-9BA1-4CE6-976B-3206B46ED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76350"/>
            <a:ext cx="7272338" cy="345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altLang="pt-BR" sz="3200">
                <a:solidFill>
                  <a:srgbClr val="000099"/>
                </a:solidFill>
              </a:rPr>
              <a:t>“Disse Jesus: Fazei o povo assentar-se; pois havia naquele lugar muita relva. Assentaram-se, pois, os homens em número de quase cinco mil. Então, Jesus tomou os Paes, e tendo dado graças, distribuiu-os entre eles...”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>
            <a:extLst>
              <a:ext uri="{FF2B5EF4-FFF2-40B4-BE49-F238E27FC236}">
                <a16:creationId xmlns:a16="http://schemas.microsoft.com/office/drawing/2014/main" id="{F1FD2BE0-49B2-42FC-9A82-DB89B609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1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Text Box 5">
            <a:extLst>
              <a:ext uri="{FF2B5EF4-FFF2-40B4-BE49-F238E27FC236}">
                <a16:creationId xmlns:a16="http://schemas.microsoft.com/office/drawing/2014/main" id="{5CC595FD-70BA-4B34-8E53-9D6C3CEC2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908050"/>
            <a:ext cx="4176712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ENTREGA VEM ANTES DA BÊNÇÃO</a:t>
            </a:r>
            <a:r>
              <a:rPr lang="pt-BR" altLang="pt-BR" sz="320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>
            <a:extLst>
              <a:ext uri="{FF2B5EF4-FFF2-40B4-BE49-F238E27FC236}">
                <a16:creationId xmlns:a16="http://schemas.microsoft.com/office/drawing/2014/main" id="{3B100AAD-036B-41D2-BDBC-B565F2C74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6"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Text Box 5">
            <a:extLst>
              <a:ext uri="{FF2B5EF4-FFF2-40B4-BE49-F238E27FC236}">
                <a16:creationId xmlns:a16="http://schemas.microsoft.com/office/drawing/2014/main" id="{3BC628EE-138D-4693-9C28-BF9B9EDBC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84313"/>
            <a:ext cx="7200900" cy="345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altLang="pt-BR" sz="3200">
                <a:solidFill>
                  <a:srgbClr val="000099"/>
                </a:solidFill>
              </a:rPr>
              <a:t>“... e também igualmente os peixes, </a:t>
            </a:r>
            <a:r>
              <a:rPr lang="pt-BR" altLang="pt-BR" sz="3200" b="1" u="sng">
                <a:solidFill>
                  <a:srgbClr val="000099"/>
                </a:solidFill>
              </a:rPr>
              <a:t>quanto queriam</a:t>
            </a:r>
            <a:r>
              <a:rPr lang="pt-BR" altLang="pt-BR" sz="3200">
                <a:solidFill>
                  <a:srgbClr val="000099"/>
                </a:solidFill>
              </a:rPr>
              <a:t>. E, quando já </a:t>
            </a:r>
            <a:r>
              <a:rPr lang="pt-BR" altLang="pt-BR" sz="3200" b="1" u="sng">
                <a:solidFill>
                  <a:srgbClr val="000099"/>
                </a:solidFill>
              </a:rPr>
              <a:t>estavam fartos</a:t>
            </a:r>
            <a:r>
              <a:rPr lang="pt-BR" altLang="pt-BR" sz="3200">
                <a:solidFill>
                  <a:srgbClr val="000099"/>
                </a:solidFill>
              </a:rPr>
              <a:t>... encheram doze cestos de pedaços dos cinco pães de cevada, que sobraram aos que haviam comido.” João 6:10-13. (Grifo nosso).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>
            <a:extLst>
              <a:ext uri="{FF2B5EF4-FFF2-40B4-BE49-F238E27FC236}">
                <a16:creationId xmlns:a16="http://schemas.microsoft.com/office/drawing/2014/main" id="{4B8DCA67-FA7B-40C0-8023-3399164D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Text Box 5">
            <a:extLst>
              <a:ext uri="{FF2B5EF4-FFF2-40B4-BE49-F238E27FC236}">
                <a16:creationId xmlns:a16="http://schemas.microsoft.com/office/drawing/2014/main" id="{4F3CFCFC-2E82-49EA-BD57-1060905B6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4700587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PARA QUAL ENTREGA DEUS ESTÁ LHE CONVIDANDO HOJE?</a:t>
            </a:r>
            <a:r>
              <a:rPr lang="pt-BR" altLang="pt-BR" sz="320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>
            <a:extLst>
              <a:ext uri="{FF2B5EF4-FFF2-40B4-BE49-F238E27FC236}">
                <a16:creationId xmlns:a16="http://schemas.microsoft.com/office/drawing/2014/main" id="{3FC0BB47-525A-4B84-9075-16452BA5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Text Box 5">
            <a:extLst>
              <a:ext uri="{FF2B5EF4-FFF2-40B4-BE49-F238E27FC236}">
                <a16:creationId xmlns:a16="http://schemas.microsoft.com/office/drawing/2014/main" id="{30E6AF73-5065-4E4E-A56D-29C5DC89A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8820150" cy="6427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pt-BR" altLang="pt-BR" sz="3200">
                <a:solidFill>
                  <a:srgbClr val="000099"/>
                </a:solidFill>
              </a:rPr>
              <a:t>namoro mundano</a:t>
            </a:r>
          </a:p>
          <a:p>
            <a:pPr>
              <a:buSzPct val="70000"/>
              <a:buFont typeface="Wingdings" panose="05000000000000000000" pitchFamily="2" charset="2"/>
              <a:buNone/>
            </a:pPr>
            <a:endParaRPr lang="pt-BR" altLang="pt-BR" sz="3200">
              <a:solidFill>
                <a:srgbClr val="000099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pt-BR" altLang="pt-BR" sz="3200">
                <a:solidFill>
                  <a:srgbClr val="000099"/>
                </a:solidFill>
              </a:rPr>
              <a:t>amizade inapropriada</a:t>
            </a:r>
          </a:p>
          <a:p>
            <a:pPr>
              <a:buSzPct val="70000"/>
              <a:buFont typeface="Wingdings" panose="05000000000000000000" pitchFamily="2" charset="2"/>
              <a:buNone/>
            </a:pPr>
            <a:endParaRPr lang="pt-BR" altLang="pt-BR" sz="3200">
              <a:solidFill>
                <a:srgbClr val="000099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pt-BR" altLang="pt-BR" sz="3200">
                <a:solidFill>
                  <a:srgbClr val="000099"/>
                </a:solidFill>
              </a:rPr>
              <a:t>comida ou bebida imprópria</a:t>
            </a:r>
          </a:p>
          <a:p>
            <a:pPr>
              <a:buSzPct val="70000"/>
              <a:buFont typeface="Wingdings" panose="05000000000000000000" pitchFamily="2" charset="2"/>
              <a:buNone/>
            </a:pPr>
            <a:endParaRPr lang="pt-BR" altLang="pt-BR" sz="3200">
              <a:solidFill>
                <a:srgbClr val="000099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pt-BR" altLang="pt-BR" sz="3200">
                <a:solidFill>
                  <a:srgbClr val="000099"/>
                </a:solidFill>
              </a:rPr>
              <a:t> trabalho no sábado</a:t>
            </a:r>
          </a:p>
          <a:p>
            <a:pPr>
              <a:buSzPct val="70000"/>
              <a:buFont typeface="Wingdings" panose="05000000000000000000" pitchFamily="2" charset="2"/>
              <a:buNone/>
            </a:pPr>
            <a:endParaRPr lang="pt-BR" altLang="pt-BR" sz="3200">
              <a:solidFill>
                <a:srgbClr val="000099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pt-BR" altLang="pt-BR" sz="3200">
                <a:solidFill>
                  <a:srgbClr val="000099"/>
                </a:solidFill>
              </a:rPr>
              <a:t>uma mágoa</a:t>
            </a:r>
          </a:p>
          <a:p>
            <a:pPr>
              <a:buSzPct val="70000"/>
              <a:buFont typeface="Wingdings" panose="05000000000000000000" pitchFamily="2" charset="2"/>
              <a:buNone/>
            </a:pPr>
            <a:endParaRPr lang="pt-BR" altLang="pt-BR" sz="3200">
              <a:solidFill>
                <a:srgbClr val="000099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pt-BR" altLang="pt-BR" sz="3200">
                <a:solidFill>
                  <a:srgbClr val="000099"/>
                </a:solidFill>
              </a:rPr>
              <a:t>uma revolta</a:t>
            </a:r>
          </a:p>
          <a:p>
            <a:pPr>
              <a:buSzPct val="70000"/>
              <a:buFont typeface="Wingdings" panose="05000000000000000000" pitchFamily="2" charset="2"/>
              <a:buNone/>
            </a:pPr>
            <a:endParaRPr lang="pt-BR" altLang="pt-BR" sz="3200">
              <a:solidFill>
                <a:srgbClr val="000099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pt-BR" altLang="pt-BR" sz="3200">
                <a:solidFill>
                  <a:srgbClr val="000099"/>
                </a:solidFill>
              </a:rPr>
              <a:t>falta de perdão (ou outro pecado)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>
            <a:extLst>
              <a:ext uri="{FF2B5EF4-FFF2-40B4-BE49-F238E27FC236}">
                <a16:creationId xmlns:a16="http://schemas.microsoft.com/office/drawing/2014/main" id="{F70D9501-D822-4DD9-B05D-6A8785688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Text Box 5">
            <a:extLst>
              <a:ext uri="{FF2B5EF4-FFF2-40B4-BE49-F238E27FC236}">
                <a16:creationId xmlns:a16="http://schemas.microsoft.com/office/drawing/2014/main" id="{2F65E1B9-8DC2-4580-A4A2-E223871E0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92150"/>
            <a:ext cx="8677275" cy="5453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pt-BR" altLang="pt-BR" sz="3200">
                <a:solidFill>
                  <a:srgbClr val="000099"/>
                </a:solidFill>
              </a:rPr>
              <a:t>de sua casa para um Pequeno Grupo</a:t>
            </a:r>
          </a:p>
          <a:p>
            <a:endParaRPr lang="pt-BR" altLang="pt-BR" sz="3200">
              <a:solidFill>
                <a:srgbClr val="000099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pt-BR" altLang="pt-BR" sz="3200">
                <a:solidFill>
                  <a:srgbClr val="000099"/>
                </a:solidFill>
              </a:rPr>
              <a:t>de seu tempo para dar estudos bíblicos</a:t>
            </a:r>
          </a:p>
          <a:p>
            <a:endParaRPr lang="pt-BR" altLang="pt-BR" sz="3200">
              <a:solidFill>
                <a:srgbClr val="000099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pt-BR" altLang="pt-BR" sz="3200">
                <a:solidFill>
                  <a:srgbClr val="000099"/>
                </a:solidFill>
              </a:rPr>
              <a:t>de sua vida dedicada ao serviço pelos outros</a:t>
            </a:r>
          </a:p>
          <a:p>
            <a:endParaRPr lang="pt-BR" altLang="pt-BR" sz="3200">
              <a:solidFill>
                <a:srgbClr val="000099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pt-BR" altLang="pt-BR" sz="3200">
                <a:solidFill>
                  <a:srgbClr val="000099"/>
                </a:solidFill>
              </a:rPr>
              <a:t>dos dízimos</a:t>
            </a:r>
          </a:p>
          <a:p>
            <a:endParaRPr lang="pt-BR" altLang="pt-BR" sz="3200">
              <a:solidFill>
                <a:srgbClr val="000099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pt-BR" altLang="pt-BR" sz="3200">
                <a:solidFill>
                  <a:srgbClr val="000099"/>
                </a:solidFill>
              </a:rPr>
              <a:t>de uma oferta percentual (pacto)</a:t>
            </a:r>
          </a:p>
          <a:p>
            <a:endParaRPr lang="pt-BR" altLang="pt-BR" sz="3200">
              <a:solidFill>
                <a:srgbClr val="000099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pt-BR" altLang="pt-BR" sz="3200">
                <a:solidFill>
                  <a:srgbClr val="000099"/>
                </a:solidFill>
              </a:rPr>
              <a:t>ou de várias destas anteriores.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73B13319-A146-45D2-B9FF-C9402BE2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/>
          <a:stretch>
            <a:fillRect/>
          </a:stretch>
        </p:blipFill>
        <p:spPr bwMode="auto">
          <a:xfrm>
            <a:off x="0" y="0"/>
            <a:ext cx="9305925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7">
            <a:extLst>
              <a:ext uri="{FF2B5EF4-FFF2-40B4-BE49-F238E27FC236}">
                <a16:creationId xmlns:a16="http://schemas.microsoft.com/office/drawing/2014/main" id="{950F18BF-6725-453A-9C9E-B46B97753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88913"/>
            <a:ext cx="669925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I. Pedidos de Deus: Preocupação </a:t>
            </a:r>
          </a:p>
          <a:p>
            <a:pPr algn="ctr"/>
            <a:r>
              <a:rPr lang="pt-BR" altLang="pt-BR" sz="3200" b="1">
                <a:solidFill>
                  <a:srgbClr val="000099"/>
                </a:solidFill>
              </a:rPr>
              <a:t>com os Necessitados</a:t>
            </a:r>
            <a:r>
              <a:rPr lang="pt-BR" altLang="pt-BR" sz="320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ransition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>
            <a:extLst>
              <a:ext uri="{FF2B5EF4-FFF2-40B4-BE49-F238E27FC236}">
                <a16:creationId xmlns:a16="http://schemas.microsoft.com/office/drawing/2014/main" id="{DF59200F-8248-4EEF-8590-FA41F1E50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2B3DB243-DB64-4F36-8EB4-5688151C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3375"/>
            <a:ext cx="6624638" cy="2227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>
                <a:solidFill>
                  <a:srgbClr val="000099"/>
                </a:solidFill>
              </a:rPr>
              <a:t>“Então, Jesus, erguendo os olhos e vendo que  grande multidão vinha ter com ele, </a:t>
            </a:r>
          </a:p>
          <a:p>
            <a:pPr algn="ctr"/>
            <a:r>
              <a:rPr lang="pt-BR" altLang="pt-BR" sz="2800">
                <a:solidFill>
                  <a:srgbClr val="000099"/>
                </a:solidFill>
              </a:rPr>
              <a:t>disse a Filipe: </a:t>
            </a:r>
            <a:r>
              <a:rPr lang="pt-BR" altLang="pt-BR" sz="2800" b="1">
                <a:solidFill>
                  <a:srgbClr val="000099"/>
                </a:solidFill>
              </a:rPr>
              <a:t>Onde compraremos pães</a:t>
            </a:r>
            <a:r>
              <a:rPr lang="pt-BR" altLang="pt-BR" sz="28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52A421DC-7C8F-42EC-8B31-F1AEAF158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622550"/>
            <a:ext cx="4179887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 u="sng">
                <a:solidFill>
                  <a:srgbClr val="000099"/>
                </a:solidFill>
              </a:rPr>
              <a:t>para lhes dar a comer</a:t>
            </a:r>
            <a:r>
              <a:rPr lang="pt-BR" altLang="pt-BR" sz="2800" b="1">
                <a:solidFill>
                  <a:srgbClr val="000099"/>
                </a:solidFill>
              </a:rPr>
              <a:t>?</a:t>
            </a:r>
            <a:r>
              <a:rPr lang="pt-BR" altLang="pt-BR" sz="28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38D86D98-8685-43F1-9EEF-8AD48DF27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3500438"/>
            <a:ext cx="7273926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>
                <a:solidFill>
                  <a:srgbClr val="000099"/>
                </a:solidFill>
              </a:rPr>
              <a:t>Respondeu-lhe Filipe: Não lhes bastariam duzentos denários de pão, para receber cada um o seu sustento.” João 6:5 e 7.  (Grifo nosso). 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>
            <a:extLst>
              <a:ext uri="{FF2B5EF4-FFF2-40B4-BE49-F238E27FC236}">
                <a16:creationId xmlns:a16="http://schemas.microsoft.com/office/drawing/2014/main" id="{AD4F3AF9-C156-4D5D-9989-E792FCD4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7">
            <a:extLst>
              <a:ext uri="{FF2B5EF4-FFF2-40B4-BE49-F238E27FC236}">
                <a16:creationId xmlns:a16="http://schemas.microsoft.com/office/drawing/2014/main" id="{06CE697B-BB48-4454-A574-D7FA750BB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025" y="366713"/>
            <a:ext cx="5868988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Pedidos: Nos conduzem a duas verdades </a:t>
            </a:r>
          </a:p>
          <a:p>
            <a:pPr algn="ctr"/>
            <a:r>
              <a:rPr lang="pt-BR" altLang="pt-BR" sz="3600" b="1">
                <a:solidFill>
                  <a:srgbClr val="000099"/>
                </a:solidFill>
              </a:rPr>
              <a:t>(João 6:5-7)</a:t>
            </a:r>
            <a:endParaRPr lang="pt-BR" altLang="pt-BR" sz="3600">
              <a:solidFill>
                <a:srgbClr val="000099"/>
              </a:solidFill>
            </a:endParaRP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8B335525-4094-4F60-90E0-515C7BFF9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43150"/>
            <a:ext cx="5276850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solidFill>
                  <a:srgbClr val="000099"/>
                </a:solidFill>
              </a:rPr>
              <a:t>a) Vivemos </a:t>
            </a:r>
            <a:r>
              <a:rPr lang="pt-BR" altLang="pt-BR" sz="2800" b="1" u="sng">
                <a:solidFill>
                  <a:srgbClr val="000099"/>
                </a:solidFill>
              </a:rPr>
              <a:t>para</a:t>
            </a:r>
            <a:r>
              <a:rPr lang="pt-BR" altLang="pt-BR" sz="2800" b="1">
                <a:solidFill>
                  <a:srgbClr val="000099"/>
                </a:solidFill>
              </a:rPr>
              <a:t> servir às necessidades do mundo</a:t>
            </a:r>
            <a:r>
              <a:rPr lang="pt-BR" altLang="pt-BR" sz="2800">
                <a:solidFill>
                  <a:srgbClr val="000099"/>
                </a:solidFill>
              </a:rPr>
              <a:t> (“</a:t>
            </a:r>
            <a:r>
              <a:rPr lang="pt-BR" altLang="pt-BR" sz="2800" u="sng">
                <a:solidFill>
                  <a:srgbClr val="000099"/>
                </a:solidFill>
              </a:rPr>
              <a:t>para</a:t>
            </a:r>
            <a:r>
              <a:rPr lang="pt-BR" altLang="pt-BR" sz="2800">
                <a:solidFill>
                  <a:srgbClr val="000099"/>
                </a:solidFill>
              </a:rPr>
              <a:t> lhes dar a comer”). 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E722A184-374F-4076-AB00-D348D178D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81463"/>
            <a:ext cx="5616575" cy="2227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solidFill>
                  <a:srgbClr val="000099"/>
                </a:solidFill>
              </a:rPr>
              <a:t>b) É o próprio Senhor quem coopera com nosso trabalho em prol dos necessitados</a:t>
            </a:r>
            <a:r>
              <a:rPr lang="pt-BR" altLang="pt-BR" sz="2800">
                <a:solidFill>
                  <a:srgbClr val="000099"/>
                </a:solidFill>
              </a:rPr>
              <a:t> (“onde </a:t>
            </a:r>
            <a:r>
              <a:rPr lang="pt-BR" altLang="pt-BR" sz="2800" u="sng">
                <a:solidFill>
                  <a:srgbClr val="000099"/>
                </a:solidFill>
              </a:rPr>
              <a:t>compraremos</a:t>
            </a:r>
            <a:r>
              <a:rPr lang="pt-BR" altLang="pt-BR" sz="2800">
                <a:solidFill>
                  <a:srgbClr val="000099"/>
                </a:solidFill>
              </a:rPr>
              <a:t> pães...?”)	 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>
            <a:extLst>
              <a:ext uri="{FF2B5EF4-FFF2-40B4-BE49-F238E27FC236}">
                <a16:creationId xmlns:a16="http://schemas.microsoft.com/office/drawing/2014/main" id="{A7824F73-2D2D-4FFD-B544-E5FD1B0A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1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9CA2FC91-E2F4-4C35-97C3-DBC046AA4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76250"/>
            <a:ext cx="6335712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 b="1">
                <a:solidFill>
                  <a:srgbClr val="000099"/>
                </a:solidFill>
              </a:rPr>
              <a:t>Resultado: </a:t>
            </a:r>
          </a:p>
          <a:p>
            <a:pPr algn="ctr"/>
            <a:r>
              <a:rPr lang="pt-BR" altLang="pt-BR" sz="4000" b="1">
                <a:solidFill>
                  <a:srgbClr val="000099"/>
                </a:solidFill>
              </a:rPr>
              <a:t>A) Nós mesmos somos beneficiados</a:t>
            </a:r>
            <a:r>
              <a:rPr lang="pt-BR" altLang="pt-BR" sz="400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1784</Words>
  <Application>Microsoft Office PowerPoint</Application>
  <PresentationFormat>Apresentação na tela (4:3)</PresentationFormat>
  <Paragraphs>140</Paragraphs>
  <Slides>56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9" baseType="lpstr">
      <vt:lpstr>Arial</vt:lpstr>
      <vt:lpstr>Wingdings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IASREAS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SEMANA DE MORDOMIA CRISTÃ 2003</dc:subject>
  <dc:creator>4TONS - Pr. Marcelo Augusto de Carvalho; Rosângela Barragan</dc:creator>
  <cp:keywords>www.4tons.com.br</cp:keywords>
  <dc:description>COMÉRCIO PROIBIDO. USO PESSOAL</dc:description>
  <cp:lastModifiedBy>UCB - Marcelo Augusto de Carvalho</cp:lastModifiedBy>
  <cp:revision>96</cp:revision>
  <dcterms:created xsi:type="dcterms:W3CDTF">2003-05-06T12:18:11Z</dcterms:created>
  <dcterms:modified xsi:type="dcterms:W3CDTF">2020-11-03T12:52:29Z</dcterms:modified>
</cp:coreProperties>
</file>