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322" r:id="rId2"/>
    <p:sldId id="323" r:id="rId3"/>
    <p:sldId id="366" r:id="rId4"/>
    <p:sldId id="365" r:id="rId5"/>
    <p:sldId id="369" r:id="rId6"/>
    <p:sldId id="367" r:id="rId7"/>
    <p:sldId id="370" r:id="rId8"/>
    <p:sldId id="371" r:id="rId9"/>
    <p:sldId id="374" r:id="rId10"/>
    <p:sldId id="373" r:id="rId11"/>
    <p:sldId id="375" r:id="rId12"/>
    <p:sldId id="376" r:id="rId13"/>
    <p:sldId id="377" r:id="rId14"/>
    <p:sldId id="378" r:id="rId15"/>
    <p:sldId id="379" r:id="rId16"/>
    <p:sldId id="380" r:id="rId17"/>
  </p:sldIdLst>
  <p:sldSz cx="9144000" cy="6858000" type="screen4x3"/>
  <p:notesSz cx="6669088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erpetua" panose="020205020604010203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erpetua" panose="020205020604010203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erpetua" panose="020205020604010203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erpetua" panose="020205020604010203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erpetua" panose="02020502060401020303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erpetua" panose="02020502060401020303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erpetua" panose="02020502060401020303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erpetua" panose="02020502060401020303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erpetua" panose="02020502060401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000066"/>
    <a:srgbClr val="006600"/>
    <a:srgbClr val="003300"/>
    <a:srgbClr val="BBE5FF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1" d="100"/>
          <a:sy n="41" d="100"/>
        </p:scale>
        <p:origin x="1184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95A04B87-E6B5-4E11-80E8-AA27AF8405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ffectLst/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4C818493-77FD-4D10-874C-D7BE893DF0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/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238DD6F3-26A0-4975-BA6F-A40B1884987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/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CE5F203E-44E9-40E8-A7F7-FB375DFBFC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/>
                <a:latin typeface="Times New Roman" panose="02020603050405020304" pitchFamily="18" charset="0"/>
              </a:defRPr>
            </a:lvl1pPr>
          </a:lstStyle>
          <a:p>
            <a:fld id="{250268D1-25E9-4AD0-8193-698DDC83542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B228604-C93C-44AA-8D8B-AF5DF3A4A4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pt-BR" altLang="pt-BR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B51146A-A8C9-4A69-8A11-4A27658CA0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pt-BR" altLang="pt-BR"/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8AD146E7-7419-448D-BF7C-99D8DD169D5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FED59A66-F5EB-440D-83E9-8EDF28CD14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6C76183E-E1DC-4DA2-8895-5AC57C6BE43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pt-BR" altLang="pt-BR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48264E9F-2F93-4CD2-8F43-D55245D271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B39737D4-20E6-4F2B-88A9-EB45B28E191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958BE-0901-4A16-BE55-34014AA1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B98F47D-7F58-4A22-B353-814710936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05162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ED8771-B311-4CAA-AD5C-750906C6E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41D5F1-9B59-4A31-B0EE-56FA7E712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1622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6B4C7-92A4-4465-93FF-FC40E165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E0C239-1536-4373-8286-E1DCD4B6A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03868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65879-0364-45B2-85DE-8F066FC28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05675F-8E84-4306-870C-940C8CDAA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78436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16665-0241-427E-A0D3-5723FA76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0482D2-903C-4B72-9051-5E9002D5D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11EB68-B386-4106-AF44-E1E491558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47178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952C7-D85E-44F0-A2AB-26E32A0B3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9D19B3-EC50-408A-91B8-A1DCE2C55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ADDBC1F-0C85-4BE1-B71B-EE376C452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1E3CE9-E3E9-476D-9DEC-BFF2A0347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9DE2279-123C-48DA-85E3-88084489A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87242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ECD3E-27CA-40E6-BCEA-743167F4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01903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58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D8399-1029-4714-8E6A-D04968E0C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140067-E028-431E-9EC2-5EBFDB0F8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10D247-0C2C-4818-892F-37992A9DD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34140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ACC03-FBD6-4126-AA9B-6B8D3751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A8B9065-D1ED-4D4B-AEF5-6E8849BB0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53CC9A-A303-4B58-A7F3-E366D5CB0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05952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175E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u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«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2053">
            <a:extLst>
              <a:ext uri="{FF2B5EF4-FFF2-40B4-BE49-F238E27FC236}">
                <a16:creationId xmlns:a16="http://schemas.microsoft.com/office/drawing/2014/main" id="{3D4C2372-2A0C-4F80-8BCC-1CF3D4F70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801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0" name="WordArt 2054">
            <a:extLst>
              <a:ext uri="{FF2B5EF4-FFF2-40B4-BE49-F238E27FC236}">
                <a16:creationId xmlns:a16="http://schemas.microsoft.com/office/drawing/2014/main" id="{8B4544B8-8479-4918-A4F8-58309340F9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0" y="533400"/>
            <a:ext cx="44196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Copperplate Gothic Light" panose="020E0507020206020404" pitchFamily="34" charset="0"/>
              </a:rPr>
              <a:t>ADMINISTRAÇÃO</a:t>
            </a:r>
          </a:p>
        </p:txBody>
      </p:sp>
      <p:sp>
        <p:nvSpPr>
          <p:cNvPr id="77832" name="Text Box 2056">
            <a:extLst>
              <a:ext uri="{FF2B5EF4-FFF2-40B4-BE49-F238E27FC236}">
                <a16:creationId xmlns:a16="http://schemas.microsoft.com/office/drawing/2014/main" id="{02D7AC66-6BC6-4251-9016-8C41D77AB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397250"/>
            <a:ext cx="2819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>
                <a:effectLst/>
                <a:latin typeface="ShelleyVolante BT" pitchFamily="66" charset="0"/>
              </a:rPr>
              <a:t>Ellen G. White</a:t>
            </a:r>
          </a:p>
        </p:txBody>
      </p:sp>
      <p:sp>
        <p:nvSpPr>
          <p:cNvPr id="77833" name="WordArt 2057">
            <a:extLst>
              <a:ext uri="{FF2B5EF4-FFF2-40B4-BE49-F238E27FC236}">
                <a16:creationId xmlns:a16="http://schemas.microsoft.com/office/drawing/2014/main" id="{E0AD6F25-86F6-42F9-A545-4F455117C81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0" y="1447800"/>
            <a:ext cx="44196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Copperplate Gothic Light" panose="020E0507020206020404" pitchFamily="34" charset="0"/>
              </a:rPr>
              <a:t>EFICAZ</a:t>
            </a:r>
          </a:p>
        </p:txBody>
      </p:sp>
      <p:sp>
        <p:nvSpPr>
          <p:cNvPr id="77837" name="Rectangle 2061">
            <a:extLst>
              <a:ext uri="{FF2B5EF4-FFF2-40B4-BE49-F238E27FC236}">
                <a16:creationId xmlns:a16="http://schemas.microsoft.com/office/drawing/2014/main" id="{C0394A9B-D717-46B2-B415-B8AFCDF5A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525" y="6237288"/>
            <a:ext cx="1042988" cy="620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7836" name="Text Box 2060">
            <a:extLst>
              <a:ext uri="{FF2B5EF4-FFF2-40B4-BE49-F238E27FC236}">
                <a16:creationId xmlns:a16="http://schemas.microsoft.com/office/drawing/2014/main" id="{6352519F-4AC3-49F8-8C21-7CDACBDF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6294438"/>
            <a:ext cx="971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>
                <a:solidFill>
                  <a:srgbClr val="FFCC00"/>
                </a:solidFill>
                <a:effectLst/>
                <a:latin typeface="AvantGarde Md BT" pitchFamily="34" charset="0"/>
              </a:rPr>
              <a:t>ASM</a:t>
            </a: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1D675F55-307D-4126-B23D-040E8E4A9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CADA HOMEM SEGUNDO SUA CAPACIDADE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4 – Cap. 23 - 27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2820" name="Rectangle 4">
            <a:extLst>
              <a:ext uri="{FF2B5EF4-FFF2-40B4-BE49-F238E27FC236}">
                <a16:creationId xmlns:a16="http://schemas.microsoft.com/office/drawing/2014/main" id="{3B8A8C0F-5B33-40CF-BA51-75651A290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5750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5.	O que espera Deus que se faça em cada igreja? (120:3 pp) 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endParaRPr kumimoji="0" lang="pt-BR" altLang="pt-BR" sz="2000" b="1" u="sng">
              <a:solidFill>
                <a:srgbClr val="FF0000"/>
              </a:solidFill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QUE AS PESSOAS QUE NADA ESTÃO FAZENDO SE DESPERTEM</a:t>
            </a:r>
          </a:p>
          <a:p>
            <a:endParaRPr kumimoji="0" lang="pt-BR" altLang="pt-BR" sz="2000" b="1">
              <a:solidFill>
                <a:srgbClr val="FF0000"/>
              </a:solidFill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6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O que temem e sentem aqueles que receberam um só talento, e qual será o fim deles?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(118:1)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TEMEM DAR A DEUS O QUE ELE LHES CONFIOU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(118:3)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SENTEM-SE ISENTOS DE RESPONSABILIDADES</a:t>
            </a:r>
            <a:br>
              <a:rPr kumimoji="0" lang="pt-BR" altLang="pt-BR" sz="2000" b="1">
                <a:effectLst/>
                <a:latin typeface="Perpetua" panose="02020502060401020303" pitchFamily="18" charset="0"/>
              </a:rPr>
            </a:b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7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A aprovação ou o castigo de Deus será dado. Baseado em que? (119:4 e 120:1)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APROVAÇÃO - NA PROPORÇÃO DOS TALENTOS APERFEIÇOADOS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 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CASTIGO – DE ACORDO COM O MAL USO DOS TALENTOS</a:t>
            </a:r>
            <a:endParaRPr kumimoji="0" lang="pt-BR" altLang="pt-BR" sz="2000" b="1">
              <a:effectLst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B9517FE8-133B-4EAC-9A83-9E0AAA5DB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 VERDADEIROS MOTIVOS DA OFERTA ACEITÁVEL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8 – Cap. 39 - 41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1A239582-968E-432F-8AA1-B7EDFC0DE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875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Quais são os dois motivos apreciados pelo céu quando damos ofertas?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(196:2)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	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SINCERIDADE DE DESÍGNIO E VERDADEIRA BONDADE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2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Que duas experiências nos motivam com poder e nos induzem a dar ofertas de forma proporcional? 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(200:3)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	a)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 GRAÇA DE CRISTO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	b)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 CRUZ DO CALVÁRIO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3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Escreva seis métodos populares para reunir fundos para a tesouraria da  igreja,  que Deus chama de ofertas defeituosas, enfermas e não aceitáveis.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(201:1)  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	a)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FESTEJOS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b)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GLUTONARIA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c)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DISSIPAÇÃO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d)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QUERMESSES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e)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DANÇAS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f)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FESTIVAIS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CE1F77EF-5699-4696-8FAB-802E31A62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 VERDADEIROS MOTIVOS DA OFERTA ACEITÁVEL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8 – Cap. 39 - 41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92DF70CE-739D-4194-9D11-88F226913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5075"/>
            <a:ext cx="9144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4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Completar: (202:1úp.) 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“Se não derem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VOLUNTARIAMENTE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, por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AMOR DE CRISTO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, de maneira alguma será a oferta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ACEITÁVEL A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Deus.”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5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Mencione outras ofertas que não são aceitáveis a Deus.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(199:4 e 200:1)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DÁDIVAS RESULTANTES DO IMPULSO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	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(206:1)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DAR POR ESPASMOS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6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Completar: (198:2) 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“Deus se deleita em honrar a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OFERTA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de um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CORAÇÃO QUE AMA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, dando-lhe a mais alta eficiência em seu serviço. Se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DERMOS O CORAÇÃO A JESUS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, trar-lhe-emos também as nossas dádivas.” 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7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Se você deu tudo para o Senhor, cumpriu a sua parte. Não deve ficar ansioso, porque Deus  promete o seguinte: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(227:2)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ELE DARÁ TUDO AQUILO DE QUE NECESSITAMOS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180B32F1-6B52-43FB-A928-49876808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TIRANIA DA DÍVIDA – ECONOMIZANDO PARA DAR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Seções 11 E 12 – Cap. 48 - 58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8650AE2C-3F4F-4994-AE7C-DA9E5A0BA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38275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Muitos ficam desanimados e sofrem com  dívidas, porque lhes faltou aprender   estas três coisas: (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249:1) a)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ADAPTAR ÀS CIRCUNSTÂNCIAS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 b)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TOMAR EMPRESTADO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(249:4) c)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ECONOMIZAR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	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2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Para manterem seus gastos dentro de suas possibilidades e ser fiel a Deus. Que três autodisciplinas deve impor-se? 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(249:3)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GASTAR COM O QUE NÃO É NECESSÁRIO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(249:3)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CONDESCENDER COM GOSTOS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(251:2)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ECONOMIZAR NAS DESPESAS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3.	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Completar: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(261:1) 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“É uma desonra a Deus estarem nossas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IGREJAS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SOBRECARREGADAS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de 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DÍVIDAS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(272:2 úp.) 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“Conservai-vos dentro 	dos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LIMITES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. Evitai contrair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DÍVIDAS 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assim como evitaríeis a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LEPRA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29F3303D-70BB-4D70-AC33-8E73D78D4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TIRANIA DA DÍVIDA – ECONOMIZANDO PARA DAR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Seções 11 E 12 – Cap. 48 - 58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79E96E0A-4E25-46A6-9B51-ECA79C7A8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875"/>
            <a:ext cx="9144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4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Completar: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“E se todas as criancinhas apresentassem suas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OFERTAS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ao Senhor, suas dádivas seriam quais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PEQUENOS REGATOS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que, uma vez unidos e deixados a correr, aumentariam a ponto de se tornarem um rio.”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(293:3)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5.	Que ensinamentos podem dar os pais a seus filhos pequenos,  sobre o valor e o uso do dinheiro, quando lhes dão a mesada?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(294:2). 	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APRENDER A FAZER CONTAS DE SEUS GANHOS E GASTOS, A FAZER SUAS PRÓPRIAS COMPRAS E SABER O VALOR E USO DO DINHEIRO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	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6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Completar: (293:4)   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“O Senhor contempla com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PRAZER</a:t>
            </a:r>
            <a:r>
              <a:rPr kumimoji="0" lang="pt-BR" altLang="pt-BR" sz="2000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as criancinhas que se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PRIVAM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para Lhe dar  uma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OFERTA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.” 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7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Que lição ensinada pela Bíblia, mostra  que a mensagem  será proclamada com poder, em favor da conversão de  almas?</a:t>
            </a: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(302:4)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PRÁTICA DA ABNEGAÇÃO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25A72039-E59C-40F0-98F3-6FE5FA16D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SANTIDADE DOS VOTOS E PROMESSAS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Seções 13, 14 E 15 – Cap. 59 - 68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08F3558B-16AC-4413-8DB5-AD7D83629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82675"/>
            <a:ext cx="91440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1.	Quando  Ananías e Safira fizeram a promessa a Deus, foram  abençoados com abundância; porem seus sentimentos mudaram rapidamente. Explique, por que lhes ocorreu isto?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(313:3) 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 MENTE E O CORAÇÃO FORAM ABSORVIDOS PELOS NEGÓCIOS MUNDANOS E TORNOU-SE DIFÍCIL MANTER A CONSAGRAÇÃO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	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2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Quando falamos a igreja a cerca dos testamentos, alguns crêem  que estamos pisando em terreno proibido. No entanto: Como Deus considera o dever de 	falar sobre este tema?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(324:1)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TÃO SAGRADOCOMO PREGAR O EVANGELHO PARA A SALVAÇÃO DE ALMAS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	</a:t>
            </a: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		</a:t>
            </a:r>
          </a:p>
          <a:p>
            <a:pPr>
              <a:buFontTx/>
              <a:buAutoNum type="arabicPeriod" startAt="3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A prática fiel da Mordomia dos bens, passa por duas provas: Na primeira, muitos tem  êxito ao devolver os dízimos e  ofertas. Mas, na  segunda prova,  a maioria fracassa, porque não  dispõe-se  de sua propriedade em vida, através de um testamento. Estas pessoas quando estão a morrerem, o que não escutam de Jesus?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(325:3)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NÃO TERÃO DA PARTE DO MESTRE NEM LOUVOR NEM RECOMPENSA</a:t>
            </a:r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	</a:t>
            </a:r>
            <a:br>
              <a:rPr kumimoji="0" lang="pt-BR" altLang="pt-BR" sz="2000">
                <a:effectLst/>
                <a:latin typeface="Perpetua" panose="02020502060401020303" pitchFamily="18" charset="0"/>
              </a:rPr>
            </a:br>
            <a:r>
              <a:rPr kumimoji="0" lang="pt-BR" altLang="pt-BR" sz="2000">
                <a:effectLst/>
                <a:latin typeface="Perpetua" panose="02020502060401020303" pitchFamily="18" charset="0"/>
              </a:rPr>
              <a:t>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7FA0A6EE-F684-415F-8B6B-C50E98FFC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SANTIDADE DOS VOTOS E PROMESSAS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Seções 13, 14 E 15 – Cap. 59 - 68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D6F52F66-A2F1-4B51-ACC4-1C2B5A37E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6963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pt-BR" altLang="pt-BR" sz="2000">
                <a:effectLst/>
                <a:latin typeface="Perpetua" panose="02020502060401020303" pitchFamily="18" charset="0"/>
              </a:rPr>
              <a:t>	</a:t>
            </a:r>
          </a:p>
          <a:p>
            <a:pPr>
              <a:buFontTx/>
              <a:buAutoNum type="arabicPeriod" startAt="4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Completar: “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A morte, meus irmãos, não se antecipará um dia se quer por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TERDES FEITO SEU TESTAMENTO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.” “Ao dispor de vossos bens por testamento  a favor de vossos parentes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NÃO VOS ESQUEÇAIS DA OBRA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de Deus.”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(328:3)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5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Completar: 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“Quereis tornar segura a vossa propried</a:t>
            </a:r>
          </a:p>
          <a:p>
            <a:pPr>
              <a:buFontTx/>
              <a:buAutoNum type="arabicPeriod" startAt="5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ade? Colocai-a na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MÃO QUE TRAZ OS SINAIS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de cravos da crucifixão. Retende-a em vosso poder, e ela servirá para vossa perda eterna.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DAÍ-A</a:t>
            </a:r>
            <a:r>
              <a:rPr kumimoji="0" lang="pt-BR" altLang="pt-BR" sz="2000">
                <a:effectLst/>
                <a:latin typeface="Perpetua" panose="02020502060401020303" pitchFamily="18" charset="0"/>
              </a:rPr>
              <a:t> a Deus, e deste momento em diante 	ela terá sua inscrição. Está selado com a Sua imutabilidade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.” (329:3)</a:t>
            </a:r>
          </a:p>
          <a:p>
            <a:endParaRPr kumimoji="0" lang="pt-BR" altLang="pt-BR" sz="2000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6"/>
            </a:pPr>
            <a:r>
              <a:rPr kumimoji="0" lang="pt-BR" altLang="pt-BR" sz="2000">
                <a:effectLst/>
                <a:latin typeface="Perpetua" panose="02020502060401020303" pitchFamily="18" charset="0"/>
              </a:rPr>
              <a:t>O que significa ajuntar tesouros no céu?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(342:1)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		</a:t>
            </a:r>
            <a:br>
              <a:rPr kumimoji="0" lang="pt-BR" altLang="pt-BR" sz="2000" b="1">
                <a:effectLst/>
                <a:latin typeface="Perpetua" panose="02020502060401020303" pitchFamily="18" charset="0"/>
              </a:rPr>
            </a:b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DAR PARA O AVANÇO DA OBRA DE DEUS NA TERRA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>
                <a:effectLst>
                  <a:outerShdw blurRad="38100" dist="38100" dir="2700000" algn="tl">
                    <a:srgbClr val="000000"/>
                  </a:outerShdw>
                </a:effectLst>
                <a:latin typeface="Perpetua" panose="02020502060401020303" pitchFamily="18" charset="0"/>
              </a:rPr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>
            <a:extLst>
              <a:ext uri="{FF2B5EF4-FFF2-40B4-BE49-F238E27FC236}">
                <a16:creationId xmlns:a16="http://schemas.microsoft.com/office/drawing/2014/main" id="{FEA251A2-EABC-47D5-963B-4CC493442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LEI CELESTIAL DA BENEFICÊNCIA E SEU PROPÓSITO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1 – Cap. 01 - 06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A709C58E-A877-4CEA-B4E4-1778FF139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14488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Deus tem  estabelecido um  sistema de beneficência com dois propósitos bem  definidos. Quais são? (15:3)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	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A-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PARA O HOMEM TER UM ÍNDOLE BENEVOLENTE E ABNEGADA</a:t>
            </a:r>
          </a:p>
          <a:p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		B-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PARA SER CO-PARTICIPANTE NA RECOMPENSA DE CRISTO</a:t>
            </a:r>
          </a:p>
          <a:p>
            <a:endParaRPr kumimoji="0" lang="pt-BR" altLang="pt-BR" sz="2000" b="1">
              <a:solidFill>
                <a:srgbClr val="FF0000"/>
              </a:solidFill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Qual foi  o argumento que Paulo  usou  para induzir e estimular a seus irmãos a ajudar seus semelhantes? (19:2)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MOSTRANDO O SACRIFÍCIO QUE CRISTO FEZ EM FAVOR DELES. PROCUROU DESPERTAR-LHES O AMOR.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  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3. 	Complete esta citação: (22:2)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“Jamais nos devemos esquecer que somos colocados 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SOB PROVA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,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no mundo a fim de determinar nossa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HABILITAÇÃO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para a vida futura. Nenhum daqueles cujo caráter estiver maculado com a nódoa imunda do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EGOÍSMO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poderá entrar no Céu”.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3C6D107B-599E-4A79-A246-FE6F8F63E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LEI CELESTIAL DA BENEFICÊNCIA E SEU PROPÓSITO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1 – Cap. 01 - 06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ACCACBFA-482E-4B34-A534-EC690FACE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6713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4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Escreva três definições do egoísmo como  princípio Satânico. 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a. (24:2)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ESSÊNCIA DA DEPRAVAÇÃO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  	b. (25:2)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MAIS FORTE E GENERALIZADO DOS IMPULSOS HUMANOS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 b="1" u="sng">
                <a:effectLst/>
                <a:latin typeface="Perpetua" panose="02020502060401020303" pitchFamily="18" charset="0"/>
              </a:rPr>
              <a:t>     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c. (25:2)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 PAIXÃO MAIS FORTE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5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Quais são alguns dos frutos do egoísmo? 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a. (24:3)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CAUSA DISCÓDIA NA IGREJA E CRIA AMBIÇÃO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b. (24:3)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ENCHE O HOMEM DE AMOR PRÓPRIO E AFASTA-O  DA JUSTIÇA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c. (26:3)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MORTE DE TODA PIEDADE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 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0752D75D-9BDE-469E-A766-F43658849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LEI CELESTIAL DA BENEFICÊNCIA E SEU PROPÓSITO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1 – Cap. 01 - 06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7B188B7D-1518-4955-9549-DABAAE6B6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38338"/>
            <a:ext cx="9144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6"/>
            </a:pPr>
            <a:r>
              <a:rPr kumimoji="0" lang="pt-BR" altLang="pt-BR" b="1">
                <a:effectLst/>
                <a:latin typeface="Perpetua" panose="02020502060401020303" pitchFamily="18" charset="0"/>
              </a:rPr>
              <a:t>Em contraste com este princípio Satânico, diga qual é o exemplo de Cristo, que mostra o princípio celestial? (25:3úp) (25:4pp) </a:t>
            </a:r>
          </a:p>
          <a:p>
            <a:endParaRPr kumimoji="0" lang="pt-BR" altLang="pt-BR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b="1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A-</a:t>
            </a:r>
            <a:r>
              <a:rPr kumimoji="0" lang="pt-BR" altLang="pt-BR" b="1"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EXEMPLO DE SACRIFÍCIO-PRÓPRIO</a:t>
            </a:r>
          </a:p>
          <a:p>
            <a:r>
              <a:rPr kumimoji="0" lang="pt-BR" altLang="pt-BR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	B- </a:t>
            </a:r>
            <a:r>
              <a:rPr kumimoji="0" lang="pt-BR" altLang="pt-BR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ABNEGAÇÃO É A NOTA TÔNICA DE SEUS ENSINOS</a:t>
            </a:r>
            <a:r>
              <a:rPr kumimoji="0" lang="pt-BR" altLang="pt-BR" b="1">
                <a:effectLst/>
                <a:latin typeface="Perpetua" panose="02020502060401020303" pitchFamily="18" charset="0"/>
              </a:rPr>
              <a:t>	</a:t>
            </a:r>
          </a:p>
          <a:p>
            <a:pPr>
              <a:buFontTx/>
              <a:buAutoNum type="arabicPeriod" startAt="7"/>
            </a:pPr>
            <a:r>
              <a:rPr kumimoji="0" lang="pt-BR" altLang="pt-BR" b="1">
                <a:effectLst/>
                <a:latin typeface="Perpetua" panose="02020502060401020303" pitchFamily="18" charset="0"/>
              </a:rPr>
              <a:t>Qual é a fonte de beneficência que nunca se seca?  (27:3)</a:t>
            </a:r>
          </a:p>
          <a:p>
            <a:endParaRPr kumimoji="0" lang="pt-BR" altLang="pt-BR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b="1">
                <a:effectLst/>
                <a:latin typeface="Perpetua" panose="02020502060401020303" pitchFamily="18" charset="0"/>
              </a:rPr>
              <a:t>		</a:t>
            </a:r>
            <a:r>
              <a:rPr kumimoji="0" lang="pt-BR" altLang="pt-BR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 HABITAÇÃO DE CRISTO NA ALMA</a:t>
            </a:r>
            <a:r>
              <a:rPr kumimoji="0" lang="pt-BR" altLang="pt-BR" b="1">
                <a:effectLst/>
                <a:latin typeface="Perpetua" panose="02020502060401020303" pitchFamily="18" charset="0"/>
              </a:rPr>
              <a:t>		</a:t>
            </a:r>
            <a:r>
              <a:rPr kumimoji="0"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latin typeface="Perpetua" panose="02020502060401020303" pitchFamily="18" charset="0"/>
              </a:rPr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2CFB1D8F-C0BD-42AD-8F0E-7ACF50CB7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OBRA DE DEUS E SEU SUSTENTO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2 – Cap. 07 - 11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0E4218C4-65E1-4F7F-BD35-DE1E119F4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68438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Há somente dois lugares onde podemos colocar nossos tesouros e bens.  	Quais são?    (35:4)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a)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NO CELEIRO DE DEUS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b)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NO CELEIRO DE SATANÁS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</a:t>
            </a:r>
          </a:p>
          <a:p>
            <a:pPr>
              <a:buFontTx/>
              <a:buAutoNum type="arabicPeriod" startAt="2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Que duas  coisas teriam  que acontecer na igreja de hoje para que  dediquemos nossas poses a Deus, assim como fizeram os membros da igreja primitiva? (40:4)   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a)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AMOR DE CRISTO ARDENDO NO CORAÇÃO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	b)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QUÃO PERTO ESTÁ O TEMPO DO FIM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3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Mencione o modo de atuar destes  dois grupos de membros: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a) Os comprometidos.  (42:2)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NUNCA SE ESQUIVAM DE SEU DEVERES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b) Os não comprometidos. (42:3)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ESQUIVAM TANTO QUANTO PODEM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397AE4D1-6FDF-429F-8BCE-F5A5DCE53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OBRA DE DEUS E SEU SUSTENTO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2 – Cap. 07 - 11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6676" name="Rectangle 4">
            <a:extLst>
              <a:ext uri="{FF2B5EF4-FFF2-40B4-BE49-F238E27FC236}">
                <a16:creationId xmlns:a16="http://schemas.microsoft.com/office/drawing/2014/main" id="{1B71605D-240A-42D7-A2F0-80341D82E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44650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4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Completar: (52:2)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“O grande derramamento do Espírito de Deus, que ilumina toda a Terra com a Sua glória, não virá enquanto não tivermos um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POVO ILUMINADO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, que conheça por experiência própria o que significa ser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COLABORADORES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de Deus”.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5.		Completar: (59:4)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 “Foi me mostrado que é vontade de Deus que os santos se libertem de todo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EMBARAÇO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antes que venha o tempo de angústia, e façam um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CONCERTO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com Deus mediante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SACRIFÍCIO.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Se eles puserem sua propriedade no altar do sacrifício e ferventemente inquirirem de Deus 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QUANTO AO SEU DEVER,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Ele lhes ensinará sobre quando dispor dessas coisas. Então estarão livres no tempo de angústia, sem nenhum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ESTORVO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para sobrecarregá-los”.</a:t>
            </a:r>
            <a:r>
              <a:rPr kumimoji="0" lang="pt-BR" altLang="pt-BR" sz="2000" b="1">
                <a:effectLst>
                  <a:outerShdw blurRad="38100" dist="38100" dir="2700000" algn="tl">
                    <a:srgbClr val="000000"/>
                  </a:outerShdw>
                </a:effectLst>
                <a:latin typeface="Perpetua" panose="02020502060401020303" pitchFamily="18" charset="0"/>
              </a:rPr>
              <a:t> 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F3B56527-5BBF-44DA-8EC7-6FE6345E5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RESERVAS DE DEUS – DÍZIMO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3 – Cap. 12 - 22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9748" name="Rectangle 4">
            <a:extLst>
              <a:ext uri="{FF2B5EF4-FFF2-40B4-BE49-F238E27FC236}">
                <a16:creationId xmlns:a16="http://schemas.microsoft.com/office/drawing/2014/main" id="{7D049BB7-C2F0-4D09-9BD2-2FCC52F6B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00213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Estude as Páginas. 69 e 70 e encontrará que no  AT e no NT, houve  homens de Deus que praticaram e ensinaram sobre as ofertas e os dízimos. Escreva seus nomes: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ADÃO, MOISÉS, ABRAÃO, JÓ, JACÓ, PAULO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 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2.	Completar: (83:4) Compreendo que também estais proclamando que não devemos dar o dízimo. Meu irmão,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TIRAI O SAPATO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 de vossos pés, pois o lugar em que estais é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TERRA SANTA.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3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Que conselho  dá o Senhor para aqueles que não devolvem os dízimos? 	(87:1)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RESTITUIR OS DÍZIMOS RETIDOS E FAZER O AJUSTE DE CONTAS COM O SENHOR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4.	Completar: “Deus vos convida a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PROVÁ-LO AGORA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.” (89:1)“Assim Sua 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PALAVRA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é a nossa segurança de que Ele de tal maneira nos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ABENÇOARÁ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” (89:2) “ao antender aos convites celestes  nenhum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RISCO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temos que correr.” (90:1)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83346004-6D6D-4D0D-AACF-3C68E2E1D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RESERVAS DE DEUS – DÍZIMO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3 – Cap. 12 - 22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7BB830EB-B7AC-4D10-AF5F-A5B4C1471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8550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5. 	Se uma pessoa disse: “Não devolverei mais meu dízimo, porque não tenho confiança na  forma como está sendo usado pelos administradores da obra”.  Esta atitude é correta?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</a:rPr>
              <a:t>NÃO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.  Se não é, qual deve ser sua atitude?  (93:4)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</a:rPr>
              <a:t>APRESENTAI VOSSAS QUEIXAS ÀS PESSOAS COMPETENTES</a:t>
            </a:r>
            <a:r>
              <a:rPr kumimoji="0" lang="pt-BR" altLang="pt-BR" sz="2000" b="1">
                <a:effectLst/>
              </a:rPr>
              <a:t>	</a:t>
            </a:r>
          </a:p>
          <a:p>
            <a:r>
              <a:rPr kumimoji="0" lang="pt-BR" altLang="pt-BR" sz="2000" b="1">
                <a:effectLst/>
              </a:rPr>
              <a:t>		</a:t>
            </a:r>
          </a:p>
          <a:p>
            <a:pPr>
              <a:buFontTx/>
              <a:buAutoNum type="arabicPeriod" startAt="6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Os dízimos podem ser usados para estes fins? Diga Sim ou Não. Para emergências  (101:1)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</a:rPr>
              <a:t>NÃO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, para colportores (102: 4)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NÃO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, para professores de Bíblia (103:2)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SIM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para fundos de pobres (103:3)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NÃO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, para os que pregam a mensagem de Deus ao mundo (103:3)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SIM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, para os gastos da igreja (103:4)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NÃO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.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7.	Sobre quem cai a responsabilidade de instruir sobre o dízimo,  tanto aos novos conversos como aos membros da igreja? (106:2,4) 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PRIMEIRAMENTE DOS PASTORES, DEPOIS DOS ANCIÃOS E OFICIAIS DA IGREJA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9A300F0C-C232-441F-B6CC-7A79A55B9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CADA HOMEM SEGUNDO SUA CAPACIDADE </a:t>
            </a:r>
          </a:p>
          <a:p>
            <a:pPr algn="ctr" eaLnBrk="0" hangingPunct="0"/>
            <a:endParaRPr kumimoji="0" lang="pt-BR" altLang="pt-BR" sz="2000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kumimoji="0" lang="pt-BR" altLang="pt-BR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Seção 4 – Cap. 23 - 27</a:t>
            </a:r>
          </a:p>
          <a:p>
            <a:pPr eaLnBrk="0" hangingPunct="0"/>
            <a:endParaRPr kumimoji="0" lang="pt-BR" altLang="pt-BR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0AE302AD-7B57-4645-9728-DB7D0B8EC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96975"/>
            <a:ext cx="9144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Escreva os nove talentos registrados  nestas citações: 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(114:2e 4)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INTELECTO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,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CORAÇÃO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,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AFEIÇÕES,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CONSCIÊNCIA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 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(115:2,4,5)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 FALA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,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 FORÇA</a:t>
            </a:r>
            <a:r>
              <a:rPr kumimoji="0" lang="pt-BR" altLang="pt-BR" sz="2000" b="1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,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A INFLUÊNCIA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	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(117:3) 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CAPACIDADE ESPIRITUAL, MENTAL E FÍSICA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 	</a:t>
            </a:r>
          </a:p>
          <a:p>
            <a:pPr>
              <a:buFontTx/>
              <a:buAutoNum type="arabicPeriod" startAt="2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Por que nos são concedidas estas habilidades? (116:4)</a:t>
            </a: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br>
              <a:rPr kumimoji="0" lang="pt-BR" altLang="pt-BR" sz="2000" b="1" u="sng">
                <a:effectLst/>
                <a:latin typeface="Perpetua" panose="02020502060401020303" pitchFamily="18" charset="0"/>
              </a:rPr>
            </a:b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PARA GLÓRIA DE DEUS E AVANÇO DE SEU REINO</a:t>
            </a: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3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Estes talentos são um capital próprio? (119:3) 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NÃO É NOSSA PROPRIEDADE, FOI-NOS EMPRESTADO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pPr>
              <a:buFontTx/>
              <a:buAutoNum type="arabicPeriod" startAt="4"/>
            </a:pPr>
            <a:r>
              <a:rPr kumimoji="0" lang="pt-BR" altLang="pt-BR" sz="2000" b="1">
                <a:effectLst/>
                <a:latin typeface="Perpetua" panose="02020502060401020303" pitchFamily="18" charset="0"/>
              </a:rPr>
              <a:t>Todos temos recebido talentos, alguns menos e outros mais. Será que Deus nos dá de forma caprichosa? Explique: (116:1) </a:t>
            </a:r>
          </a:p>
          <a:p>
            <a:endParaRPr kumimoji="0" lang="pt-BR" altLang="pt-BR" sz="2000" b="1">
              <a:effectLst/>
              <a:latin typeface="Perpetua" panose="02020502060401020303" pitchFamily="18" charset="0"/>
            </a:endParaRPr>
          </a:p>
          <a:p>
            <a:r>
              <a:rPr kumimoji="0" lang="pt-BR" altLang="pt-BR" sz="2000" b="1">
                <a:effectLst/>
                <a:latin typeface="Perpetua" panose="02020502060401020303" pitchFamily="18" charset="0"/>
              </a:rPr>
              <a:t>	</a:t>
            </a:r>
            <a:r>
              <a:rPr kumimoji="0" lang="pt-BR" altLang="pt-BR" sz="2000" b="1" u="sng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CONFERIDOS SEGUNDO A CAPACIDADE DE QUEM OS RECEBE</a:t>
            </a:r>
            <a:endParaRPr kumimoji="0" lang="pt-BR" altLang="pt-BR" sz="2000" b="1">
              <a:effectLst/>
              <a:latin typeface="Perpetua" panose="02020502060401020303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utoUpdateAnimBg="0"/>
    </p:bldLst>
  </p:timing>
</p:sld>
</file>

<file path=ppt/theme/theme1.xml><?xml version="1.0" encoding="utf-8"?>
<a:theme xmlns:a="http://schemas.openxmlformats.org/drawingml/2006/main" name="Generico">
  <a:themeElements>
    <a:clrScheme name="Generico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o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alt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erpetua" panose="02020502060401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alt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erpetua" panose="02020502060401020303" pitchFamily="18" charset="0"/>
          </a:defRPr>
        </a:defPPr>
      </a:lstStyle>
    </a:lnDef>
  </a:objectDefaults>
  <a:extraClrSchemeLst>
    <a:extraClrScheme>
      <a:clrScheme name="Generico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o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o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10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11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12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13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14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15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2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3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4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5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6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7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8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ppt/theme/themeOverride9.xml><?xml version="1.0" encoding="utf-8"?>
<a:themeOverride xmlns:a="http://schemas.openxmlformats.org/drawingml/2006/main">
  <a:clrScheme name="Generico 1">
    <a:dk1>
      <a:srgbClr val="800000"/>
    </a:dk1>
    <a:lt1>
      <a:srgbClr val="FFFFFF"/>
    </a:lt1>
    <a:dk2>
      <a:srgbClr val="000000"/>
    </a:dk2>
    <a:lt2>
      <a:srgbClr val="FFFFCC"/>
    </a:lt2>
    <a:accent1>
      <a:srgbClr val="777777"/>
    </a:accent1>
    <a:accent2>
      <a:srgbClr val="0033CC"/>
    </a:accent2>
    <a:accent3>
      <a:srgbClr val="AAAAAA"/>
    </a:accent3>
    <a:accent4>
      <a:srgbClr val="DADADA"/>
    </a:accent4>
    <a:accent5>
      <a:srgbClr val="BDBDBD"/>
    </a:accent5>
    <a:accent6>
      <a:srgbClr val="002DB9"/>
    </a:accent6>
    <a:hlink>
      <a:srgbClr val="800000"/>
    </a:hlink>
    <a:folHlink>
      <a:srgbClr val="6600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Office\Templates\1046\Generico.pot</Template>
  <TotalTime>3140</TotalTime>
  <Words>2205</Words>
  <Application>Microsoft Office PowerPoint</Application>
  <PresentationFormat>Apresentação na tela (4:3)</PresentationFormat>
  <Paragraphs>200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Times New Roman</vt:lpstr>
      <vt:lpstr>Arial Narrow</vt:lpstr>
      <vt:lpstr>Arial</vt:lpstr>
      <vt:lpstr>Wingdings</vt:lpstr>
      <vt:lpstr>Perpetua</vt:lpstr>
      <vt:lpstr>ShelleyVolante BT</vt:lpstr>
      <vt:lpstr>AvantGarde Md BT</vt:lpstr>
      <vt:lpstr>Monotype Corsiva</vt:lpstr>
      <vt:lpstr>Generico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4TONS - Pr. Marcelo Augusto de Carvalho</dc:creator>
  <cp:keywords>www.4tons.com.br</cp:keywords>
  <dc:description>COMÉRCIO PROIBIDO. USO PESSOAL</dc:description>
  <cp:lastModifiedBy>UCB - Marcelo Augusto de Carvalho</cp:lastModifiedBy>
  <cp:revision>281</cp:revision>
  <dcterms:created xsi:type="dcterms:W3CDTF">2003-02-13T21:21:30Z</dcterms:created>
  <dcterms:modified xsi:type="dcterms:W3CDTF">2020-11-03T13:04:10Z</dcterms:modified>
</cp:coreProperties>
</file>