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8"/>
  </p:notesMasterIdLst>
  <p:handoutMasterIdLst>
    <p:handoutMasterId r:id="rId19"/>
  </p:handoutMasterIdLst>
  <p:sldIdLst>
    <p:sldId id="322" r:id="rId2"/>
    <p:sldId id="323" r:id="rId3"/>
    <p:sldId id="366" r:id="rId4"/>
    <p:sldId id="365" r:id="rId5"/>
    <p:sldId id="369" r:id="rId6"/>
    <p:sldId id="367" r:id="rId7"/>
    <p:sldId id="370" r:id="rId8"/>
    <p:sldId id="371" r:id="rId9"/>
    <p:sldId id="374" r:id="rId10"/>
    <p:sldId id="373" r:id="rId11"/>
    <p:sldId id="375" r:id="rId12"/>
    <p:sldId id="376" r:id="rId13"/>
    <p:sldId id="377" r:id="rId14"/>
    <p:sldId id="378" r:id="rId15"/>
    <p:sldId id="379" r:id="rId16"/>
    <p:sldId id="380" r:id="rId17"/>
  </p:sldIdLst>
  <p:sldSz cx="9144000" cy="6858000" type="screen4x3"/>
  <p:notesSz cx="6669088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000066"/>
    <a:srgbClr val="006600"/>
    <a:srgbClr val="003300"/>
    <a:srgbClr val="BBE5FF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1" d="100"/>
          <a:sy n="41" d="100"/>
        </p:scale>
        <p:origin x="1184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45EDAB24-7116-4DBC-A722-97FDDD422A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3B6A1313-E731-4133-B521-22EFF1D536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CD42E0D6-E944-46A5-A753-1836EC21319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9A77C8D0-8FB3-48E6-97B2-44996AE97DE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CABCE421-FF3B-44D0-9FB0-4CBC5D8B114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3142C5F0-7BCE-4A2F-A963-D2049713E7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Perpetua" panose="02020502060401020303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EDC20BC-78FD-40D7-B215-9F154A57CF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Perpetua" panose="02020502060401020303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3F985917-8751-4B7F-90C1-6AECB377592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9057A478-C9AC-4A55-B972-F59A98E1FB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6BBDA5B1-137C-4A53-9CEE-7207DDBEF3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Perpetua" panose="02020502060401020303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7C2CA776-CBC3-46CD-85D0-DA7C63C3BA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Perpetua" panose="02020502060401020303" pitchFamily="18" charset="0"/>
              </a:defRPr>
            </a:lvl1pPr>
          </a:lstStyle>
          <a:p>
            <a:fld id="{17F26B34-C642-4CDD-A3E2-56E757F65B4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79746-BB46-4152-A4C8-5AC4F0B6E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0B07F9-06C3-4D69-BD9E-9145AAA3A9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96753B-4049-4C80-B128-B00F9573D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5B1480-AE72-49A8-829C-27F97763B4D7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08C2DF-1D4F-4BAE-9A21-DF44F0CA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35DE4A-CA56-4E73-BB4B-5CC05636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FF16B-1F2A-4EDD-B383-94D649399C4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332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83103-34FF-4E2A-B513-693A392D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D6E7D8-5C2D-4F01-B371-F4EA45AF7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1553D4-0661-43E1-ADF2-DCAB59C2D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C1C9D-085E-4145-9CDF-3F9B47839BF8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FD7D4C-5DEB-4384-A0F2-46B6A5AD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48B28D-DA8C-42B1-9DC4-B2390076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70991-5316-4650-9F49-204B7F07C68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94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97C28B-FF7E-4B30-9A87-ABF601A3B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4C9AE23-9397-408C-AF62-B661EB122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C3C0D9-802B-459B-AF9E-99844355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7FE18-1833-4E48-BE0C-9595210E0B8C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568E40-4C69-4A03-AB50-0310982F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65B12-9218-48BD-9B32-C8B8E2C5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13BCB-4026-45EE-B112-054835382E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2525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079E6-301B-4F7F-84EA-ACD29C61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925560-512A-41A2-A39B-663C5AA02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850159-69CD-4C55-9FA3-710C9BBA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3F3AF0-F3F2-44ED-9AB7-1A051F13B015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E0B152-098F-4402-80D7-36E754D4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6EDBA9-B1EA-4C22-BE7B-B9E7D130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AFAE5-9C3A-46E0-A181-917D21047B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787B0-27BE-4870-9801-981BA62A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D6F12D-DA60-481D-A7E9-4A67BD15D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61EDCD-CBAC-4C3A-9B7C-C4F0C251C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2B2328-5619-47B0-A6F6-B47BC6714E1D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7FDA45-1D83-491F-8859-D0F7045EA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C16BB4-CAA3-489B-A0D4-69D2BEA0C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8F90D-8105-4685-AEC9-9D858DE9FA7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2643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9A392-3CD9-42BE-B8AF-2003E7A5B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B36902-6B32-43EA-B486-5DD3146FD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80F009-3ED8-4D2A-AD94-8AAB3025C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E1B6BD-E903-42A1-9C6E-AC63421D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5BC25C-E5D6-48BD-96EC-2FFBB2FDDC6D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47B4C1-7534-44C3-BE04-037BCF0E3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0A80F4-DDB8-44D6-B916-13510BB3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2449B-3808-49EA-AF62-3E04A11FCB7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268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76520-98E5-440F-8051-2AB1B0BBD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ED852E9-7685-49A0-B739-54737F64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C102160-8318-4F89-8B7D-C9C867864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54BB6FC-478F-4A59-ADC1-2E07BF9D7F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C29E91D-4D60-4698-B6E6-CEFC121C28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F23CC75-529D-4FAC-9289-6862083C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AE28C2-C74E-4037-96C0-95D6301812C5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6837D7F-D216-4CF6-BD37-37FB5E1C0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144773A-EB47-47CD-8D93-CE814C27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EE99F-B459-4016-8632-4DA1ECF48D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890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9A53D-EC48-477F-979C-2BC29D5D5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162ED1A-081D-458F-9448-8D55595FA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1FD40E-48D8-4B73-9EE2-CA4EB918822C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7512DF-94CD-49FF-BC80-2C823E5D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0E4B130-38D9-4A4E-8817-B8E623230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33802-F4A8-412A-A63D-3C048806769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3699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FDCA4A7-FF7C-496A-91A4-76E5D1F7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E39D35-D04F-4514-9851-4E12CE3AA015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B2195FA-53C2-4849-8EFC-7F399337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E6CC63B-4172-497D-A911-F9D12D1E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BBF55-A1A9-4B3D-A0D1-B97F518C3A4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506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E56D32-8FBA-455E-8D02-86D2102E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1D96FA-F424-4D04-ABC2-9F239BB74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6E633A-20E3-41EB-9FF4-64CD1F59A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7C4C29-F17A-4C8E-AE4D-B4505B11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402E86-63DA-49DE-8731-D5163014CF33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3FB1BF-E354-4C01-9258-3DC137802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CFD278-42AF-456E-9F68-0A4D62330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B63B5-369D-4DFD-86A4-07B7E222F90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169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6F39F3-4DCC-4525-9867-158FCA38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4C48924-148B-4638-A1B2-CB9975685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B289BF-C388-49C9-A8A2-0AF55CCB3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E57CDCF-A175-4ED3-A05F-D8B2DFAD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A94514-05C3-46F5-9DE8-56AD0F3FA365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28F1BF2-86DA-4533-B458-DD40D42D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B88721-8BB2-4324-9AAE-3442B604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20EE6-CD19-48DC-B40A-D1DAEAB4BF8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298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863B7BC8-4C36-4292-8676-6AB0ED038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CF3958FB-47ED-459B-A10D-400497F01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74084" name="Rectangle 4">
            <a:extLst>
              <a:ext uri="{FF2B5EF4-FFF2-40B4-BE49-F238E27FC236}">
                <a16:creationId xmlns:a16="http://schemas.microsoft.com/office/drawing/2014/main" id="{5148A3E6-803B-42CF-BE67-6B0332C20A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33EAA1C-EA97-4D0A-BC1E-32BAC4A14FE3}" type="datetime1">
              <a:rPr lang="pt-BR" altLang="pt-BR"/>
              <a:pPr/>
              <a:t>03/11/2020</a:t>
            </a:fld>
            <a:endParaRPr lang="pt-BR" altLang="pt-BR"/>
          </a:p>
        </p:txBody>
      </p:sp>
      <p:sp>
        <p:nvSpPr>
          <p:cNvPr id="174085" name="Rectangle 5">
            <a:extLst>
              <a:ext uri="{FF2B5EF4-FFF2-40B4-BE49-F238E27FC236}">
                <a16:creationId xmlns:a16="http://schemas.microsoft.com/office/drawing/2014/main" id="{951B3DB1-DA63-496F-B4EF-815C6F97D9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74086" name="Rectangle 6">
            <a:extLst>
              <a:ext uri="{FF2B5EF4-FFF2-40B4-BE49-F238E27FC236}">
                <a16:creationId xmlns:a16="http://schemas.microsoft.com/office/drawing/2014/main" id="{22A1E913-0249-4884-AA01-8C01BF28DA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CEF1FC-0549-41F9-932E-A6350CB7353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9" name="Picture 2053">
            <a:extLst>
              <a:ext uri="{FF2B5EF4-FFF2-40B4-BE49-F238E27FC236}">
                <a16:creationId xmlns:a16="http://schemas.microsoft.com/office/drawing/2014/main" id="{C123CE79-CEB0-4CEC-B298-0F0785944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80138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7832" name="Text Box 2056">
            <a:extLst>
              <a:ext uri="{FF2B5EF4-FFF2-40B4-BE49-F238E27FC236}">
                <a16:creationId xmlns:a16="http://schemas.microsoft.com/office/drawing/2014/main" id="{ED40D463-CCF2-440A-80F8-911E3CE6B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60800"/>
            <a:ext cx="2819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pt-BR" altLang="pt-BR" sz="3600">
                <a:latin typeface="ShelleyVolante BT" pitchFamily="66" charset="0"/>
              </a:rPr>
              <a:t>Ellen G. White</a:t>
            </a:r>
          </a:p>
        </p:txBody>
      </p:sp>
      <p:sp>
        <p:nvSpPr>
          <p:cNvPr id="77837" name="Rectangle 2061">
            <a:extLst>
              <a:ext uri="{FF2B5EF4-FFF2-40B4-BE49-F238E27FC236}">
                <a16:creationId xmlns:a16="http://schemas.microsoft.com/office/drawing/2014/main" id="{CE2007A0-EA5C-4237-B649-6B7B14CE1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7525" y="6237288"/>
            <a:ext cx="1042988" cy="620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7836" name="Text Box 2060">
            <a:extLst>
              <a:ext uri="{FF2B5EF4-FFF2-40B4-BE49-F238E27FC236}">
                <a16:creationId xmlns:a16="http://schemas.microsoft.com/office/drawing/2014/main" id="{E2B9BEE0-570A-45CD-B592-83671467B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50" y="6294438"/>
            <a:ext cx="971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pt-BR" altLang="pt-BR" sz="2800">
                <a:latin typeface="AvantGarde Md BT" pitchFamily="34" charset="0"/>
              </a:rPr>
              <a:t>ASM</a:t>
            </a:r>
          </a:p>
        </p:txBody>
      </p:sp>
      <p:sp>
        <p:nvSpPr>
          <p:cNvPr id="77838" name="Text Box 2062">
            <a:extLst>
              <a:ext uri="{FF2B5EF4-FFF2-40B4-BE49-F238E27FC236}">
                <a16:creationId xmlns:a16="http://schemas.microsoft.com/office/drawing/2014/main" id="{8202A60A-2A8F-4B2E-BD4E-37959BB08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3375"/>
            <a:ext cx="5688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400" b="1">
                <a:solidFill>
                  <a:schemeClr val="bg1"/>
                </a:solidFill>
                <a:latin typeface="Arial Unicode MS" pitchFamily="34" charset="-128"/>
              </a:rPr>
              <a:t>ADMINISTRAÇÃO</a:t>
            </a:r>
            <a:endParaRPr lang="pt-BR" altLang="pt-BR" sz="9600" b="1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77839" name="Text Box 2063">
            <a:extLst>
              <a:ext uri="{FF2B5EF4-FFF2-40B4-BE49-F238E27FC236}">
                <a16:creationId xmlns:a16="http://schemas.microsoft.com/office/drawing/2014/main" id="{C820A176-0528-41D1-893E-585A66C57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831850"/>
            <a:ext cx="2916237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800"/>
              <a:t>Como Multiplicar os Recursos com Sabedoria</a:t>
            </a:r>
          </a:p>
        </p:txBody>
      </p:sp>
      <p:sp>
        <p:nvSpPr>
          <p:cNvPr id="77840" name="Text Box 2064">
            <a:extLst>
              <a:ext uri="{FF2B5EF4-FFF2-40B4-BE49-F238E27FC236}">
                <a16:creationId xmlns:a16="http://schemas.microsoft.com/office/drawing/2014/main" id="{9147C9A2-DD8F-4C12-B568-531E61901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765175"/>
            <a:ext cx="511175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0600">
                <a:solidFill>
                  <a:schemeClr val="bg1"/>
                </a:solidFill>
              </a:rPr>
              <a:t>EFICAZ</a:t>
            </a:r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C1434005-D7FA-43D4-966C-A89623637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CADA HOMEM SEGUNDO SUA CAPACIDADE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4 – Cap. 23 - 27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2820" name="Rectangle 4">
            <a:extLst>
              <a:ext uri="{FF2B5EF4-FFF2-40B4-BE49-F238E27FC236}">
                <a16:creationId xmlns:a16="http://schemas.microsoft.com/office/drawing/2014/main" id="{11FE5AE8-CAC1-4B1E-9A91-43DF9E5D7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55750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1">
                <a:latin typeface="Perpetua" panose="02020502060401020303" pitchFamily="18" charset="0"/>
              </a:rPr>
              <a:t>5.	O que espera Deus que se faça em cada igreja? (120:3 pp) 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endParaRPr lang="pt-BR" altLang="pt-BR" sz="2000" b="1" u="sng">
              <a:solidFill>
                <a:srgbClr val="FF0000"/>
              </a:solidFill>
              <a:latin typeface="Perpetua" panose="02020502060401020303" pitchFamily="18" charset="0"/>
            </a:endParaRPr>
          </a:p>
          <a:p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QUE AS PESSOAS QUE NADA ESTÃO FAZENDO SE DESPERTEM</a:t>
            </a:r>
          </a:p>
          <a:p>
            <a:endParaRPr lang="pt-BR" altLang="pt-BR" sz="2000" b="1">
              <a:solidFill>
                <a:srgbClr val="FF0000"/>
              </a:solidFill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lang="pt-BR" altLang="pt-BR" sz="2000" b="1">
                <a:latin typeface="Perpetua" panose="02020502060401020303" pitchFamily="18" charset="0"/>
              </a:rPr>
              <a:t>O que temem e sentem aqueles que receberam um só talento, e qual será o fim deles?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(118:1)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TEMEM DAR A DEUS O QUE ELE LHES CONFIOU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(118:3)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SENTEM-SE ISENTOS DE RESPONSABILIDADES</a:t>
            </a:r>
            <a:br>
              <a:rPr lang="pt-BR" altLang="pt-BR" sz="2000" b="1">
                <a:latin typeface="Perpetua" panose="02020502060401020303" pitchFamily="18" charset="0"/>
              </a:rPr>
            </a:br>
            <a:endParaRPr lang="pt-BR" altLang="pt-BR" sz="2000" b="1">
              <a:latin typeface="Perpetua" panose="02020502060401020303" pitchFamily="18" charset="0"/>
            </a:endParaRPr>
          </a:p>
          <a:p>
            <a:pPr>
              <a:buFontTx/>
              <a:buAutoNum type="arabicPeriod" startAt="7"/>
            </a:pPr>
            <a:r>
              <a:rPr lang="pt-BR" altLang="pt-BR" sz="2000" b="1">
                <a:latin typeface="Perpetua" panose="02020502060401020303" pitchFamily="18" charset="0"/>
              </a:rPr>
              <a:t>A aprovação ou o castigo de Deus será dado. Baseado em que? (119:4 e 120:1)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APROVAÇÃO - NA PROPORÇÃO DOS TALENTOS APERFEIÇOADOS</a:t>
            </a:r>
            <a:r>
              <a:rPr lang="pt-BR" altLang="pt-BR" sz="2000" b="1">
                <a:latin typeface="Perpetua" panose="02020502060401020303" pitchFamily="18" charset="0"/>
              </a:rPr>
              <a:t>  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CASTIGO – DE ACORDO COM O MAL USO DOS TALENTOS</a:t>
            </a:r>
            <a:endParaRPr lang="pt-BR" altLang="pt-BR" sz="2000" b="1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5EFFA43E-2B6E-4F8D-AC8A-015427D8A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 VERDADEIROS MOTIVOS DA OFERTA ACEITÁVEL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8 – Cap. 39 - 41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4868" name="Rectangle 4">
            <a:extLst>
              <a:ext uri="{FF2B5EF4-FFF2-40B4-BE49-F238E27FC236}">
                <a16:creationId xmlns:a16="http://schemas.microsoft.com/office/drawing/2014/main" id="{50D72241-2176-4D92-8318-1948AC794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875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2000">
                <a:latin typeface="Perpetua" panose="02020502060401020303" pitchFamily="18" charset="0"/>
              </a:rPr>
              <a:t>Quais são os dois motivos apreciados pelo céu quando damos ofertas? </a:t>
            </a:r>
            <a:r>
              <a:rPr lang="pt-BR" altLang="pt-BR" sz="2000" b="1">
                <a:latin typeface="Perpetua" panose="02020502060401020303" pitchFamily="18" charset="0"/>
              </a:rPr>
              <a:t>(196:2)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	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SINCERIDADE DE DESÍGNIO E VERDADEIRA BONDADE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2"/>
            </a:pPr>
            <a:r>
              <a:rPr lang="pt-BR" altLang="pt-BR" sz="2000">
                <a:latin typeface="Perpetua" panose="02020502060401020303" pitchFamily="18" charset="0"/>
              </a:rPr>
              <a:t>Que duas experiências nos motivam com poder e nos induzem a dar ofertas de forma proporcional?  </a:t>
            </a:r>
            <a:r>
              <a:rPr lang="pt-BR" altLang="pt-BR" sz="2000" b="1">
                <a:latin typeface="Perpetua" panose="02020502060401020303" pitchFamily="18" charset="0"/>
              </a:rPr>
              <a:t>(200:3)</a:t>
            </a:r>
            <a:r>
              <a:rPr lang="pt-BR" altLang="pt-BR" sz="2000">
                <a:latin typeface="Perpetua" panose="02020502060401020303" pitchFamily="18" charset="0"/>
              </a:rPr>
              <a:t> 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	a)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 GRAÇA DE CRISTO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	b)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 CRUZ DO CALVÁRIO</a:t>
            </a:r>
            <a:endParaRPr lang="pt-BR" altLang="pt-BR" sz="2000">
              <a:latin typeface="Perpetua" panose="02020502060401020303" pitchFamily="18" charset="0"/>
            </a:endParaRP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lang="pt-BR" altLang="pt-BR" sz="2000">
                <a:latin typeface="Perpetua" panose="02020502060401020303" pitchFamily="18" charset="0"/>
              </a:rPr>
              <a:t>Escreva seis métodos populares para reunir fundos para a tesouraria da  igreja,  que Deus chama de ofertas defeituosas, enfermas e não aceitáveis. </a:t>
            </a:r>
            <a:r>
              <a:rPr lang="pt-BR" altLang="pt-BR" sz="2000" b="1">
                <a:latin typeface="Perpetua" panose="02020502060401020303" pitchFamily="18" charset="0"/>
              </a:rPr>
              <a:t>(201:1)  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	a)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FESTEJOS</a:t>
            </a:r>
            <a:r>
              <a:rPr lang="pt-BR" altLang="pt-BR" sz="2000">
                <a:latin typeface="Perpetua" panose="02020502060401020303" pitchFamily="18" charset="0"/>
              </a:rPr>
              <a:t> b)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GLUTONARIA</a:t>
            </a:r>
            <a:r>
              <a:rPr lang="pt-BR" altLang="pt-BR" sz="2000">
                <a:latin typeface="Perpetua" panose="02020502060401020303" pitchFamily="18" charset="0"/>
              </a:rPr>
              <a:t> c)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DISSIPAÇÃO</a:t>
            </a:r>
            <a:r>
              <a:rPr lang="pt-BR" altLang="pt-BR" sz="2000">
                <a:latin typeface="Perpetua" panose="02020502060401020303" pitchFamily="18" charset="0"/>
              </a:rPr>
              <a:t> d)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QUERMESSES</a:t>
            </a:r>
            <a:r>
              <a:rPr lang="pt-BR" altLang="pt-BR" sz="2000">
                <a:latin typeface="Perpetua" panose="02020502060401020303" pitchFamily="18" charset="0"/>
              </a:rPr>
              <a:t> e)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DANÇAS</a:t>
            </a:r>
            <a:r>
              <a:rPr lang="pt-BR" altLang="pt-BR" sz="2000">
                <a:latin typeface="Perpetua" panose="02020502060401020303" pitchFamily="18" charset="0"/>
              </a:rPr>
              <a:t> f)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FESTIVAIS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0DAA32B9-2348-470F-AF64-0E8803339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 VERDADEIROS MOTIVOS DA OFERTA ACEITÁVEL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8 – Cap. 39 - 41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83FBA079-F505-4C13-B171-364845C9E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35075"/>
            <a:ext cx="91440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lang="pt-BR" altLang="pt-BR" sz="2000" b="1">
                <a:latin typeface="Perpetua" panose="02020502060401020303" pitchFamily="18" charset="0"/>
              </a:rPr>
              <a:t>Completar: (202:1úp.) </a:t>
            </a:r>
            <a:r>
              <a:rPr lang="pt-BR" altLang="pt-BR" sz="2000">
                <a:latin typeface="Perpetua" panose="02020502060401020303" pitchFamily="18" charset="0"/>
              </a:rPr>
              <a:t>“Se não derem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VOLUNTARIAMENTE</a:t>
            </a:r>
            <a:r>
              <a:rPr lang="pt-BR" altLang="pt-BR" sz="2000">
                <a:latin typeface="Perpetua" panose="02020502060401020303" pitchFamily="18" charset="0"/>
              </a:rPr>
              <a:t>, por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AMOR DE CRISTO</a:t>
            </a:r>
            <a:r>
              <a:rPr lang="pt-BR" altLang="pt-BR" sz="2000">
                <a:latin typeface="Perpetua" panose="02020502060401020303" pitchFamily="18" charset="0"/>
              </a:rPr>
              <a:t>, de maneira alguma será a oferta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ACEITÁVEL A</a:t>
            </a:r>
            <a:r>
              <a:rPr lang="pt-BR" altLang="pt-BR" sz="2000">
                <a:latin typeface="Perpetua" panose="02020502060401020303" pitchFamily="18" charset="0"/>
              </a:rPr>
              <a:t> Deus.”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5"/>
            </a:pPr>
            <a:r>
              <a:rPr lang="pt-BR" altLang="pt-BR" sz="2000">
                <a:latin typeface="Perpetua" panose="02020502060401020303" pitchFamily="18" charset="0"/>
              </a:rPr>
              <a:t>Mencione outras ofertas que não são aceitáveis a Deus.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(199:4 e 200:1)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DÁDIVAS RESULTANTES DO IMPULSO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	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(206:1)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DAR POR ESPASMOS</a:t>
            </a:r>
            <a:endParaRPr lang="pt-BR" altLang="pt-BR" sz="2000" b="1">
              <a:latin typeface="Perpetua" panose="02020502060401020303" pitchFamily="18" charset="0"/>
            </a:endParaRP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lang="pt-BR" altLang="pt-BR" sz="2000" b="1">
                <a:latin typeface="Perpetua" panose="02020502060401020303" pitchFamily="18" charset="0"/>
              </a:rPr>
              <a:t>Completar: (198:2) </a:t>
            </a:r>
            <a:r>
              <a:rPr lang="pt-BR" altLang="pt-BR" sz="2000">
                <a:latin typeface="Perpetua" panose="02020502060401020303" pitchFamily="18" charset="0"/>
              </a:rPr>
              <a:t>“Deus se deleita em honrar a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OFERTA</a:t>
            </a:r>
            <a:r>
              <a:rPr lang="pt-BR" altLang="pt-BR" sz="2000">
                <a:latin typeface="Perpetua" panose="02020502060401020303" pitchFamily="18" charset="0"/>
              </a:rPr>
              <a:t> de um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CORAÇÃO QUE AMA</a:t>
            </a:r>
            <a:r>
              <a:rPr lang="pt-BR" altLang="pt-BR" sz="2000">
                <a:latin typeface="Perpetua" panose="02020502060401020303" pitchFamily="18" charset="0"/>
              </a:rPr>
              <a:t>, dando-lhe a mais alta eficiência em seu serviço. Se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DERMOS O CORAÇÃO A JESUS</a:t>
            </a:r>
            <a:r>
              <a:rPr lang="pt-BR" altLang="pt-BR" sz="2000">
                <a:latin typeface="Perpetua" panose="02020502060401020303" pitchFamily="18" charset="0"/>
              </a:rPr>
              <a:t>, trar-lhe-emos também as nossas dádivas.” 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7"/>
            </a:pPr>
            <a:r>
              <a:rPr lang="pt-BR" altLang="pt-BR" sz="2000">
                <a:latin typeface="Perpetua" panose="02020502060401020303" pitchFamily="18" charset="0"/>
              </a:rPr>
              <a:t>Se você deu tudo para o Senhor, cumpriu a sua parte. Não deve ficar ansioso, porque Deus  promete o seguinte: </a:t>
            </a:r>
            <a:r>
              <a:rPr lang="pt-BR" altLang="pt-BR" sz="2000" b="1">
                <a:latin typeface="Perpetua" panose="02020502060401020303" pitchFamily="18" charset="0"/>
              </a:rPr>
              <a:t>(227:2)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ELE DARÁ TUDO AQUILO DE QUE NECESSITAMOS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236C67EC-0118-4771-9B02-83387378D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TIRANIA DA DÍVIDA – ECONOMIZANDO PARA DAR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11 E 12 – Cap. 48 - 58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8847830A-E0BC-4A0E-BB3A-DFA04C514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38275"/>
            <a:ext cx="91440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2000">
                <a:latin typeface="Perpetua" panose="02020502060401020303" pitchFamily="18" charset="0"/>
              </a:rPr>
              <a:t>Muitos ficam desanimados e sofrem com  dívidas, porque lhes faltou aprender   estas três coisas: (</a:t>
            </a:r>
            <a:r>
              <a:rPr lang="pt-BR" altLang="pt-BR" sz="2000" b="1">
                <a:latin typeface="Perpetua" panose="02020502060401020303" pitchFamily="18" charset="0"/>
              </a:rPr>
              <a:t>249:1) a)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ADAPTAR ÀS CIRCUNSTÂNCIAS</a:t>
            </a:r>
            <a:r>
              <a:rPr lang="pt-BR" altLang="pt-BR" sz="2000" b="1">
                <a:latin typeface="Perpetua" panose="02020502060401020303" pitchFamily="18" charset="0"/>
              </a:rPr>
              <a:t>	 b)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TOMAR EMPRESTADO</a:t>
            </a:r>
            <a:r>
              <a:rPr lang="pt-BR" altLang="pt-BR" sz="2000" b="1">
                <a:latin typeface="Perpetua" panose="02020502060401020303" pitchFamily="18" charset="0"/>
              </a:rPr>
              <a:t> (249:4) c)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ECONOMIZAR</a:t>
            </a:r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 	</a:t>
            </a:r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2"/>
            </a:pPr>
            <a:r>
              <a:rPr lang="pt-BR" altLang="pt-BR" sz="2000">
                <a:latin typeface="Perpetua" panose="02020502060401020303" pitchFamily="18" charset="0"/>
              </a:rPr>
              <a:t>Para manterem seus gastos dentro de suas possibilidades e ser fiel a Deus. Que três autodisciplinas deve impor-se? 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	</a:t>
            </a:r>
            <a:r>
              <a:rPr lang="pt-BR" altLang="pt-BR" sz="2000" b="1">
                <a:latin typeface="Perpetua" panose="02020502060401020303" pitchFamily="18" charset="0"/>
              </a:rPr>
              <a:t>(249:3)</a:t>
            </a:r>
            <a:r>
              <a:rPr lang="pt-BR" altLang="pt-BR" sz="2000">
                <a:latin typeface="Perpetua" panose="02020502060401020303" pitchFamily="18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GASTAR COM O QUE NÃO É NECESSÁRIO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(249:3)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CONDESCENDER COM GOSTOS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(251:2)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ECONOMIZAR NAS DESPESAS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3.	</a:t>
            </a:r>
            <a:r>
              <a:rPr lang="pt-BR" altLang="pt-BR" sz="2000" b="1">
                <a:latin typeface="Perpetua" panose="02020502060401020303" pitchFamily="18" charset="0"/>
              </a:rPr>
              <a:t>Completar:</a:t>
            </a:r>
            <a:r>
              <a:rPr lang="pt-BR" altLang="pt-BR" sz="2000">
                <a:latin typeface="Perpetua" panose="02020502060401020303" pitchFamily="18" charset="0"/>
              </a:rPr>
              <a:t> </a:t>
            </a:r>
            <a:r>
              <a:rPr lang="pt-BR" altLang="pt-BR" sz="2000" b="1">
                <a:latin typeface="Perpetua" panose="02020502060401020303" pitchFamily="18" charset="0"/>
              </a:rPr>
              <a:t>(261:1) </a:t>
            </a:r>
            <a:r>
              <a:rPr lang="pt-BR" altLang="pt-BR" sz="2000">
                <a:latin typeface="Perpetua" panose="02020502060401020303" pitchFamily="18" charset="0"/>
              </a:rPr>
              <a:t>“É uma desonra a Deus estarem nossas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IGREJAS</a:t>
            </a:r>
            <a:r>
              <a:rPr lang="pt-BR" altLang="pt-BR" sz="2000">
                <a:latin typeface="Perpetua" panose="02020502060401020303" pitchFamily="18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SOBRECARREGADAS</a:t>
            </a:r>
            <a:r>
              <a:rPr lang="pt-BR" altLang="pt-BR" sz="2000">
                <a:latin typeface="Perpetua" panose="02020502060401020303" pitchFamily="18" charset="0"/>
              </a:rPr>
              <a:t> de 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DÍVIDAS </a:t>
            </a:r>
            <a:r>
              <a:rPr lang="pt-BR" altLang="pt-BR" sz="2000" b="1">
                <a:latin typeface="Perpetua" panose="02020502060401020303" pitchFamily="18" charset="0"/>
              </a:rPr>
              <a:t>(272:2 úp.) </a:t>
            </a:r>
            <a:r>
              <a:rPr lang="pt-BR" altLang="pt-BR" sz="2000">
                <a:latin typeface="Perpetua" panose="02020502060401020303" pitchFamily="18" charset="0"/>
              </a:rPr>
              <a:t>“Conservai-vos dentro 	dos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LIMITES</a:t>
            </a:r>
            <a:r>
              <a:rPr lang="pt-BR" altLang="pt-BR" sz="2000">
                <a:latin typeface="Perpetua" panose="02020502060401020303" pitchFamily="18" charset="0"/>
              </a:rPr>
              <a:t>. Evitai contrair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DÍVIDAS </a:t>
            </a:r>
            <a:r>
              <a:rPr lang="pt-BR" altLang="pt-BR" sz="2000">
                <a:latin typeface="Perpetua" panose="02020502060401020303" pitchFamily="18" charset="0"/>
              </a:rPr>
              <a:t>assim como evitaríeis a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LEPRA</a:t>
            </a:r>
            <a:r>
              <a:rPr lang="pt-BR" altLang="pt-BR" sz="2000">
                <a:latin typeface="Perpetua" panose="02020502060401020303" pitchFamily="18" charset="0"/>
              </a:rPr>
              <a:t> 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3207FA2E-172E-42A5-A575-8D462A100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TIRANIA DA DÍVIDA – ECONOMIZANDO PARA DAR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11 E 12 – Cap. 48 - 58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7A886741-BAFE-49DF-9709-CF8FF6BAF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875"/>
            <a:ext cx="91440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lang="pt-BR" altLang="pt-BR" sz="2000" b="1">
                <a:latin typeface="Perpetua" panose="02020502060401020303" pitchFamily="18" charset="0"/>
              </a:rPr>
              <a:t>Completar:</a:t>
            </a:r>
            <a:r>
              <a:rPr lang="pt-BR" altLang="pt-BR" sz="2000">
                <a:latin typeface="Perpetua" panose="02020502060401020303" pitchFamily="18" charset="0"/>
              </a:rPr>
              <a:t> “E se todas as criancinhas apresentassem suas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OFERTAS</a:t>
            </a:r>
            <a:r>
              <a:rPr lang="pt-BR" altLang="pt-BR" sz="2000">
                <a:latin typeface="Perpetua" panose="02020502060401020303" pitchFamily="18" charset="0"/>
              </a:rPr>
              <a:t> ao Senhor, suas dádivas seriam quais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PEQUENOS REGATOS</a:t>
            </a:r>
            <a:r>
              <a:rPr lang="pt-BR" altLang="pt-BR" sz="2000">
                <a:latin typeface="Perpetua" panose="02020502060401020303" pitchFamily="18" charset="0"/>
              </a:rPr>
              <a:t> que, uma vez unidos e deixados a correr, aumentariam a ponto de se tornarem um rio.” </a:t>
            </a:r>
            <a:r>
              <a:rPr lang="pt-BR" altLang="pt-BR" sz="2000" b="1">
                <a:latin typeface="Perpetua" panose="02020502060401020303" pitchFamily="18" charset="0"/>
              </a:rPr>
              <a:t>(293:3)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5.	Que ensinamentos podem dar os pais a seus filhos pequenos,  sobre o valor e o uso do dinheiro, quando lhes dão a mesada? </a:t>
            </a:r>
            <a:r>
              <a:rPr lang="pt-BR" altLang="pt-BR" sz="2000" b="1">
                <a:latin typeface="Perpetua" panose="02020502060401020303" pitchFamily="18" charset="0"/>
              </a:rPr>
              <a:t>(294:2). 	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APRENDER A FAZER CONTAS DE SEUS GANHOS E GASTOS, A FAZER SUAS PRÓPRIAS COMPRAS E SABER O VALOR E USO DO DINHEIRO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	</a:t>
            </a:r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lang="pt-BR" altLang="pt-BR" sz="2000" b="1">
                <a:latin typeface="Perpetua" panose="02020502060401020303" pitchFamily="18" charset="0"/>
              </a:rPr>
              <a:t>Completar: (293:4)   </a:t>
            </a:r>
            <a:r>
              <a:rPr lang="pt-BR" altLang="pt-BR" sz="2000">
                <a:latin typeface="Perpetua" panose="02020502060401020303" pitchFamily="18" charset="0"/>
              </a:rPr>
              <a:t>“O Senhor contempla com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PRAZER</a:t>
            </a:r>
            <a:r>
              <a:rPr lang="pt-BR" altLang="pt-BR" sz="2000">
                <a:solidFill>
                  <a:srgbClr val="FF0000"/>
                </a:solidFill>
                <a:latin typeface="Perpetua" panose="02020502060401020303" pitchFamily="18" charset="0"/>
              </a:rPr>
              <a:t> </a:t>
            </a:r>
            <a:r>
              <a:rPr lang="pt-BR" altLang="pt-BR" sz="2000">
                <a:latin typeface="Perpetua" panose="02020502060401020303" pitchFamily="18" charset="0"/>
              </a:rPr>
              <a:t>as criancinhas que se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PRIVAM</a:t>
            </a:r>
            <a:r>
              <a:rPr lang="pt-BR" altLang="pt-BR" sz="2000">
                <a:latin typeface="Perpetua" panose="02020502060401020303" pitchFamily="18" charset="0"/>
              </a:rPr>
              <a:t> para Lhe dar  uma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OFERTA</a:t>
            </a:r>
            <a:r>
              <a:rPr lang="pt-BR" altLang="pt-BR" sz="2000">
                <a:latin typeface="Perpetua" panose="02020502060401020303" pitchFamily="18" charset="0"/>
              </a:rPr>
              <a:t>.” 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7"/>
            </a:pPr>
            <a:r>
              <a:rPr lang="pt-BR" altLang="pt-BR" sz="2000">
                <a:latin typeface="Perpetua" panose="02020502060401020303" pitchFamily="18" charset="0"/>
              </a:rPr>
              <a:t>Que lição ensinada pela Bíblia, mostra  que a mensagem  será proclamada com poder, em favor da conversão de  almas?</a:t>
            </a:r>
          </a:p>
          <a:p>
            <a:r>
              <a:rPr lang="pt-BR" altLang="pt-BR" sz="2000">
                <a:latin typeface="Perpetua" panose="02020502060401020303" pitchFamily="18" charset="0"/>
              </a:rPr>
              <a:t>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(302:4)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PRÁTICA DA ABNEGAÇÃO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355F2E5A-8EDE-4875-B97E-D548CEF59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SANTIDADE DOS VOTOS E PROMESSAS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13, 14 E 15 – Cap. 59 - 68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D1AF19D5-37EE-4FF3-996D-F8C772D7D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82675"/>
            <a:ext cx="91440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>
                <a:latin typeface="Perpetua" panose="02020502060401020303" pitchFamily="18" charset="0"/>
              </a:rPr>
              <a:t>1.	Quando  Ananías e Safira fizeram a promessa a Deus, foram  abençoados com abundância; porem seus sentimentos mudaram rapidamente. Explique, por que lhes ocorreu isto? </a:t>
            </a:r>
            <a:r>
              <a:rPr lang="pt-BR" altLang="pt-BR" sz="2000" b="1">
                <a:latin typeface="Perpetua" panose="02020502060401020303" pitchFamily="18" charset="0"/>
              </a:rPr>
              <a:t>(313:3) 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 MENTE E O CORAÇÃO FORAM ABSORVIDOS PELOS NEGÓCIOS MUNDANOS E TORNOU-SE DIFÍCIL MANTER A CONSAGRAÇÃO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	</a:t>
            </a:r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2"/>
            </a:pPr>
            <a:r>
              <a:rPr lang="pt-BR" altLang="pt-BR" sz="2000">
                <a:latin typeface="Perpetua" panose="02020502060401020303" pitchFamily="18" charset="0"/>
              </a:rPr>
              <a:t>Quando falamos a igreja a cerca dos testamentos, alguns crêem  que estamos pisando em terreno proibido. No entanto: Como Deus considera o dever de 	falar sobre este tema? </a:t>
            </a:r>
            <a:r>
              <a:rPr lang="pt-BR" altLang="pt-BR" sz="2000" b="1">
                <a:latin typeface="Perpetua" panose="02020502060401020303" pitchFamily="18" charset="0"/>
              </a:rPr>
              <a:t>(324:1)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TÃO SAGRADOCOMO PREGAR O EVANGELHO PARA A SALVAÇÃO DE ALMAS</a:t>
            </a:r>
            <a:r>
              <a:rPr lang="pt-BR" altLang="pt-BR" sz="2000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>
                <a:latin typeface="Perpetua" panose="02020502060401020303" pitchFamily="18" charset="0"/>
              </a:rPr>
              <a:t>		</a:t>
            </a:r>
          </a:p>
          <a:p>
            <a:pPr>
              <a:buFontTx/>
              <a:buAutoNum type="arabicPeriod" startAt="3"/>
            </a:pPr>
            <a:r>
              <a:rPr lang="pt-BR" altLang="pt-BR" sz="2000">
                <a:latin typeface="Perpetua" panose="02020502060401020303" pitchFamily="18" charset="0"/>
              </a:rPr>
              <a:t>A prática fiel da Mordomia dos bens, passa por duas provas: Na primeira, muitos tem  êxito ao devolver os dízimos e  ofertas. Mas, na  segunda prova,  a maioria fracassa, porque não  dispõe-se  de sua propriedade em vida, através de um testamento. Estas pessoas quando estão a morrerem, o que não escutam de Jesus? </a:t>
            </a:r>
            <a:r>
              <a:rPr lang="pt-BR" altLang="pt-BR" sz="2000" b="1">
                <a:latin typeface="Perpetua" panose="02020502060401020303" pitchFamily="18" charset="0"/>
              </a:rPr>
              <a:t>(325:3)</a:t>
            </a:r>
            <a:r>
              <a:rPr lang="pt-BR" altLang="pt-BR" sz="2000">
                <a:latin typeface="Perpetua" panose="02020502060401020303" pitchFamily="18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NÃO TERÃO DA PARTE DO MESTRE NEM LOUVOR NEM RECOMPENSA</a:t>
            </a:r>
            <a:endParaRPr lang="pt-BR" altLang="pt-BR" sz="2000">
              <a:latin typeface="Perpetua" panose="02020502060401020303" pitchFamily="18" charset="0"/>
            </a:endParaRPr>
          </a:p>
          <a:p>
            <a:r>
              <a:rPr lang="pt-BR" altLang="pt-BR" sz="2000">
                <a:latin typeface="Perpetua" panose="02020502060401020303" pitchFamily="18" charset="0"/>
              </a:rPr>
              <a:t>	</a:t>
            </a:r>
            <a:br>
              <a:rPr lang="pt-BR" altLang="pt-BR" sz="2000">
                <a:latin typeface="Perpetua" panose="02020502060401020303" pitchFamily="18" charset="0"/>
              </a:rPr>
            </a:br>
            <a:r>
              <a:rPr lang="pt-BR" altLang="pt-BR" sz="2000">
                <a:latin typeface="Perpetua" panose="02020502060401020303" pitchFamily="18" charset="0"/>
              </a:rPr>
              <a:t>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5101888E-3725-4707-9F9E-EB0B2EDC4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SANTIDADE DOS VOTOS E PROMESSAS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13, 14 E 15 – Cap. 59 - 68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345769C5-E8A7-47BA-9BB8-21D8C9730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9363"/>
            <a:ext cx="91440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>
                <a:latin typeface="Perpetua" panose="02020502060401020303" pitchFamily="18" charset="0"/>
              </a:rPr>
              <a:t>	</a:t>
            </a:r>
          </a:p>
          <a:p>
            <a:pPr>
              <a:buFontTx/>
              <a:buAutoNum type="arabicPeriod" startAt="4"/>
            </a:pPr>
            <a:r>
              <a:rPr lang="pt-BR" altLang="pt-BR" sz="2000" b="1">
                <a:latin typeface="Perpetua" panose="02020502060401020303" pitchFamily="18" charset="0"/>
              </a:rPr>
              <a:t>Completar: “</a:t>
            </a:r>
            <a:r>
              <a:rPr lang="pt-BR" altLang="pt-BR" sz="2000">
                <a:latin typeface="Perpetua" panose="02020502060401020303" pitchFamily="18" charset="0"/>
              </a:rPr>
              <a:t>A morte, meus irmãos, não se antecipará um dia se quer por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TERDES FEITO SEU TESTAMENTO</a:t>
            </a:r>
            <a:r>
              <a:rPr lang="pt-BR" altLang="pt-BR" sz="2000">
                <a:latin typeface="Perpetua" panose="02020502060401020303" pitchFamily="18" charset="0"/>
              </a:rPr>
              <a:t>.” “Ao dispor de vossos bens por testamento  a favor de vossos parentes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NÃO VOS ESQUEÇAIS DA OBRA</a:t>
            </a:r>
            <a:r>
              <a:rPr lang="pt-BR" altLang="pt-BR" sz="2000">
                <a:latin typeface="Perpetua" panose="02020502060401020303" pitchFamily="18" charset="0"/>
              </a:rPr>
              <a:t> de Deus.” </a:t>
            </a:r>
            <a:r>
              <a:rPr lang="pt-BR" altLang="pt-BR" sz="2000" b="1">
                <a:latin typeface="Perpetua" panose="02020502060401020303" pitchFamily="18" charset="0"/>
              </a:rPr>
              <a:t>(328:3)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5"/>
            </a:pPr>
            <a:r>
              <a:rPr lang="pt-BR" altLang="pt-BR" sz="2000" b="1">
                <a:latin typeface="Perpetua" panose="02020502060401020303" pitchFamily="18" charset="0"/>
              </a:rPr>
              <a:t>Completar: </a:t>
            </a:r>
            <a:r>
              <a:rPr lang="pt-BR" altLang="pt-BR" sz="2000">
                <a:latin typeface="Perpetua" panose="02020502060401020303" pitchFamily="18" charset="0"/>
              </a:rPr>
              <a:t> “Quereis tornar segura a vossa propriedade? Colocai-a na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MÃO QUE TRAZ OS SINAIS</a:t>
            </a:r>
            <a:r>
              <a:rPr lang="pt-BR" altLang="pt-BR" sz="2000">
                <a:latin typeface="Perpetua" panose="02020502060401020303" pitchFamily="18" charset="0"/>
              </a:rPr>
              <a:t> de cravos da crucifixão. Retende-a em vosso poder, e ela servirá para vossa perda eterna.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DAÍ-A</a:t>
            </a:r>
            <a:r>
              <a:rPr lang="pt-BR" altLang="pt-BR" sz="2000">
                <a:latin typeface="Perpetua" panose="02020502060401020303" pitchFamily="18" charset="0"/>
              </a:rPr>
              <a:t> a Deus, e deste momento em diante 	ela terá sua inscrição. Está selado com a Sua imutabilidade </a:t>
            </a:r>
            <a:r>
              <a:rPr lang="pt-BR" altLang="pt-BR" sz="2000" b="1">
                <a:latin typeface="Perpetua" panose="02020502060401020303" pitchFamily="18" charset="0"/>
              </a:rPr>
              <a:t>.” (329:3)</a:t>
            </a:r>
          </a:p>
          <a:p>
            <a:endParaRPr lang="pt-BR" altLang="pt-BR" sz="2000"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lang="pt-BR" altLang="pt-BR" sz="2000">
                <a:latin typeface="Perpetua" panose="02020502060401020303" pitchFamily="18" charset="0"/>
              </a:rPr>
              <a:t>O que significa ajuntar tesouros no céu? </a:t>
            </a:r>
            <a:r>
              <a:rPr lang="pt-BR" altLang="pt-BR" sz="2000" b="1">
                <a:latin typeface="Perpetua" panose="02020502060401020303" pitchFamily="18" charset="0"/>
              </a:rPr>
              <a:t>(342:1)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		</a:t>
            </a:r>
            <a:br>
              <a:rPr lang="pt-BR" altLang="pt-BR" sz="2000" b="1">
                <a:latin typeface="Perpetua" panose="02020502060401020303" pitchFamily="18" charset="0"/>
              </a:rPr>
            </a:b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DAR PARA O AVANÇO DA OBRA DE DEUS NA TERRA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>
                <a:effectLst>
                  <a:outerShdw blurRad="38100" dist="38100" dir="2700000" algn="tl">
                    <a:srgbClr val="C0C0C0"/>
                  </a:outerShdw>
                </a:effectLst>
                <a:latin typeface="Perpetua" panose="02020502060401020303" pitchFamily="18" charset="0"/>
              </a:rPr>
              <a:t>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5">
            <a:extLst>
              <a:ext uri="{FF2B5EF4-FFF2-40B4-BE49-F238E27FC236}">
                <a16:creationId xmlns:a16="http://schemas.microsoft.com/office/drawing/2014/main" id="{C753645C-C08B-44A7-A1A5-C85E1336B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LEI CELESTIAL DA BENEFICÊNCIA E SEU PROPÓSITO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1 – Cap. 01 - 06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6BD76CF8-C41B-406A-8DCC-04749F567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28775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2000" b="1">
                <a:latin typeface="Perpetua" panose="02020502060401020303" pitchFamily="18" charset="0"/>
              </a:rPr>
              <a:t>Deus tem  estabelecido um  sistema de beneficência com dois propósitos bem  definidos. Quais são? (15:3)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	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A-</a:t>
            </a:r>
            <a:r>
              <a:rPr lang="pt-BR" altLang="pt-BR" sz="2000" b="1">
                <a:latin typeface="Perpetua" panose="02020502060401020303" pitchFamily="18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PARA O HOMEM TER UM ÍNDOLE BENEVOLENTE E ABNEGADA</a:t>
            </a:r>
          </a:p>
          <a:p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		B-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PARA SER CO-PARTICIPANTE NA RECOMPENSA DE CRISTO</a:t>
            </a:r>
          </a:p>
          <a:p>
            <a:endParaRPr lang="pt-BR" altLang="pt-BR" sz="2000" b="1">
              <a:solidFill>
                <a:srgbClr val="FF0000"/>
              </a:solidFill>
              <a:latin typeface="Perpetua" panose="02020502060401020303" pitchFamily="18" charset="0"/>
            </a:endParaRPr>
          </a:p>
          <a:p>
            <a:pPr>
              <a:buFontTx/>
              <a:buAutoNum type="arabicPeriod"/>
            </a:pPr>
            <a:r>
              <a:rPr lang="pt-BR" altLang="pt-BR" sz="2000" b="1">
                <a:latin typeface="Perpetua" panose="02020502060401020303" pitchFamily="18" charset="0"/>
              </a:rPr>
              <a:t>Qual foi  o argumento que Paulo  usou  para induzir e estimular a seus irmãos a ajudar seus semelhantes? (19:2)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MOSTRANDO O SACRIFÍCIO QUE CRISTO FEZ EM FAVOR DELES. PROCUROU DESPERTAR-LHES O AMOR.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   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3. 	Complete esta citação: (22:2)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“Jamais nos devemos esquecer que somos colocados 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SOB PROVA</a:t>
            </a:r>
            <a:r>
              <a:rPr lang="pt-BR" altLang="pt-BR" sz="2000" b="1">
                <a:latin typeface="Perpetua" panose="02020502060401020303" pitchFamily="18" charset="0"/>
              </a:rPr>
              <a:t>,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 </a:t>
            </a:r>
            <a:r>
              <a:rPr lang="pt-BR" altLang="pt-BR" sz="2000" b="1">
                <a:latin typeface="Perpetua" panose="02020502060401020303" pitchFamily="18" charset="0"/>
              </a:rPr>
              <a:t>no mundo a fim de determinar nossa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HABILITAÇÃO</a:t>
            </a:r>
            <a:r>
              <a:rPr lang="pt-BR" altLang="pt-BR" sz="2000" b="1">
                <a:latin typeface="Perpetua" panose="02020502060401020303" pitchFamily="18" charset="0"/>
              </a:rPr>
              <a:t> para a vida futura. Nenhum daqueles cujo caráter estiver maculado com a nódoa imunda do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EGOÍSMO</a:t>
            </a:r>
            <a:r>
              <a:rPr lang="pt-BR" altLang="pt-BR" sz="2000" b="1">
                <a:latin typeface="Perpetua" panose="02020502060401020303" pitchFamily="18" charset="0"/>
              </a:rPr>
              <a:t> poderá entrar no Céu”.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  			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333E850B-B30C-4CF2-BDF9-2D64F7B29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LEI CELESTIAL DA BENEFICÊNCIA E SEU PROPÓSITO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1 – Cap. 01 - 06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C808B6BF-66BA-4DC5-8F94-2C8E7F386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6713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lang="pt-BR" altLang="pt-BR" sz="2000" b="1">
                <a:latin typeface="Perpetua" panose="02020502060401020303" pitchFamily="18" charset="0"/>
              </a:rPr>
              <a:t>Escreva três definições do egoísmo como  princípio Satânico. 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a. (24:2)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ESSÊNCIA DA DEPRAVAÇÃO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 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   	b. (25:2)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MAIS FORTE E GENERALIZADO DOS IMPULSOS HUMANOS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latin typeface="Perpetua" panose="02020502060401020303" pitchFamily="18" charset="0"/>
              </a:rPr>
              <a:t>     </a:t>
            </a:r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c. (25:2)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 PAIXÃO MAIS FORTE</a:t>
            </a:r>
            <a:endParaRPr lang="pt-BR" altLang="pt-BR" sz="2000" b="1">
              <a:latin typeface="Perpetua" panose="02020502060401020303" pitchFamily="18" charset="0"/>
            </a:endParaRP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pPr>
              <a:buFontTx/>
              <a:buAutoNum type="arabicPeriod" startAt="5"/>
            </a:pPr>
            <a:r>
              <a:rPr lang="pt-BR" altLang="pt-BR" sz="2000" b="1">
                <a:latin typeface="Perpetua" panose="02020502060401020303" pitchFamily="18" charset="0"/>
              </a:rPr>
              <a:t>Quais são alguns dos frutos do egoísmo? 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a. (24:3)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CAUSA DISCÓDIA NA IGREJA E CRIA AMBIÇÃO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b. (24:3)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ENCHE O HOMEM DE AMOR PRÓPRIO E AFASTA-O  DA JUSTIÇA</a:t>
            </a:r>
            <a:r>
              <a:rPr lang="pt-BR" altLang="pt-BR" sz="2000" b="1">
                <a:latin typeface="Perpetua" panose="02020502060401020303" pitchFamily="18" charset="0"/>
              </a:rPr>
              <a:t> 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c. (26:3)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MORTE DE TODA PIEDADE</a:t>
            </a:r>
            <a:r>
              <a:rPr lang="pt-BR" altLang="pt-BR" sz="2000" b="1">
                <a:latin typeface="Perpetua" panose="02020502060401020303" pitchFamily="18" charset="0"/>
              </a:rPr>
              <a:t>  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FE6670C6-C6FE-480D-A0B9-E38659FE3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LEI CELESTIAL DA BENEFICÊNCIA E SEU PROPÓSITO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1 – Cap. 01 - 06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A3E711AA-5633-4DFF-BDE3-880DA32BE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38338"/>
            <a:ext cx="91440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6"/>
            </a:pPr>
            <a:r>
              <a:rPr lang="pt-BR" altLang="pt-BR" b="1">
                <a:latin typeface="Perpetua" panose="02020502060401020303" pitchFamily="18" charset="0"/>
              </a:rPr>
              <a:t>Em contraste com este princípio Satânico, diga qual é o exemplo de Cristo, que mostra o princípio celestial? (25:3úp) (25:4pp) </a:t>
            </a:r>
          </a:p>
          <a:p>
            <a:endParaRPr lang="pt-BR" altLang="pt-BR" b="1">
              <a:latin typeface="Perpetua" panose="02020502060401020303" pitchFamily="18" charset="0"/>
            </a:endParaRPr>
          </a:p>
          <a:p>
            <a:r>
              <a:rPr lang="pt-BR" altLang="pt-BR" b="1">
                <a:latin typeface="Perpetua" panose="02020502060401020303" pitchFamily="18" charset="0"/>
              </a:rPr>
              <a:t>	</a:t>
            </a:r>
            <a:r>
              <a:rPr lang="pt-BR" altLang="pt-BR" b="1">
                <a:solidFill>
                  <a:srgbClr val="FF0000"/>
                </a:solidFill>
                <a:latin typeface="Perpetua" panose="02020502060401020303" pitchFamily="18" charset="0"/>
              </a:rPr>
              <a:t>A-</a:t>
            </a:r>
            <a:r>
              <a:rPr lang="pt-BR" altLang="pt-BR" b="1">
                <a:latin typeface="Perpetua" panose="02020502060401020303" pitchFamily="18" charset="0"/>
              </a:rPr>
              <a:t> </a:t>
            </a:r>
            <a:r>
              <a:rPr lang="pt-BR" altLang="pt-BR" b="1" u="sng">
                <a:solidFill>
                  <a:srgbClr val="FF0000"/>
                </a:solidFill>
                <a:latin typeface="Perpetua" panose="02020502060401020303" pitchFamily="18" charset="0"/>
              </a:rPr>
              <a:t>EXEMPLO DE SACRIFÍCIO-PRÓPRIO</a:t>
            </a:r>
          </a:p>
          <a:p>
            <a:r>
              <a:rPr lang="pt-BR" altLang="pt-BR" b="1">
                <a:solidFill>
                  <a:srgbClr val="FF0000"/>
                </a:solidFill>
                <a:latin typeface="Perpetua" panose="02020502060401020303" pitchFamily="18" charset="0"/>
              </a:rPr>
              <a:t>	B- </a:t>
            </a:r>
            <a:r>
              <a:rPr lang="pt-BR" altLang="pt-BR" b="1" u="sng">
                <a:solidFill>
                  <a:srgbClr val="FF0000"/>
                </a:solidFill>
                <a:latin typeface="Perpetua" panose="02020502060401020303" pitchFamily="18" charset="0"/>
              </a:rPr>
              <a:t>ABNEGAÇÃO É A NOTA TÔNICA DE SEUS ENSINOS</a:t>
            </a:r>
            <a:r>
              <a:rPr lang="pt-BR" altLang="pt-BR" b="1">
                <a:latin typeface="Perpetua" panose="02020502060401020303" pitchFamily="18" charset="0"/>
              </a:rPr>
              <a:t>	</a:t>
            </a:r>
          </a:p>
          <a:p>
            <a:pPr>
              <a:buFontTx/>
              <a:buAutoNum type="arabicPeriod" startAt="7"/>
            </a:pPr>
            <a:r>
              <a:rPr lang="pt-BR" altLang="pt-BR" b="1">
                <a:latin typeface="Perpetua" panose="02020502060401020303" pitchFamily="18" charset="0"/>
              </a:rPr>
              <a:t>Qual é a fonte de beneficência que nunca se seca?  (27:3)</a:t>
            </a:r>
          </a:p>
          <a:p>
            <a:endParaRPr lang="pt-BR" altLang="pt-BR" b="1">
              <a:latin typeface="Perpetua" panose="02020502060401020303" pitchFamily="18" charset="0"/>
            </a:endParaRPr>
          </a:p>
          <a:p>
            <a:r>
              <a:rPr lang="pt-BR" altLang="pt-BR" b="1">
                <a:latin typeface="Perpetua" panose="02020502060401020303" pitchFamily="18" charset="0"/>
              </a:rPr>
              <a:t>		</a:t>
            </a:r>
            <a:r>
              <a:rPr lang="pt-BR" altLang="pt-BR" b="1" u="sng">
                <a:solidFill>
                  <a:srgbClr val="FF0000"/>
                </a:solidFill>
                <a:latin typeface="Perpetua" panose="02020502060401020303" pitchFamily="18" charset="0"/>
              </a:rPr>
              <a:t>A HABITAÇÃO DE CRISTO NA ALMA</a:t>
            </a:r>
            <a:r>
              <a:rPr lang="pt-BR" altLang="pt-BR" b="1">
                <a:latin typeface="Perpetua" panose="02020502060401020303" pitchFamily="18" charset="0"/>
              </a:rPr>
              <a:t>		</a:t>
            </a:r>
            <a:r>
              <a:rPr lang="pt-BR" alt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Perpetua" panose="02020502060401020303" pitchFamily="18" charset="0"/>
              </a:rPr>
              <a:t>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D448679C-3039-4245-8E43-9E7CD8C32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OBRA DE DEUS E SEU SUSTENTO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2 – Cap. 07 - 11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2E910480-BC35-4A7B-A83E-C856C8C09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68438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2000" b="1">
                <a:latin typeface="Perpetua" panose="02020502060401020303" pitchFamily="18" charset="0"/>
              </a:rPr>
              <a:t>Há somente dois lugares onde podemos colocar nossos tesouros e bens.  	Quais são?    (35:4)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a)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NO CELEIRO DE DEUS</a:t>
            </a:r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b)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NO CELEIRO DE SATANÁS</a:t>
            </a:r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 </a:t>
            </a:r>
          </a:p>
          <a:p>
            <a:pPr>
              <a:buFontTx/>
              <a:buAutoNum type="arabicPeriod" startAt="2"/>
            </a:pPr>
            <a:r>
              <a:rPr lang="pt-BR" altLang="pt-BR" sz="2000" b="1">
                <a:latin typeface="Perpetua" panose="02020502060401020303" pitchFamily="18" charset="0"/>
              </a:rPr>
              <a:t>Que duas  coisas teriam  que acontecer na igreja de hoje para que  dediquemos nossas poses a Deus, assim como fizeram os membros da igreja primitiva? (40:4)   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a)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AMOR DE CRISTO ARDENDO NO CORAÇÃO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 	b)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QUÃO PERTO ESTÁ O TEMPO DO FIM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lang="pt-BR" altLang="pt-BR" sz="2000" b="1">
                <a:latin typeface="Perpetua" panose="02020502060401020303" pitchFamily="18" charset="0"/>
              </a:rPr>
              <a:t>Mencione o modo de atuar destes  dois grupos de membros: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 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a) Os comprometidos.  (42:2)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NUNCA SE ESQUIVAM DE SEU DEVERES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b) Os não comprometidos. (42:3)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ESQUIVAM TANTO QUANTO PODEM</a:t>
            </a:r>
            <a:endParaRPr lang="pt-BR" altLang="pt-BR" sz="2000" b="1">
              <a:latin typeface="Perpetua" panose="02020502060401020303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958631FA-F690-40E5-AD1F-8C41D23E2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OBRA DE DEUS E SEU SUSTENTO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2 – Cap. 07 - 11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448D5EE1-670F-437A-B340-E6251B000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44650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lang="pt-BR" altLang="pt-BR" sz="2000" b="1">
                <a:latin typeface="Perpetua" panose="02020502060401020303" pitchFamily="18" charset="0"/>
              </a:rPr>
              <a:t>Completar: (52:2)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“O grande derramamento do Espírito de Deus, que ilumina toda a Terra com a Sua glória, não virá enquanto não tivermos um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POVO ILUMINADO</a:t>
            </a:r>
            <a:r>
              <a:rPr lang="pt-BR" altLang="pt-BR" sz="2000" b="1">
                <a:latin typeface="Perpetua" panose="02020502060401020303" pitchFamily="18" charset="0"/>
              </a:rPr>
              <a:t>, que conheça por experiência própria o que significa ser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COLABORADORES</a:t>
            </a:r>
            <a:r>
              <a:rPr lang="pt-BR" altLang="pt-BR" sz="2000" b="1">
                <a:latin typeface="Perpetua" panose="02020502060401020303" pitchFamily="18" charset="0"/>
              </a:rPr>
              <a:t> de Deus”.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5.		Completar: (59:4)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 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 “Foi me mostrado que é vontade de Deus que os santos se libertem de todo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EMBARAÇO </a:t>
            </a:r>
            <a:r>
              <a:rPr lang="pt-BR" altLang="pt-BR" sz="2000" b="1">
                <a:latin typeface="Perpetua" panose="02020502060401020303" pitchFamily="18" charset="0"/>
              </a:rPr>
              <a:t>antes que venha o tempo de angústia, e façam um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CONCERTO</a:t>
            </a:r>
            <a:r>
              <a:rPr lang="pt-BR" altLang="pt-BR" sz="2000" b="1">
                <a:latin typeface="Perpetua" panose="02020502060401020303" pitchFamily="18" charset="0"/>
              </a:rPr>
              <a:t> com Deus mediante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SACRIFÍCIO.</a:t>
            </a:r>
            <a:r>
              <a:rPr lang="pt-BR" altLang="pt-BR" sz="2000" b="1">
                <a:latin typeface="Perpetua" panose="02020502060401020303" pitchFamily="18" charset="0"/>
              </a:rPr>
              <a:t> Se eles puserem sua propriedade no altar do sacrifício e ferventemente inquirirem de Deus 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QUANTO AO SEU DEVER,</a:t>
            </a:r>
            <a:r>
              <a:rPr lang="pt-BR" altLang="pt-BR" sz="2000" b="1">
                <a:latin typeface="Perpetua" panose="02020502060401020303" pitchFamily="18" charset="0"/>
              </a:rPr>
              <a:t> Ele lhes ensinará sobre quando dispor dessas coisas. Então estarão livres no tempo de angústia, sem nenhum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ESTORVO</a:t>
            </a:r>
            <a:r>
              <a:rPr lang="pt-BR" altLang="pt-BR" sz="2000" b="1">
                <a:latin typeface="Perpetua" panose="02020502060401020303" pitchFamily="18" charset="0"/>
              </a:rPr>
              <a:t> para sobrecarregá-los”.</a:t>
            </a:r>
            <a:r>
              <a:rPr lang="pt-BR" alt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Perpetua" panose="02020502060401020303" pitchFamily="18" charset="0"/>
              </a:rPr>
              <a:t> 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03F04934-1E19-4984-9194-0E3AFFDD6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RESERVAS DE DEUS – DÍZIMO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3 – Cap. 12 - 22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9748" name="Rectangle 4">
            <a:extLst>
              <a:ext uri="{FF2B5EF4-FFF2-40B4-BE49-F238E27FC236}">
                <a16:creationId xmlns:a16="http://schemas.microsoft.com/office/drawing/2014/main" id="{602AAA8E-74AE-495F-A766-87716609A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00213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2000" b="1">
                <a:latin typeface="Perpetua" panose="02020502060401020303" pitchFamily="18" charset="0"/>
              </a:rPr>
              <a:t>Estude as Páginas. 69 e 70 e encontrará que no  AT e no NT, houve  homens de Deus que praticaram e ensinaram sobre as ofertas e os dízimos. Escreva seus nomes: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ADÃO, MOISÉS, ABRAÃO, JÓ, JACÓ, PAULO</a:t>
            </a:r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 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2.	Completar: (83:4) Compreendo que também estais proclamando que não devemos dar o dízimo. Meu irmão,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TIRAI O SAPATO</a:t>
            </a:r>
            <a:r>
              <a:rPr lang="pt-BR" altLang="pt-BR" sz="2000" b="1">
                <a:latin typeface="Perpetua" panose="02020502060401020303" pitchFamily="18" charset="0"/>
              </a:rPr>
              <a:t>  de vossos pés, pois o lugar em que estais é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TERRA SANTA.</a:t>
            </a:r>
            <a:endParaRPr lang="pt-BR" altLang="pt-BR" sz="2000" b="1">
              <a:latin typeface="Perpetua" panose="02020502060401020303" pitchFamily="18" charset="0"/>
            </a:endParaRP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lang="pt-BR" altLang="pt-BR" sz="2000" b="1">
                <a:latin typeface="Perpetua" panose="02020502060401020303" pitchFamily="18" charset="0"/>
              </a:rPr>
              <a:t>Que conselho  dá o Senhor para aqueles que não devolvem os dízimos? 	(87:1)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RESTITUIR OS DÍZIMOS RETIDOS E FAZER O AJUSTE DE CONTAS COM O SENHOR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4.	Completar: “Deus vos convida a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PROVÁ-LO AGORA</a:t>
            </a:r>
            <a:r>
              <a:rPr lang="pt-BR" altLang="pt-BR" sz="2000" b="1">
                <a:latin typeface="Perpetua" panose="02020502060401020303" pitchFamily="18" charset="0"/>
              </a:rPr>
              <a:t>.” (89:1)“Assim Sua 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PALAVRA </a:t>
            </a:r>
            <a:r>
              <a:rPr lang="pt-BR" altLang="pt-BR" sz="2000" b="1">
                <a:latin typeface="Perpetua" panose="02020502060401020303" pitchFamily="18" charset="0"/>
              </a:rPr>
              <a:t>é a nossa segurança de que Ele de tal maneira nos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ABENÇOARÁ</a:t>
            </a:r>
            <a:r>
              <a:rPr lang="pt-BR" altLang="pt-BR" sz="2000" b="1">
                <a:latin typeface="Perpetua" panose="02020502060401020303" pitchFamily="18" charset="0"/>
              </a:rPr>
              <a:t>” (89:2) “ao antender aos convites celestes  nenhum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RISCO</a:t>
            </a:r>
            <a:r>
              <a:rPr lang="pt-BR" altLang="pt-BR" sz="2000" b="1">
                <a:latin typeface="Perpetua" panose="02020502060401020303" pitchFamily="18" charset="0"/>
              </a:rPr>
              <a:t> temos que correr.” (90:1)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378FC2C6-AA9B-436A-AC47-8F16F18FD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RESERVAS DE DEUS – DÍZIMO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3 – Cap. 12 - 22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235F0F7D-D412-49AC-93AD-5A4BF1EA2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8550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5. 	Se uma pessoa disse: “Não devolverei mais meu dízimo, porque não tenho confiança na  forma como está sendo usado pelos administradores da obra”.  Esta atitude é correta? </a:t>
            </a:r>
            <a:r>
              <a:rPr lang="pt-BR" altLang="pt-BR" sz="2000" b="1" u="sng">
                <a:solidFill>
                  <a:srgbClr val="FF0000"/>
                </a:solidFill>
              </a:rPr>
              <a:t>NÃO</a:t>
            </a:r>
            <a:r>
              <a:rPr lang="pt-BR" altLang="pt-BR" sz="2000" b="1">
                <a:latin typeface="Perpetua" panose="02020502060401020303" pitchFamily="18" charset="0"/>
              </a:rPr>
              <a:t>.  Se não é, qual deve ser sua atitude?  (93:4)</a:t>
            </a:r>
            <a:r>
              <a:rPr lang="pt-BR" altLang="pt-BR" sz="2000" b="1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</a:rPr>
              <a:t>APRESENTAI VOSSAS QUEIXAS ÀS PESSOAS COMPETENTES</a:t>
            </a:r>
            <a:r>
              <a:rPr lang="pt-BR" altLang="pt-BR" sz="2000" b="1"/>
              <a:t>	</a:t>
            </a:r>
          </a:p>
          <a:p>
            <a:r>
              <a:rPr lang="pt-BR" altLang="pt-BR" sz="2000" b="1"/>
              <a:t>		</a:t>
            </a:r>
          </a:p>
          <a:p>
            <a:pPr>
              <a:buFontTx/>
              <a:buAutoNum type="arabicPeriod" startAt="6"/>
            </a:pPr>
            <a:r>
              <a:rPr lang="pt-BR" altLang="pt-BR" sz="2000" b="1">
                <a:latin typeface="Perpetua" panose="02020502060401020303" pitchFamily="18" charset="0"/>
              </a:rPr>
              <a:t>Os dízimos podem ser usados para estes fins? Diga Sim ou Não. Para emergências  (101:1) </a:t>
            </a:r>
            <a:r>
              <a:rPr lang="pt-BR" altLang="pt-BR" sz="2000" b="1" u="sng">
                <a:solidFill>
                  <a:srgbClr val="FF0000"/>
                </a:solidFill>
              </a:rPr>
              <a:t>NÃO</a:t>
            </a:r>
            <a:r>
              <a:rPr lang="pt-BR" altLang="pt-BR" sz="2000" b="1">
                <a:latin typeface="Perpetua" panose="02020502060401020303" pitchFamily="18" charset="0"/>
              </a:rPr>
              <a:t>, para colportores (102: 4)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NÃO</a:t>
            </a:r>
            <a:r>
              <a:rPr lang="pt-BR" altLang="pt-BR" sz="2000" b="1">
                <a:latin typeface="Perpetua" panose="02020502060401020303" pitchFamily="18" charset="0"/>
              </a:rPr>
              <a:t>, para professores de Bíblia (103:2)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SIM</a:t>
            </a:r>
            <a:r>
              <a:rPr lang="pt-BR" altLang="pt-BR" sz="2000" b="1">
                <a:latin typeface="Perpetua" panose="02020502060401020303" pitchFamily="18" charset="0"/>
              </a:rPr>
              <a:t> para fundos de pobres (103:3)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NÃO</a:t>
            </a:r>
            <a:r>
              <a:rPr lang="pt-BR" altLang="pt-BR" sz="2000" b="1">
                <a:latin typeface="Perpetua" panose="02020502060401020303" pitchFamily="18" charset="0"/>
              </a:rPr>
              <a:t>, para os que pregam a mensagem de Deus ao mundo (103:3)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SIM</a:t>
            </a:r>
            <a:r>
              <a:rPr lang="pt-BR" altLang="pt-BR" sz="2000" b="1">
                <a:latin typeface="Perpetua" panose="02020502060401020303" pitchFamily="18" charset="0"/>
              </a:rPr>
              <a:t>, para os gastos da igreja (103:4)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NÃO</a:t>
            </a:r>
            <a:r>
              <a:rPr lang="pt-BR" altLang="pt-BR" sz="2000" b="1">
                <a:latin typeface="Perpetua" panose="02020502060401020303" pitchFamily="18" charset="0"/>
              </a:rPr>
              <a:t>.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7.	Sobre quem cai a responsabilidade de instruir sobre o dízimo,  tanto aos novos conversos como aos membros da igreja? (106:2,4) 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PRIMEIRAMENTE DOS PASTORES, DEPOIS DOS ANCIÃOS E OFICIAIS DA IGREJA</a:t>
            </a:r>
            <a:endParaRPr lang="pt-BR" altLang="pt-BR" sz="2000" b="1">
              <a:latin typeface="Perpetua" panose="02020502060401020303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6273DCFD-9EC4-478B-A274-899F40DD2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CADA HOMEM SEGUNDO SUA CAPACIDADE </a:t>
            </a:r>
          </a:p>
          <a:p>
            <a:pPr algn="ctr" eaLnBrk="0" hangingPunct="0"/>
            <a:endParaRPr lang="pt-BR" altLang="pt-BR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4 – Cap. 23 - 27</a:t>
            </a:r>
          </a:p>
          <a:p>
            <a:pPr eaLnBrk="0" hangingPunct="0"/>
            <a:endParaRPr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995AE041-41E6-4CC3-A176-99575B47F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96975"/>
            <a:ext cx="91440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2000" b="1">
                <a:latin typeface="Perpetua" panose="02020502060401020303" pitchFamily="18" charset="0"/>
              </a:rPr>
              <a:t>Escreva os nove talentos registrados  nestas citações: 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(114:2e 4)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INTELECTO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,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CORAÇÃO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,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AFEIÇÕES,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CONSCIÊNCIA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 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(115:2,4,5)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 FALA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,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 FORÇA</a:t>
            </a:r>
            <a:r>
              <a:rPr lang="pt-BR" altLang="pt-BR" sz="2000" b="1">
                <a:solidFill>
                  <a:srgbClr val="FF0000"/>
                </a:solidFill>
                <a:latin typeface="Perpetua" panose="02020502060401020303" pitchFamily="18" charset="0"/>
              </a:rPr>
              <a:t>,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A INFLUÊNCIA</a:t>
            </a:r>
            <a:r>
              <a:rPr lang="pt-BR" altLang="pt-BR" sz="2000" b="1">
                <a:latin typeface="Perpetua" panose="02020502060401020303" pitchFamily="18" charset="0"/>
              </a:rPr>
              <a:t> 	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(117:3) 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CAPACIDADE ESPIRITUAL, MENTAL E FÍSICA</a:t>
            </a:r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 	</a:t>
            </a:r>
          </a:p>
          <a:p>
            <a:pPr>
              <a:buFontTx/>
              <a:buAutoNum type="arabicPeriod" startAt="2"/>
            </a:pPr>
            <a:r>
              <a:rPr lang="pt-BR" altLang="pt-BR" sz="2000" b="1">
                <a:latin typeface="Perpetua" panose="02020502060401020303" pitchFamily="18" charset="0"/>
              </a:rPr>
              <a:t>Por que nos são concedidas estas habilidades? (116:4)</a:t>
            </a: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br>
              <a:rPr lang="pt-BR" altLang="pt-BR" sz="2000" b="1" u="sng">
                <a:latin typeface="Perpetua" panose="02020502060401020303" pitchFamily="18" charset="0"/>
              </a:rPr>
            </a:b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PARA GLÓRIA DE DEUS E AVANÇO DE SEU REINO</a:t>
            </a:r>
            <a:r>
              <a:rPr lang="pt-BR" altLang="pt-BR" sz="2000" b="1">
                <a:latin typeface="Perpetua" panose="02020502060401020303" pitchFamily="18" charset="0"/>
              </a:rPr>
              <a:t>	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lang="pt-BR" altLang="pt-BR" sz="2000" b="1">
                <a:latin typeface="Perpetua" panose="02020502060401020303" pitchFamily="18" charset="0"/>
              </a:rPr>
              <a:t>Estes talentos são um capital próprio? (119:3) 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NÃO É NOSSA PROPRIEDADE, FOI-NOS EMPRESTADO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pPr>
              <a:buFontTx/>
              <a:buAutoNum type="arabicPeriod" startAt="4"/>
            </a:pPr>
            <a:r>
              <a:rPr lang="pt-BR" altLang="pt-BR" sz="2000" b="1">
                <a:latin typeface="Perpetua" panose="02020502060401020303" pitchFamily="18" charset="0"/>
              </a:rPr>
              <a:t>Todos temos recebido talentos, alguns menos e outros mais. Será que Deus nos dá de forma caprichosa? Explique: (116:1) </a:t>
            </a:r>
          </a:p>
          <a:p>
            <a:endParaRPr lang="pt-BR" altLang="pt-BR" sz="2000" b="1">
              <a:latin typeface="Perpetua" panose="02020502060401020303" pitchFamily="18" charset="0"/>
            </a:endParaRPr>
          </a:p>
          <a:p>
            <a:r>
              <a:rPr lang="pt-BR" altLang="pt-BR" sz="2000" b="1">
                <a:latin typeface="Perpetua" panose="02020502060401020303" pitchFamily="18" charset="0"/>
              </a:rPr>
              <a:t>	</a:t>
            </a:r>
            <a:r>
              <a:rPr lang="pt-BR" altLang="pt-BR" sz="2000" b="1" u="sng">
                <a:solidFill>
                  <a:srgbClr val="FF0000"/>
                </a:solidFill>
                <a:latin typeface="Perpetua" panose="02020502060401020303" pitchFamily="18" charset="0"/>
              </a:rPr>
              <a:t>CONFERIDOS SEGUNDO A CAPACIDADE DE QUEM OS RECEBE</a:t>
            </a:r>
            <a:endParaRPr lang="pt-BR" altLang="pt-BR" sz="2000" b="1">
              <a:latin typeface="Perpetua" panose="02020502060401020303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 autoUpdateAnimBg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</TotalTime>
  <Words>2214</Words>
  <Application>Microsoft Office PowerPoint</Application>
  <PresentationFormat>Apresentação na tela (4:3)</PresentationFormat>
  <Paragraphs>200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Times New Roman</vt:lpstr>
      <vt:lpstr>Arial</vt:lpstr>
      <vt:lpstr>Perpetua</vt:lpstr>
      <vt:lpstr>ShelleyVolante BT</vt:lpstr>
      <vt:lpstr>AvantGarde Md BT</vt:lpstr>
      <vt:lpstr>Monotype Corsiva</vt:lpstr>
      <vt:lpstr>Arial Unicode MS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4TONS - Pr. Marcelo Augusto de Carvalho</dc:creator>
  <cp:keywords>www.4tons.com.br</cp:keywords>
  <dc:description>COMÉRCIO PROIBIDO. USO PESSOAL</dc:description>
  <cp:lastModifiedBy>UCB - Marcelo Augusto de Carvalho</cp:lastModifiedBy>
  <cp:revision>284</cp:revision>
  <dcterms:created xsi:type="dcterms:W3CDTF">2003-02-13T21:21:30Z</dcterms:created>
  <dcterms:modified xsi:type="dcterms:W3CDTF">2020-11-03T13:04:33Z</dcterms:modified>
</cp:coreProperties>
</file>