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9" r:id="rId8"/>
    <p:sldId id="261" r:id="rId9"/>
    <p:sldId id="272" r:id="rId10"/>
    <p:sldId id="262" r:id="rId11"/>
    <p:sldId id="271" r:id="rId12"/>
    <p:sldId id="263" r:id="rId13"/>
    <p:sldId id="264" r:id="rId14"/>
    <p:sldId id="273" r:id="rId15"/>
    <p:sldId id="265" r:id="rId16"/>
    <p:sldId id="266" r:id="rId17"/>
    <p:sldId id="274" r:id="rId18"/>
    <p:sldId id="267" r:id="rId19"/>
  </p:sldIdLst>
  <p:sldSz cx="9144000" cy="6858000" type="screen4x3"/>
  <p:notesSz cx="6858000" cy="9144000"/>
  <p:embeddedFontLst>
    <p:embeddedFont>
      <p:font typeface="Arial Rounded MT Bold" panose="020F0704030504030204" pitchFamily="34" charset="0"/>
      <p:regular r:id="rId20"/>
    </p:embeddedFont>
  </p:embeddedFontLst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ECFF"/>
    <a:srgbClr val="00FF00"/>
    <a:srgbClr val="99CCFF"/>
    <a:srgbClr val="FFFF00"/>
    <a:srgbClr val="0033CC"/>
    <a:srgbClr val="7A69F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67" autoAdjust="0"/>
  </p:normalViewPr>
  <p:slideViewPr>
    <p:cSldViewPr>
      <p:cViewPr varScale="1">
        <p:scale>
          <a:sx n="36" d="100"/>
          <a:sy n="36" d="100"/>
        </p:scale>
        <p:origin x="6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EED9C-F093-493E-8EC6-4021EBBED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935E97-5CCD-4829-9870-A3DBFF527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41398105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2EFD9-F3A5-49AD-957D-9EBFA46D9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D5F1C1A-7A78-4169-BFCF-42A95BFFD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87449550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16F6-CE23-4E70-BD34-BB62FEA43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E453380-7EF5-4837-8689-8CE0032EF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74117481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6EE1D3-F06C-4AAD-86D8-A530B471A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33F78A-3C3E-4096-88F0-A704A5DF8B8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4FA94D-9842-4C26-BE40-E4EDF3672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88532530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D553D89-410E-448A-B600-2FCE9689BEB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41342837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868A7C-6EF0-4FE8-9380-3F6D7E99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AF7A33-DA57-4647-9591-12929EBB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9249945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D58BD-D51E-450C-8C43-6C2FD1B1D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0605B6-E76B-4B40-B6CA-6F1069073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47369243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C38FF-8CE0-44F3-A477-D465CAB4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1FB77F-BBE9-44F1-B67D-EA4968741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3606D0-F349-4C44-8771-AB2C83963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68625992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DB3D3-836C-417C-B464-4CB72960D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300E2E-6169-41D4-A012-4DA0C9F5E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CE17AB-719A-4D6E-8ADD-77A52F961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C7E4E55-3D29-4988-B362-1DE66D77B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131BA44-4050-42CF-89F8-E1CA0C766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0987542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5BC20-DD53-4322-BD10-8FACF50C5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70160300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77422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26EE0-EAF5-4E55-ACE9-412197CB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E859C-7AA6-46E4-9E4E-C0CE006D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E0351DA-202D-4A9A-AE51-00604FDE3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403818408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378E3-581F-4462-8389-4D6C6CE6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40BCFD0-13FC-4600-B881-E94686CAB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2E436EE-74E8-4B01-AE2E-A80A214D6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390166131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>
            <a:extLst>
              <a:ext uri="{FF2B5EF4-FFF2-40B4-BE49-F238E27FC236}">
                <a16:creationId xmlns:a16="http://schemas.microsoft.com/office/drawing/2014/main" id="{9C62ADE7-A19D-46F6-9153-A4CE168E8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8" t="7820" r="13007" b="9164"/>
          <a:stretch>
            <a:fillRect/>
          </a:stretch>
        </p:blipFill>
        <p:spPr bwMode="auto">
          <a:xfrm>
            <a:off x="-3175" y="0"/>
            <a:ext cx="9183688" cy="68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>
            <a:extLst>
              <a:ext uri="{FF2B5EF4-FFF2-40B4-BE49-F238E27FC236}">
                <a16:creationId xmlns:a16="http://schemas.microsoft.com/office/drawing/2014/main" id="{79363161-82C3-4B99-BCC5-EDD05465F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400" y="6284913"/>
            <a:ext cx="2987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 b="1">
                <a:solidFill>
                  <a:schemeClr val="bg1"/>
                </a:solidFill>
                <a:latin typeface="Arial Rounded MT Bold" panose="020F0704030504030204" pitchFamily="34" charset="0"/>
              </a:rPr>
              <a:t>Pr. </a:t>
            </a:r>
            <a:r>
              <a:rPr lang="pt-BR" altLang="pt-BR" sz="2000" b="1">
                <a:solidFill>
                  <a:schemeClr val="bg1"/>
                </a:solidFill>
              </a:rPr>
              <a:t>Afrânio</a:t>
            </a:r>
            <a:r>
              <a:rPr lang="pt-BR" altLang="pt-BR" sz="2000" b="1">
                <a:solidFill>
                  <a:schemeClr val="bg1"/>
                </a:solidFill>
                <a:latin typeface="Arial Rounded MT Bold" panose="020F0704030504030204" pitchFamily="34" charset="0"/>
              </a:rPr>
              <a:t> Feitosa</a:t>
            </a:r>
          </a:p>
        </p:txBody>
      </p:sp>
      <p:sp>
        <p:nvSpPr>
          <p:cNvPr id="2056" name="WordArt 8">
            <a:extLst>
              <a:ext uri="{FF2B5EF4-FFF2-40B4-BE49-F238E27FC236}">
                <a16:creationId xmlns:a16="http://schemas.microsoft.com/office/drawing/2014/main" id="{07923F95-2EAC-4AF1-9089-FA0660DE7C4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35150" y="1484313"/>
            <a:ext cx="55118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pt-BR" sz="4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 Unicode MS"/>
              </a:rPr>
              <a:t>AS SEIS LEIS </a:t>
            </a:r>
          </a:p>
          <a:p>
            <a:pPr algn="ctr"/>
            <a:r>
              <a:rPr lang="pt-BR" sz="4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 Unicode MS"/>
              </a:rPr>
              <a:t>DA LIDERANÇA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3" name="Picture 13">
            <a:extLst>
              <a:ext uri="{FF2B5EF4-FFF2-40B4-BE49-F238E27FC236}">
                <a16:creationId xmlns:a16="http://schemas.microsoft.com/office/drawing/2014/main" id="{EACF4188-A058-40C5-B629-A3F4E4809A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02"/>
          <a:stretch>
            <a:fillRect/>
          </a:stretch>
        </p:blipFill>
        <p:spPr bwMode="auto"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8" name="Text Box 8">
            <a:extLst>
              <a:ext uri="{FF2B5EF4-FFF2-40B4-BE49-F238E27FC236}">
                <a16:creationId xmlns:a16="http://schemas.microsoft.com/office/drawing/2014/main" id="{E1638F96-6765-4999-BB2A-A81B17FFD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508500"/>
            <a:ext cx="8748712" cy="2041525"/>
          </a:xfrm>
          <a:prstGeom prst="rect">
            <a:avLst/>
          </a:prstGeom>
          <a:solidFill>
            <a:srgbClr val="FFFF99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b="1">
                <a:solidFill>
                  <a:schemeClr val="accent2"/>
                </a:solidFill>
              </a:rPr>
              <a:t>O fundamento da liderança é o caráter, não é o CARISMA.</a:t>
            </a:r>
          </a:p>
          <a:p>
            <a:pPr algn="ctr"/>
            <a:r>
              <a:rPr lang="pt-BR" altLang="pt-BR" sz="3200" b="1">
                <a:solidFill>
                  <a:schemeClr val="accent2"/>
                </a:solidFill>
              </a:rPr>
              <a:t>Caráter é aquilo que fazemos no escuro quando ninguém nos vê.” Moody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AA29531D-9262-4A7E-92BE-121D2356D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0"/>
            <a:ext cx="1243012" cy="2378075"/>
          </a:xfrm>
          <a:prstGeom prst="rect">
            <a:avLst/>
          </a:prstGeom>
          <a:noFill/>
          <a:ln>
            <a:noFill/>
          </a:ln>
          <a:effectLst>
            <a:outerShdw dist="117088" dir="2963922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50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D59C22EB-2C55-4D51-8D3F-EC7F7B14E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196975"/>
            <a:ext cx="5970588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olidFill>
                  <a:srgbClr val="FFFF00"/>
                </a:solidFill>
              </a:rPr>
              <a:t>Quarta Lei de Liderança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49" grpId="0"/>
      <p:bldP spid="102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F8633AD4-265D-49F2-A324-A4D3CAE2C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8" y="2919413"/>
            <a:ext cx="8675687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b="1">
                <a:solidFill>
                  <a:srgbClr val="FFFF00"/>
                </a:solidFill>
              </a:rPr>
              <a:t>I Tim. 3:1-13</a:t>
            </a:r>
          </a:p>
          <a:p>
            <a:pPr algn="ctr"/>
            <a:r>
              <a:rPr lang="pt-BR" altLang="pt-BR" b="1">
                <a:solidFill>
                  <a:srgbClr val="FFFF00"/>
                </a:solidFill>
              </a:rPr>
              <a:t>Heb. 13:7 - “Lembrai-vos dos vossos guias, os quais vos falaram a palavra de Deus, e, atentando para  êxito de sua carreira, IMITAI-LHES A FÉ.”</a:t>
            </a:r>
          </a:p>
          <a:p>
            <a:pPr algn="ctr"/>
            <a:endParaRPr lang="pt-BR" altLang="pt-BR" sz="3600" b="1">
              <a:solidFill>
                <a:srgbClr val="FFFF00"/>
              </a:solidFill>
            </a:endParaRPr>
          </a:p>
          <a:p>
            <a:pPr algn="ctr"/>
            <a:r>
              <a:rPr lang="pt-BR" altLang="pt-BR" sz="3600" b="1" u="sng">
                <a:solidFill>
                  <a:srgbClr val="7A69F9"/>
                </a:solidFill>
              </a:rPr>
              <a:t>O líder não precisa ter um temperamento específico.</a:t>
            </a:r>
          </a:p>
          <a:p>
            <a:pPr algn="ctr"/>
            <a:r>
              <a:rPr lang="pt-BR" altLang="pt-BR" sz="3600" b="1" u="sng">
                <a:solidFill>
                  <a:srgbClr val="7A69F9"/>
                </a:solidFill>
              </a:rPr>
              <a:t>Os líderes são todos diferentes</a:t>
            </a: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CAA5D203-3894-442D-8080-1AC549547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339725"/>
            <a:ext cx="3843338" cy="258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>
            <a:extLst>
              <a:ext uri="{FF2B5EF4-FFF2-40B4-BE49-F238E27FC236}">
                <a16:creationId xmlns:a16="http://schemas.microsoft.com/office/drawing/2014/main" id="{AF2EA800-70BF-4EC8-B2B9-CEC77F659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993063" cy="1311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000">
                <a:solidFill>
                  <a:schemeClr val="accent2"/>
                </a:solidFill>
              </a:rPr>
              <a:t>Três Características de um Bom Líder</a:t>
            </a: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2B894C2F-7BB5-4C4E-B8B6-14BD6272C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641475"/>
            <a:ext cx="4032250" cy="459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b="1">
                <a:solidFill>
                  <a:srgbClr val="FFFF00"/>
                </a:solidFill>
              </a:rPr>
              <a:t>O dirigente tem uma 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mensagem</a:t>
            </a:r>
            <a:r>
              <a:rPr lang="pt-BR" altLang="pt-BR" b="1">
                <a:solidFill>
                  <a:srgbClr val="FFFF00"/>
                </a:solidFill>
              </a:rPr>
              <a:t> que vale a pena 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ser</a:t>
            </a:r>
            <a:r>
              <a:rPr lang="pt-BR" altLang="pt-BR" b="1">
                <a:solidFill>
                  <a:srgbClr val="FFFF00"/>
                </a:solidFill>
              </a:rPr>
              <a:t> l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embrada</a:t>
            </a:r>
            <a:endParaRPr lang="pt-BR" altLang="pt-BR" b="1">
              <a:solidFill>
                <a:srgbClr val="FFFF00"/>
              </a:solidFill>
            </a:endParaRPr>
          </a:p>
          <a:p>
            <a:pPr algn="ctr"/>
            <a:endParaRPr lang="pt-BR" altLang="pt-BR" b="1">
              <a:solidFill>
                <a:srgbClr val="FFFF00"/>
              </a:solidFill>
            </a:endParaRPr>
          </a:p>
          <a:p>
            <a:pPr algn="ctr"/>
            <a:r>
              <a:rPr lang="pt-BR" altLang="pt-BR" b="1">
                <a:solidFill>
                  <a:srgbClr val="FFFF00"/>
                </a:solidFill>
              </a:rPr>
              <a:t>O dirigente tem um 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estilo</a:t>
            </a:r>
            <a:r>
              <a:rPr lang="pt-BR" altLang="pt-BR" b="1">
                <a:solidFill>
                  <a:srgbClr val="FFFF00"/>
                </a:solidFill>
              </a:rPr>
              <a:t> de 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vida</a:t>
            </a:r>
            <a:r>
              <a:rPr lang="pt-BR" altLang="pt-BR" b="1">
                <a:solidFill>
                  <a:srgbClr val="FFFF00"/>
                </a:solidFill>
              </a:rPr>
              <a:t> digno de nossa 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consideração</a:t>
            </a:r>
            <a:endParaRPr lang="pt-BR" altLang="pt-BR" b="1">
              <a:solidFill>
                <a:srgbClr val="FFFF00"/>
              </a:solidFill>
            </a:endParaRPr>
          </a:p>
          <a:p>
            <a:pPr algn="ctr"/>
            <a:endParaRPr lang="pt-BR" altLang="pt-BR" b="1">
              <a:solidFill>
                <a:srgbClr val="FFFF00"/>
              </a:solidFill>
            </a:endParaRPr>
          </a:p>
          <a:p>
            <a:pPr algn="ctr"/>
            <a:r>
              <a:rPr lang="pt-BR" altLang="pt-BR" b="1">
                <a:solidFill>
                  <a:srgbClr val="FFFF00"/>
                </a:solidFill>
              </a:rPr>
              <a:t>O dirigente tem uma 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fé</a:t>
            </a:r>
            <a:r>
              <a:rPr lang="pt-BR" altLang="pt-BR" b="1">
                <a:solidFill>
                  <a:srgbClr val="FFFF00"/>
                </a:solidFill>
              </a:rPr>
              <a:t> que vale a pena 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imitar</a:t>
            </a:r>
            <a:endParaRPr lang="pt-BR" altLang="pt-BR" b="1">
              <a:solidFill>
                <a:srgbClr val="FFFF00"/>
              </a:solidFill>
            </a:endParaRPr>
          </a:p>
          <a:p>
            <a:pPr algn="ctr"/>
            <a:endParaRPr lang="pt-BR" altLang="pt-BR" b="1">
              <a:solidFill>
                <a:srgbClr val="FFFF00"/>
              </a:solidFill>
            </a:endParaRPr>
          </a:p>
          <a:p>
            <a:pPr algn="ctr"/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ISTO É CARÁTER!</a:t>
            </a:r>
            <a:endParaRPr lang="pt-BR" altLang="pt-BR" sz="3200">
              <a:solidFill>
                <a:srgbClr val="FFFF00"/>
              </a:solidFill>
            </a:endParaRPr>
          </a:p>
        </p:txBody>
      </p:sp>
      <p:pic>
        <p:nvPicPr>
          <p:cNvPr id="11274" name="Picture 10">
            <a:extLst>
              <a:ext uri="{FF2B5EF4-FFF2-40B4-BE49-F238E27FC236}">
                <a16:creationId xmlns:a16="http://schemas.microsoft.com/office/drawing/2014/main" id="{080C58A7-967D-410A-BEB0-1A1ABFC42FFF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9" t="2678" r="3929" b="4065"/>
          <a:stretch>
            <a:fillRect/>
          </a:stretch>
        </p:blipFill>
        <p:spPr bwMode="auto">
          <a:xfrm>
            <a:off x="581025" y="1485900"/>
            <a:ext cx="3414713" cy="4895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8">
            <a:extLst>
              <a:ext uri="{FF2B5EF4-FFF2-40B4-BE49-F238E27FC236}">
                <a16:creationId xmlns:a16="http://schemas.microsoft.com/office/drawing/2014/main" id="{E836463E-AA9B-4E87-A279-F34B481D8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84450"/>
            <a:ext cx="3887787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rgbClr val="7A69F9"/>
                </a:solidFill>
              </a:rPr>
              <a:t>A Liderança pode ser aprendida</a:t>
            </a:r>
          </a:p>
          <a:p>
            <a:pPr algn="ctr"/>
            <a:endParaRPr lang="pt-BR" altLang="pt-BR" sz="2800" b="1">
              <a:solidFill>
                <a:srgbClr val="7A69F9"/>
              </a:solidFill>
            </a:endParaRPr>
          </a:p>
          <a:p>
            <a:pPr algn="ctr"/>
            <a:r>
              <a:rPr lang="pt-BR" altLang="pt-BR" sz="2800" b="1">
                <a:solidFill>
                  <a:srgbClr val="7A69F9"/>
                </a:solidFill>
              </a:rPr>
              <a:t>Os líderes são feitos, não nascem feitos</a:t>
            </a:r>
          </a:p>
          <a:p>
            <a:pPr algn="ctr"/>
            <a:endParaRPr lang="pt-BR" altLang="pt-BR" sz="2800" b="1">
              <a:solidFill>
                <a:srgbClr val="7A69F9"/>
              </a:solidFill>
            </a:endParaRPr>
          </a:p>
          <a:p>
            <a:pPr algn="ctr"/>
            <a:r>
              <a:rPr lang="pt-BR" altLang="pt-BR" sz="2800" b="1">
                <a:solidFill>
                  <a:srgbClr val="7A69F9"/>
                </a:solidFill>
              </a:rPr>
              <a:t>Eu vejo nascer uma criança não um líder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3033CC84-EEEA-4594-A484-F0639F0A4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5" y="0"/>
            <a:ext cx="1243013" cy="2378075"/>
          </a:xfrm>
          <a:prstGeom prst="rect">
            <a:avLst/>
          </a:prstGeom>
          <a:noFill/>
          <a:ln>
            <a:noFill/>
          </a:ln>
          <a:effectLst>
            <a:outerShdw dist="135003" dir="2471156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500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1B4D485E-E13B-42B0-8030-CBE9ECA86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927100"/>
            <a:ext cx="5940425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olidFill>
                  <a:srgbClr val="FFFF00"/>
                </a:solidFill>
                <a:latin typeface="Arial Rounded MT Bold" panose="020F0704030504030204" pitchFamily="34" charset="0"/>
              </a:rPr>
              <a:t>Quinta </a:t>
            </a:r>
            <a:r>
              <a:rPr lang="pt-BR" altLang="pt-BR" sz="4000" b="1">
                <a:solidFill>
                  <a:srgbClr val="FFFF00"/>
                </a:solidFill>
              </a:rPr>
              <a:t>Lei</a:t>
            </a:r>
            <a:r>
              <a:rPr lang="pt-BR" altLang="pt-BR" sz="4000" b="1">
                <a:solidFill>
                  <a:srgbClr val="FFFF00"/>
                </a:solidFill>
                <a:latin typeface="Arial Rounded MT Bold" panose="020F0704030504030204" pitchFamily="34" charset="0"/>
              </a:rPr>
              <a:t> de Liderança</a:t>
            </a:r>
          </a:p>
        </p:txBody>
      </p:sp>
      <p:pic>
        <p:nvPicPr>
          <p:cNvPr id="12299" name="Picture 11">
            <a:extLst>
              <a:ext uri="{FF2B5EF4-FFF2-40B4-BE49-F238E27FC236}">
                <a16:creationId xmlns:a16="http://schemas.microsoft.com/office/drawing/2014/main" id="{0EB26708-C0BB-465E-87AC-85B96B8FBB2A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9" r="2080" b="3386"/>
          <a:stretch>
            <a:fillRect/>
          </a:stretch>
        </p:blipFill>
        <p:spPr bwMode="auto">
          <a:xfrm>
            <a:off x="5170488" y="1844675"/>
            <a:ext cx="3579812" cy="4752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build="p"/>
      <p:bldP spid="12297" grpId="0"/>
      <p:bldP spid="122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5" name="Picture 5">
            <a:extLst>
              <a:ext uri="{FF2B5EF4-FFF2-40B4-BE49-F238E27FC236}">
                <a16:creationId xmlns:a16="http://schemas.microsoft.com/office/drawing/2014/main" id="{A48A5402-3CD0-4CA0-910C-412B26F9A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4" name="Text Box 4">
            <a:extLst>
              <a:ext uri="{FF2B5EF4-FFF2-40B4-BE49-F238E27FC236}">
                <a16:creationId xmlns:a16="http://schemas.microsoft.com/office/drawing/2014/main" id="{15F5A490-5CC9-48C6-A885-BA8E09F23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33375"/>
            <a:ext cx="8496300" cy="6369050"/>
          </a:xfrm>
          <a:prstGeom prst="rect">
            <a:avLst/>
          </a:prstGeom>
          <a:solidFill>
            <a:srgbClr val="FFFF99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accent2"/>
                </a:solidFill>
              </a:rPr>
              <a:t>Fil. 4:9 - “O que também aprendeste, e recebeste, e ouviste, e viste em mim, isso praticai; e o Deus da paz será convosco.”</a:t>
            </a:r>
          </a:p>
          <a:p>
            <a:pPr algn="ctr"/>
            <a:endParaRPr lang="pt-BR" altLang="pt-BR" sz="2800" b="1">
              <a:solidFill>
                <a:schemeClr val="accent2"/>
              </a:solidFill>
            </a:endParaRPr>
          </a:p>
          <a:p>
            <a:pPr algn="ctr"/>
            <a:endParaRPr lang="pt-BR" altLang="pt-BR" sz="2800" b="1">
              <a:solidFill>
                <a:schemeClr val="accent2"/>
              </a:solidFill>
            </a:endParaRPr>
          </a:p>
          <a:p>
            <a:pPr algn="ctr"/>
            <a:endParaRPr lang="pt-BR" altLang="pt-BR" b="1">
              <a:solidFill>
                <a:schemeClr val="accent2"/>
              </a:solidFill>
            </a:endParaRPr>
          </a:p>
          <a:p>
            <a:pPr algn="ctr"/>
            <a:endParaRPr lang="pt-BR" altLang="pt-BR" b="1">
              <a:solidFill>
                <a:schemeClr val="accent2"/>
              </a:solidFill>
            </a:endParaRPr>
          </a:p>
          <a:p>
            <a:pPr algn="ctr"/>
            <a:endParaRPr lang="pt-BR" altLang="pt-BR" sz="3200" b="1">
              <a:solidFill>
                <a:schemeClr val="accent2"/>
              </a:solidFill>
            </a:endParaRPr>
          </a:p>
          <a:p>
            <a:pPr algn="ctr"/>
            <a:r>
              <a:rPr lang="pt-BR" altLang="pt-BR" sz="3200" b="1" u="sng">
                <a:solidFill>
                  <a:schemeClr val="accent2"/>
                </a:solidFill>
              </a:rPr>
              <a:t>Os dirigentes não nascem, são feitos.</a:t>
            </a:r>
          </a:p>
          <a:p>
            <a:pPr algn="ctr"/>
            <a:r>
              <a:rPr lang="pt-BR" altLang="pt-BR" sz="3200" b="1" u="sng">
                <a:solidFill>
                  <a:schemeClr val="accent2"/>
                </a:solidFill>
              </a:rPr>
              <a:t>Os dirigentes se tornam eficientes pela maneira em que respondem às circunstâncias.</a:t>
            </a:r>
          </a:p>
          <a:p>
            <a:pPr algn="ctr"/>
            <a:r>
              <a:rPr lang="pt-BR" altLang="pt-BR" sz="3200" b="1" u="sng">
                <a:solidFill>
                  <a:schemeClr val="accent2"/>
                </a:solidFill>
              </a:rPr>
              <a:t>As circunstâncias não precisam mudar, nós precisamos mudar.</a:t>
            </a:r>
            <a:endParaRPr lang="pt-BR" altLang="pt-BR" sz="32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>
            <a:extLst>
              <a:ext uri="{FF2B5EF4-FFF2-40B4-BE49-F238E27FC236}">
                <a16:creationId xmlns:a16="http://schemas.microsoft.com/office/drawing/2014/main" id="{9010E4AE-731E-4DD0-A76C-38AE2E5CB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211888"/>
            <a:ext cx="8640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b="1">
                <a:solidFill>
                  <a:schemeClr val="hlink"/>
                </a:solidFill>
              </a:rPr>
              <a:t>O Ministério Particular de Jesus: Treinar os discípulos</a:t>
            </a:r>
          </a:p>
        </p:txBody>
      </p:sp>
      <p:pic>
        <p:nvPicPr>
          <p:cNvPr id="13319" name="Picture 7">
            <a:extLst>
              <a:ext uri="{FF2B5EF4-FFF2-40B4-BE49-F238E27FC236}">
                <a16:creationId xmlns:a16="http://schemas.microsoft.com/office/drawing/2014/main" id="{D4C96381-97AD-441A-BD35-7F902A2A0AE1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276475"/>
            <a:ext cx="5111750" cy="3833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1" name="Rectangle 9">
            <a:extLst>
              <a:ext uri="{FF2B5EF4-FFF2-40B4-BE49-F238E27FC236}">
                <a16:creationId xmlns:a16="http://schemas.microsoft.com/office/drawing/2014/main" id="{43427037-33B6-4A76-8145-5D2539CD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179388"/>
            <a:ext cx="8964613" cy="9461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33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>
                <a:solidFill>
                  <a:srgbClr val="FFFF00"/>
                </a:solidFill>
              </a:rPr>
              <a:t>Marcos 3:14 - “Então designou doze para estarem com Ele e para os enviar a pregar.”</a:t>
            </a: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6D07DC02-E29B-40A0-B31C-26AEAD36B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1196975"/>
            <a:ext cx="8893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hlink"/>
                </a:solidFill>
              </a:rPr>
              <a:t>O Ministério Público de Jesus: Ensinar,Pregar e Curar</a:t>
            </a:r>
            <a:endParaRPr lang="pt-BR" altLang="pt-BR" sz="32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21" grpId="0"/>
      <p:bldP spid="133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>
            <a:extLst>
              <a:ext uri="{FF2B5EF4-FFF2-40B4-BE49-F238E27FC236}">
                <a16:creationId xmlns:a16="http://schemas.microsoft.com/office/drawing/2014/main" id="{7DB0A677-699B-452A-9D9E-D2E727EDE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692150"/>
            <a:ext cx="5381625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>
                <a:solidFill>
                  <a:srgbClr val="FFFF00"/>
                </a:solidFill>
              </a:rPr>
              <a:t>Sexta Lei de Liderança</a:t>
            </a: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3F5ADB73-0038-41FC-B561-98FE25105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-242888"/>
            <a:ext cx="1243012" cy="2378076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500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BD332166-78AA-43FF-BE1A-8F9AAA019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013325"/>
            <a:ext cx="7993063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rgbClr val="FFFF00"/>
                </a:solidFill>
              </a:rPr>
              <a:t>Os Líderes estão sempre aprendendo.</a:t>
            </a:r>
          </a:p>
          <a:p>
            <a:pPr algn="ctr"/>
            <a:r>
              <a:rPr lang="pt-BR" altLang="pt-BR" b="1">
                <a:solidFill>
                  <a:schemeClr val="hlink"/>
                </a:solidFill>
              </a:rPr>
              <a:t>Ecl. 10:10 - “Se o ferro está embotado e não se lhe afia o corte, é preciso redobrar a força; mas a sabedoria resolve com bom êxito.”</a:t>
            </a:r>
          </a:p>
        </p:txBody>
      </p:sp>
      <p:pic>
        <p:nvPicPr>
          <p:cNvPr id="14347" name="Picture 11">
            <a:extLst>
              <a:ext uri="{FF2B5EF4-FFF2-40B4-BE49-F238E27FC236}">
                <a16:creationId xmlns:a16="http://schemas.microsoft.com/office/drawing/2014/main" id="{53434836-9392-4340-90AE-8A095A576D1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3" y="1557338"/>
            <a:ext cx="3495675" cy="3375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  <p:bldP spid="1434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>
            <a:extLst>
              <a:ext uri="{FF2B5EF4-FFF2-40B4-BE49-F238E27FC236}">
                <a16:creationId xmlns:a16="http://schemas.microsoft.com/office/drawing/2014/main" id="{5318B7B0-A219-4FEC-9EE0-42D71B712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618038"/>
            <a:ext cx="8351837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Liderança não é força, é jeito.</a:t>
            </a:r>
          </a:p>
          <a:p>
            <a:pPr algn="ctr"/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Edifica um sonho e este te edificará a ti</a:t>
            </a:r>
            <a:r>
              <a:rPr lang="pt-BR" altLang="pt-BR" b="1">
                <a:solidFill>
                  <a:srgbClr val="FFFF00"/>
                </a:solidFill>
              </a:rPr>
              <a:t>.</a:t>
            </a:r>
          </a:p>
          <a:p>
            <a:pPr algn="ctr"/>
            <a:r>
              <a:rPr lang="pt-BR" altLang="pt-BR" b="1">
                <a:solidFill>
                  <a:schemeClr val="hlink"/>
                </a:solidFill>
              </a:rPr>
              <a:t>OBS.: Ninguém impressiona pela quantidade de trabalho, mas pelos resultados.</a:t>
            </a:r>
          </a:p>
          <a:p>
            <a:pPr algn="ctr"/>
            <a:r>
              <a:rPr lang="pt-BR" altLang="pt-BR" b="1">
                <a:solidFill>
                  <a:schemeClr val="hlink"/>
                </a:solidFill>
              </a:rPr>
              <a:t>Não me fale das dores de parto, mostre-me o bebê.</a:t>
            </a:r>
            <a:endParaRPr lang="pt-BR" altLang="pt-BR">
              <a:solidFill>
                <a:schemeClr val="hlink"/>
              </a:solidFill>
            </a:endParaRPr>
          </a:p>
        </p:txBody>
      </p:sp>
      <p:pic>
        <p:nvPicPr>
          <p:cNvPr id="33797" name="Picture 5">
            <a:extLst>
              <a:ext uri="{FF2B5EF4-FFF2-40B4-BE49-F238E27FC236}">
                <a16:creationId xmlns:a16="http://schemas.microsoft.com/office/drawing/2014/main" id="{D3CA559F-9760-410C-A892-4970B358D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4" b="15718"/>
          <a:stretch>
            <a:fillRect/>
          </a:stretch>
        </p:blipFill>
        <p:spPr bwMode="auto">
          <a:xfrm>
            <a:off x="1584325" y="549275"/>
            <a:ext cx="5940425" cy="367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4" name="Picture 14">
            <a:extLst>
              <a:ext uri="{FF2B5EF4-FFF2-40B4-BE49-F238E27FC236}">
                <a16:creationId xmlns:a16="http://schemas.microsoft.com/office/drawing/2014/main" id="{B897E26F-298A-428E-9772-6CCE4AF030A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3191" r="5891" b="5470"/>
          <a:stretch>
            <a:fillRect/>
          </a:stretch>
        </p:blipFill>
        <p:spPr bwMode="auto">
          <a:xfrm>
            <a:off x="0" y="0"/>
            <a:ext cx="9180513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C289F0E8-52DD-4046-A2E5-331BEDA12C1B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179388" y="2925763"/>
            <a:ext cx="8496300" cy="3743325"/>
          </a:xfrm>
          <a:noFill/>
          <a:ln/>
          <a:effectLst>
            <a:outerShdw dist="35921" dir="2700000" algn="ctr" rotWithShape="0">
              <a:srgbClr val="0033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Tx/>
              <a:buNone/>
            </a:pPr>
            <a:r>
              <a:rPr lang="pt-BR" altLang="pt-BR" sz="3000" b="1">
                <a:solidFill>
                  <a:srgbClr val="FFFF00"/>
                </a:solidFill>
                <a:latin typeface="Arial" panose="020B0604020202020204" pitchFamily="34" charset="0"/>
              </a:rPr>
              <a:t>1. Nada acontece até que alguém comece a liderar</a:t>
            </a:r>
          </a:p>
          <a:p>
            <a:pPr marL="609600" indent="-609600">
              <a:buFontTx/>
              <a:buNone/>
            </a:pPr>
            <a:r>
              <a:rPr lang="pt-BR" altLang="pt-BR" sz="3000" b="1">
                <a:solidFill>
                  <a:srgbClr val="FFFF00"/>
                </a:solidFill>
                <a:latin typeface="Arial" panose="020B0604020202020204" pitchFamily="34" charset="0"/>
              </a:rPr>
              <a:t>2. Liderar é influenciar</a:t>
            </a:r>
          </a:p>
          <a:p>
            <a:pPr marL="609600" indent="-609600">
              <a:buFontTx/>
              <a:buNone/>
            </a:pPr>
            <a:r>
              <a:rPr lang="pt-BR" altLang="pt-BR" sz="2900" b="1">
                <a:solidFill>
                  <a:srgbClr val="FFFF00"/>
                </a:solidFill>
                <a:latin typeface="Arial" panose="020B0604020202020204" pitchFamily="34" charset="0"/>
              </a:rPr>
              <a:t>3. Líder é ver se alguém está seguindo- o</a:t>
            </a:r>
          </a:p>
          <a:p>
            <a:pPr marL="609600" indent="-609600">
              <a:buFontTx/>
              <a:buNone/>
            </a:pPr>
            <a:r>
              <a:rPr lang="pt-BR" altLang="pt-BR" sz="3000" b="1">
                <a:solidFill>
                  <a:srgbClr val="FFFF00"/>
                </a:solidFill>
                <a:latin typeface="Arial" panose="020B0604020202020204" pitchFamily="34" charset="0"/>
              </a:rPr>
              <a:t>4. É caráter e não carisma</a:t>
            </a:r>
          </a:p>
          <a:p>
            <a:pPr marL="609600" indent="-609600">
              <a:buFontTx/>
              <a:buNone/>
            </a:pPr>
            <a:r>
              <a:rPr lang="pt-BR" altLang="pt-BR" sz="3000" b="1">
                <a:solidFill>
                  <a:srgbClr val="FFFF00"/>
                </a:solidFill>
                <a:latin typeface="Arial" panose="020B0604020202020204" pitchFamily="34" charset="0"/>
              </a:rPr>
              <a:t>5. Liderança se aprende</a:t>
            </a:r>
          </a:p>
          <a:p>
            <a:pPr marL="609600" indent="-609600">
              <a:buFontTx/>
              <a:buNone/>
            </a:pPr>
            <a:r>
              <a:rPr lang="pt-BR" altLang="pt-BR" sz="3000" b="1">
                <a:solidFill>
                  <a:srgbClr val="FFFF00"/>
                </a:solidFill>
                <a:latin typeface="Arial" panose="020B0604020202020204" pitchFamily="34" charset="0"/>
              </a:rPr>
              <a:t>6. Os líderes estão sempre aprendendo</a:t>
            </a:r>
            <a:endParaRPr lang="pt-BR" altLang="pt-BR" sz="29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63BFDDCC-8313-4C5D-AA3C-730C33C75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98475"/>
            <a:ext cx="8108950" cy="914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33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>
                <a:solidFill>
                  <a:srgbClr val="FFFF00"/>
                </a:solidFill>
              </a:rPr>
              <a:t>As Seis Leis de Liderança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3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>
            <a:extLst>
              <a:ext uri="{FF2B5EF4-FFF2-40B4-BE49-F238E27FC236}">
                <a16:creationId xmlns:a16="http://schemas.microsoft.com/office/drawing/2014/main" id="{ECDCFD32-A1DD-450A-8861-5F4984412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3" b="590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:a16="http://schemas.microsoft.com/office/drawing/2014/main" id="{69AFADFE-C12D-4B4E-A268-5C0A40A86190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107950" y="260350"/>
            <a:ext cx="9036050" cy="2520950"/>
          </a:xfrm>
          <a:noFill/>
          <a:ln/>
          <a:effectLst>
            <a:outerShdw dist="45791" dir="3378596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3200">
                <a:solidFill>
                  <a:srgbClr val="FFFF00"/>
                </a:solidFill>
                <a:latin typeface="Arial Rounded MT Bold" panose="020F0704030504030204" pitchFamily="34" charset="0"/>
              </a:rPr>
              <a:t>Introdução:</a:t>
            </a:r>
            <a:br>
              <a:rPr lang="pt-BR" altLang="pt-BR" sz="320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br>
              <a:rPr lang="pt-BR" altLang="pt-BR" sz="120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pt-BR" alt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 “Por causa da transgressão da </a:t>
            </a:r>
            <a:r>
              <a:rPr lang="pt-BR" altLang="pt-BR" sz="2800">
                <a:solidFill>
                  <a:srgbClr val="FFFF00"/>
                </a:solidFill>
                <a:latin typeface="Arial" panose="020B0604020202020204" pitchFamily="34" charset="0"/>
              </a:rPr>
              <a:t>terra</a:t>
            </a:r>
            <a:r>
              <a:rPr lang="pt-BR" alt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, muitos são os seus príncipes, mas pela  virtude de homens prudentes e entendidos, ela continuará.”</a:t>
            </a:r>
            <a:br>
              <a:rPr lang="pt-BR" alt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pt-BR" altLang="pt-BR" sz="2000">
                <a:solidFill>
                  <a:srgbClr val="FFFF00"/>
                </a:solidFill>
                <a:latin typeface="Arial Rounded MT Bold" panose="020F0704030504030204" pitchFamily="34" charset="0"/>
              </a:rPr>
              <a:t>Prov. 28: 2</a:t>
            </a:r>
            <a:endParaRPr lang="pt-BR" altLang="pt-BR" sz="320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>
            <a:extLst>
              <a:ext uri="{FF2B5EF4-FFF2-40B4-BE49-F238E27FC236}">
                <a16:creationId xmlns:a16="http://schemas.microsoft.com/office/drawing/2014/main" id="{F0C14BA1-7A7A-4780-95EE-C5798DEE3EE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52"/>
          <a:stretch>
            <a:fillRect/>
          </a:stretch>
        </p:blipFill>
        <p:spPr bwMode="auto">
          <a:xfrm>
            <a:off x="0" y="0"/>
            <a:ext cx="9144000" cy="6884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35110A06-71F6-490E-8DD2-D998A72C390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ffectLst>
            <a:outerShdw dist="56796" dir="3806097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pt-BR" altLang="pt-BR" sz="3600" b="1">
                <a:solidFill>
                  <a:srgbClr val="FFFF00"/>
                </a:solidFill>
                <a:latin typeface="Arial" panose="020B0604020202020204" pitchFamily="34" charset="0"/>
              </a:rPr>
              <a:t>O benefício que se conquista em se ter bons dirigentes também se aplica: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EFF5CAB-A4C3-45F0-8465-CCD05D1A1E43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2411413" y="4264025"/>
            <a:ext cx="4321175" cy="2405063"/>
          </a:xfrm>
          <a:gradFill rotWithShape="1">
            <a:gsLst>
              <a:gs pos="0">
                <a:srgbClr val="FFEBFA">
                  <a:alpha val="36000"/>
                </a:srgbClr>
              </a:gs>
              <a:gs pos="30000">
                <a:srgbClr val="C4D6EB">
                  <a:alpha val="55200"/>
                </a:srgbClr>
              </a:gs>
              <a:gs pos="60001">
                <a:srgbClr val="85C2FF">
                  <a:alpha val="74401"/>
                </a:srgbClr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/>
          <a:effectLst>
            <a:outerShdw dist="35921" dir="27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Monotype Sorts" pitchFamily="2" charset="2"/>
              <a:buChar char="ì"/>
            </a:pP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Para a família</a:t>
            </a:r>
          </a:p>
          <a:p>
            <a:pPr algn="ctr">
              <a:buFont typeface="Monotype Sorts" pitchFamily="2" charset="2"/>
              <a:buChar char="ì"/>
            </a:pP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Para os negócios</a:t>
            </a:r>
          </a:p>
          <a:p>
            <a:pPr algn="ctr">
              <a:buFont typeface="Monotype Sorts" pitchFamily="2" charset="2"/>
              <a:buChar char="ì"/>
            </a:pP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Para a Igreja</a:t>
            </a:r>
          </a:p>
          <a:p>
            <a:pPr algn="ctr">
              <a:buFont typeface="Monotype Sorts" pitchFamily="2" charset="2"/>
              <a:buChar char="ì"/>
            </a:pP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Para o grupo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7A6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8" name="Picture 14">
            <a:extLst>
              <a:ext uri="{FF2B5EF4-FFF2-40B4-BE49-F238E27FC236}">
                <a16:creationId xmlns:a16="http://schemas.microsoft.com/office/drawing/2014/main" id="{A87C6C7B-8E86-4CF0-8ACB-4FF76802D8C2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" r="2760" b="3777"/>
          <a:stretch>
            <a:fillRect/>
          </a:stretch>
        </p:blipFill>
        <p:spPr bwMode="auto">
          <a:xfrm>
            <a:off x="0" y="0"/>
            <a:ext cx="5033963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7" name="Text Box 13">
            <a:extLst>
              <a:ext uri="{FF2B5EF4-FFF2-40B4-BE49-F238E27FC236}">
                <a16:creationId xmlns:a16="http://schemas.microsoft.com/office/drawing/2014/main" id="{7BA95006-B9B0-446C-B0AF-6E6FFDAAB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1844675"/>
            <a:ext cx="3384550" cy="4664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pt-BR" altLang="pt-BR" sz="4000" b="1">
                <a:solidFill>
                  <a:srgbClr val="FFFF00"/>
                </a:solidFill>
              </a:rPr>
              <a:t>Nada acontece até que alguém comece a liderar</a:t>
            </a:r>
            <a:endParaRPr lang="pt-BR" altLang="pt-BR" sz="4000">
              <a:solidFill>
                <a:srgbClr val="FFFF00"/>
              </a:solidFill>
            </a:endParaRP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D797F546-9B2F-44B3-A07D-1E877F660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0"/>
            <a:ext cx="1243013" cy="2378075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50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F386D10D-15B3-4697-8B2C-BAAC16A5F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765175"/>
            <a:ext cx="6367462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olidFill>
                  <a:srgbClr val="FFFF00"/>
                </a:solidFill>
              </a:rPr>
              <a:t>Primeira Lei de Liderança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/>
      <p:bldP spid="6160" grpId="0"/>
      <p:bldP spid="61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Picture 11">
            <a:extLst>
              <a:ext uri="{FF2B5EF4-FFF2-40B4-BE49-F238E27FC236}">
                <a16:creationId xmlns:a16="http://schemas.microsoft.com/office/drawing/2014/main" id="{4175B788-3EA5-4D91-8318-FAED748A5D11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3" b="7249"/>
          <a:stretch>
            <a:fillRect/>
          </a:stretch>
        </p:blipFill>
        <p:spPr bwMode="auto"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6" name="Text Box 8">
            <a:extLst>
              <a:ext uri="{FF2B5EF4-FFF2-40B4-BE49-F238E27FC236}">
                <a16:creationId xmlns:a16="http://schemas.microsoft.com/office/drawing/2014/main" id="{E6CA786B-6D27-47AB-A1EF-8CA485C9B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50825"/>
            <a:ext cx="22367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>
                <a:solidFill>
                  <a:srgbClr val="FFFF00"/>
                </a:solidFill>
              </a:rPr>
              <a:t>Exemplos: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EC92B962-C285-46B8-878C-FD117C79B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412875"/>
            <a:ext cx="8893175" cy="527526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accent2"/>
                </a:solidFill>
              </a:rPr>
              <a:t>Martin Luther King - “Eu tenho um sonho: Ver um dia a igualdade entre pretos e brancos nos EUA.”</a:t>
            </a:r>
          </a:p>
          <a:p>
            <a:pPr algn="ctr"/>
            <a:r>
              <a:rPr lang="pt-BR" altLang="pt-BR" sz="2800" b="1">
                <a:solidFill>
                  <a:schemeClr val="accent2"/>
                </a:solidFill>
              </a:rPr>
              <a:t>NASA - JFK - “Vamos colocar o homem na lua.”</a:t>
            </a:r>
          </a:p>
          <a:p>
            <a:pPr algn="ctr"/>
            <a:r>
              <a:rPr lang="pt-BR" altLang="pt-BR" sz="2800" b="1">
                <a:solidFill>
                  <a:schemeClr val="accent2"/>
                </a:solidFill>
              </a:rPr>
              <a:t>Juízes 21:25 - “Naqueles dias não havia rei em Israel; cada um fazia o que se achava mais reto.”</a:t>
            </a:r>
          </a:p>
          <a:p>
            <a:pPr algn="ctr"/>
            <a:r>
              <a:rPr lang="pt-BR" altLang="pt-BR" sz="2800" b="1">
                <a:solidFill>
                  <a:schemeClr val="accent2"/>
                </a:solidFill>
              </a:rPr>
              <a:t>      </a:t>
            </a:r>
          </a:p>
          <a:p>
            <a:pPr algn="ctr"/>
            <a:endParaRPr lang="pt-BR" altLang="pt-BR" sz="2800" b="1">
              <a:solidFill>
                <a:schemeClr val="accent2"/>
              </a:solidFill>
            </a:endParaRPr>
          </a:p>
          <a:p>
            <a:pPr algn="ctr"/>
            <a:endParaRPr lang="pt-BR" altLang="pt-BR" b="1">
              <a:solidFill>
                <a:srgbClr val="FFFF00"/>
              </a:solidFill>
            </a:endParaRPr>
          </a:p>
          <a:p>
            <a:pPr algn="ctr"/>
            <a:endParaRPr lang="pt-BR" altLang="pt-BR" b="1">
              <a:solidFill>
                <a:srgbClr val="FFFF00"/>
              </a:solidFill>
            </a:endParaRPr>
          </a:p>
          <a:p>
            <a:pPr algn="ctr"/>
            <a:endParaRPr lang="pt-BR" altLang="pt-BR" b="1">
              <a:solidFill>
                <a:srgbClr val="FFFF00"/>
              </a:solidFill>
            </a:endParaRPr>
          </a:p>
          <a:p>
            <a:pPr algn="ctr"/>
            <a:r>
              <a:rPr lang="pt-BR" altLang="pt-BR" b="1">
                <a:solidFill>
                  <a:srgbClr val="FFFF00"/>
                </a:solidFill>
              </a:rPr>
              <a:t> </a:t>
            </a:r>
            <a:r>
              <a:rPr lang="pt-BR" altLang="pt-BR" sz="3600" b="1">
                <a:solidFill>
                  <a:srgbClr val="FFFF00"/>
                </a:solidFill>
              </a:rPr>
              <a:t>“Tudo é nada a menos que  alguém se torne líder.”</a:t>
            </a:r>
            <a:endParaRPr lang="pt-BR" altLang="pt-BR"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>
            <a:extLst>
              <a:ext uri="{FF2B5EF4-FFF2-40B4-BE49-F238E27FC236}">
                <a16:creationId xmlns:a16="http://schemas.microsoft.com/office/drawing/2014/main" id="{3048E240-7024-4B9B-A4F7-764EAEC0083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7" name="Text Box 5">
            <a:extLst>
              <a:ext uri="{FF2B5EF4-FFF2-40B4-BE49-F238E27FC236}">
                <a16:creationId xmlns:a16="http://schemas.microsoft.com/office/drawing/2014/main" id="{C839C9CF-A485-49A1-8E6E-3E839ED36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0"/>
            <a:ext cx="1243012" cy="2378075"/>
          </a:xfrm>
          <a:prstGeom prst="rect">
            <a:avLst/>
          </a:prstGeom>
          <a:noFill/>
          <a:ln>
            <a:noFill/>
          </a:ln>
          <a:effectLst>
            <a:outerShdw dist="135003" dir="2471156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EB20B974-37CE-44FB-85BB-888EBC360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080000"/>
            <a:ext cx="7464425" cy="10064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6000" b="1" u="sng">
                <a:solidFill>
                  <a:srgbClr val="FFFF00"/>
                </a:solidFill>
              </a:rPr>
              <a:t>Liderar é influenciar</a:t>
            </a:r>
            <a:endParaRPr lang="pt-BR" altLang="pt-BR" sz="8000">
              <a:solidFill>
                <a:srgbClr val="FFFF00"/>
              </a:solidFill>
            </a:endParaRP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25DA8C80-E8E0-4341-8B83-27561519C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927100"/>
            <a:ext cx="6473825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33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olidFill>
                  <a:srgbClr val="FFFF00"/>
                </a:solidFill>
              </a:rPr>
              <a:t>Segunda Lei de Liderança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1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201" grpId="0"/>
      <p:bldP spid="82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>
            <a:extLst>
              <a:ext uri="{FF2B5EF4-FFF2-40B4-BE49-F238E27FC236}">
                <a16:creationId xmlns:a16="http://schemas.microsoft.com/office/drawing/2014/main" id="{E1DC8F1D-3DFC-4141-B5E3-F06AA1C0F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068638"/>
            <a:ext cx="8675688" cy="362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CC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b="1">
                <a:solidFill>
                  <a:srgbClr val="FFFF00"/>
                </a:solidFill>
              </a:rPr>
              <a:t>“Um líder é alguém a quem Deus tem dado </a:t>
            </a:r>
            <a:r>
              <a:rPr lang="pt-BR" altLang="pt-BR" sz="3200" b="1">
                <a:solidFill>
                  <a:srgbClr val="7A69F9"/>
                </a:solidFill>
              </a:rPr>
              <a:t>HABILIDADE</a:t>
            </a:r>
            <a:r>
              <a:rPr lang="pt-BR" altLang="pt-BR" sz="3200" b="1">
                <a:solidFill>
                  <a:srgbClr val="FFFF00"/>
                </a:solidFill>
              </a:rPr>
              <a:t> e  </a:t>
            </a:r>
            <a:r>
              <a:rPr lang="pt-BR" altLang="pt-BR" sz="3200" b="1">
                <a:solidFill>
                  <a:srgbClr val="7A69F9"/>
                </a:solidFill>
              </a:rPr>
              <a:t>RESPONSABILIDADE</a:t>
            </a:r>
            <a:r>
              <a:rPr lang="pt-BR" altLang="pt-BR" sz="3200" b="1">
                <a:solidFill>
                  <a:srgbClr val="FFFF00"/>
                </a:solidFill>
              </a:rPr>
              <a:t> para </a:t>
            </a:r>
            <a:r>
              <a:rPr lang="pt-BR" altLang="pt-BR" sz="3200" b="1">
                <a:solidFill>
                  <a:srgbClr val="7A69F9"/>
                </a:solidFill>
              </a:rPr>
              <a:t>INFLUENCIAR</a:t>
            </a:r>
            <a:r>
              <a:rPr lang="pt-BR" altLang="pt-BR" sz="3200" b="1">
                <a:solidFill>
                  <a:srgbClr val="FFFF00"/>
                </a:solidFill>
              </a:rPr>
              <a:t>  a um </a:t>
            </a:r>
            <a:r>
              <a:rPr lang="pt-BR" altLang="pt-BR" sz="3200" b="1">
                <a:solidFill>
                  <a:srgbClr val="7A69F9"/>
                </a:solidFill>
              </a:rPr>
              <a:t>GRUPO</a:t>
            </a:r>
            <a:r>
              <a:rPr lang="pt-BR" altLang="pt-BR" sz="3200" b="1">
                <a:solidFill>
                  <a:srgbClr val="FFFF00"/>
                </a:solidFill>
              </a:rPr>
              <a:t>  do povo de Deus para alcançar o </a:t>
            </a:r>
            <a:r>
              <a:rPr lang="pt-BR" altLang="pt-BR" sz="3200" b="1">
                <a:solidFill>
                  <a:srgbClr val="7A69F9"/>
                </a:solidFill>
              </a:rPr>
              <a:t>PROPÓSITO</a:t>
            </a:r>
            <a:r>
              <a:rPr lang="pt-BR" altLang="pt-BR" sz="3200" b="1">
                <a:solidFill>
                  <a:srgbClr val="FFFF00"/>
                </a:solidFill>
              </a:rPr>
              <a:t> de Deus para esse </a:t>
            </a:r>
            <a:r>
              <a:rPr lang="pt-BR" altLang="pt-BR" sz="3200" b="1">
                <a:solidFill>
                  <a:srgbClr val="7A69F9"/>
                </a:solidFill>
              </a:rPr>
              <a:t>GRUPO</a:t>
            </a:r>
            <a:r>
              <a:rPr lang="pt-BR" altLang="pt-BR" sz="3200" b="1">
                <a:solidFill>
                  <a:srgbClr val="FFFF00"/>
                </a:solidFill>
              </a:rPr>
              <a:t>.”</a:t>
            </a:r>
          </a:p>
          <a:p>
            <a:pPr algn="ctr"/>
            <a:r>
              <a:rPr lang="pt-BR" altLang="pt-BR" sz="3600" b="1" u="sng">
                <a:solidFill>
                  <a:srgbClr val="FFFF00"/>
                </a:solidFill>
              </a:rPr>
              <a:t>Você pode ter influência em qualquer idade.</a:t>
            </a: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F7F09B5D-6D2A-41C7-8725-9D463B7AA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9"/>
          <a:stretch>
            <a:fillRect/>
          </a:stretch>
        </p:blipFill>
        <p:spPr bwMode="auto">
          <a:xfrm>
            <a:off x="2484438" y="260350"/>
            <a:ext cx="4230687" cy="281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7" name="Picture 11">
            <a:extLst>
              <a:ext uri="{FF2B5EF4-FFF2-40B4-BE49-F238E27FC236}">
                <a16:creationId xmlns:a16="http://schemas.microsoft.com/office/drawing/2014/main" id="{90B6F263-BAEC-4484-9C33-B37E6C017FEF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525463"/>
            <a:ext cx="4498975" cy="5805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4" name="Text Box 8">
            <a:extLst>
              <a:ext uri="{FF2B5EF4-FFF2-40B4-BE49-F238E27FC236}">
                <a16:creationId xmlns:a16="http://schemas.microsoft.com/office/drawing/2014/main" id="{E83AC9B4-5C0E-47CE-89D9-4AC21F9DC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0"/>
            <a:ext cx="1243013" cy="2378075"/>
          </a:xfrm>
          <a:prstGeom prst="rect">
            <a:avLst/>
          </a:prstGeom>
          <a:noFill/>
          <a:ln>
            <a:noFill/>
          </a:ln>
          <a:effectLst>
            <a:outerShdw dist="127000" dir="2212194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5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A6BE94CF-4BEE-4A6D-812F-45F7B608C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855663"/>
            <a:ext cx="5946775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>
                <a:solidFill>
                  <a:srgbClr val="FFFF00"/>
                </a:solidFill>
              </a:rPr>
              <a:t>Terceira Lei da Liderança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2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3" name="Picture 11">
            <a:extLst>
              <a:ext uri="{FF2B5EF4-FFF2-40B4-BE49-F238E27FC236}">
                <a16:creationId xmlns:a16="http://schemas.microsoft.com/office/drawing/2014/main" id="{B1B4EC90-1B2E-4C9C-A2E6-68B12CD92150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525463"/>
            <a:ext cx="4498975" cy="5805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7" name="Text Box 5">
            <a:extLst>
              <a:ext uri="{FF2B5EF4-FFF2-40B4-BE49-F238E27FC236}">
                <a16:creationId xmlns:a16="http://schemas.microsoft.com/office/drawing/2014/main" id="{A6235C23-9E46-4CDB-9EDC-EDA1C95E3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2420938"/>
            <a:ext cx="8532812" cy="4300537"/>
          </a:xfrm>
          <a:prstGeom prst="rect">
            <a:avLst/>
          </a:prstGeom>
          <a:solidFill>
            <a:srgbClr val="FFFF99">
              <a:alpha val="53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accent2"/>
                </a:solidFill>
              </a:rPr>
              <a:t>A comprovação de um líder é ver se alguém está seguindo-o.</a:t>
            </a:r>
          </a:p>
          <a:p>
            <a:pPr algn="ctr"/>
            <a:r>
              <a:rPr lang="pt-BR" altLang="pt-BR" sz="2800" b="1">
                <a:solidFill>
                  <a:schemeClr val="accent2"/>
                </a:solidFill>
              </a:rPr>
              <a:t>João 10:27 - “Minhas ovelhas reconhecem Minha voz, e Eu as conheço e elas me seguem.”</a:t>
            </a:r>
          </a:p>
          <a:p>
            <a:pPr algn="ctr"/>
            <a:r>
              <a:rPr lang="pt-BR" altLang="pt-BR" sz="2800" b="1">
                <a:solidFill>
                  <a:schemeClr val="accent2"/>
                </a:solidFill>
              </a:rPr>
              <a:t>I Cor. 11:1 - “Sigam vós meu exemplo, como eu sigo o exemplo de Cristo.”</a:t>
            </a:r>
          </a:p>
          <a:p>
            <a:pPr algn="ctr"/>
            <a:endParaRPr lang="pt-BR" altLang="pt-BR" sz="2800" b="1">
              <a:solidFill>
                <a:schemeClr val="accent2"/>
              </a:solidFill>
            </a:endParaRPr>
          </a:p>
          <a:p>
            <a:pPr algn="ctr"/>
            <a:r>
              <a:rPr lang="pt-BR" altLang="pt-BR" sz="4000" b="1">
                <a:solidFill>
                  <a:schemeClr val="accent2"/>
                </a:solidFill>
              </a:rPr>
              <a:t>“Todo nós necessitamos de modelos humanos.”</a:t>
            </a:r>
            <a:endParaRPr lang="pt-BR" altLang="pt-BR" sz="4000">
              <a:solidFill>
                <a:schemeClr val="accent2"/>
              </a:solidFill>
            </a:endParaRPr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E075DA61-762D-41C4-8F9F-4E4A9103A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0"/>
            <a:ext cx="1243013" cy="2378075"/>
          </a:xfrm>
          <a:prstGeom prst="rect">
            <a:avLst/>
          </a:prstGeom>
          <a:noFill/>
          <a:ln>
            <a:noFill/>
          </a:ln>
          <a:effectLst>
            <a:outerShdw dist="127000" dir="2212194" algn="ctr" rotWithShape="0">
              <a:srgbClr val="FFFF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15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001E2EB6-8569-4478-BFA7-E0B98C512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855663"/>
            <a:ext cx="5946775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>
                <a:solidFill>
                  <a:srgbClr val="FFFF00"/>
                </a:solidFill>
              </a:rPr>
              <a:t>Terceira Lei da Liderança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apresentação\FIGCONTE.POT</Template>
  <TotalTime>485</TotalTime>
  <Words>658</Words>
  <Application>Microsoft Office PowerPoint</Application>
  <PresentationFormat>Apresentação na tela (4:3)</PresentationFormat>
  <Paragraphs>87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 Unicode MS</vt:lpstr>
      <vt:lpstr>Arial</vt:lpstr>
      <vt:lpstr>Arial Rounded MT Bold</vt:lpstr>
      <vt:lpstr>Times New Roman</vt:lpstr>
      <vt:lpstr>Monotype Sorts</vt:lpstr>
      <vt:lpstr>Design padrão</vt:lpstr>
      <vt:lpstr>Apresentação do PowerPoint</vt:lpstr>
      <vt:lpstr>Introdução:   “Por causa da transgressão da terra, muitos são os seus príncipes, mas pela  virtude de homens prudentes e entendidos, ela continuará.” Prov. 28: 2</vt:lpstr>
      <vt:lpstr>O benefício que se conquista em se ter bons dirigentes também se aplica: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IASBEAS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SEIS LEIS DA  LIDERANÇA</dc:title>
  <dc:subject>MORDOMIA CRISTÃ 2003</dc:subject>
  <dc:creator>4TONS - Pr. Marcelo Augusto de Carvalho; Dioni Cruz</dc:creator>
  <cp:keywords>www.4tons.com.br</cp:keywords>
  <dc:description>COMÉRCIO PROIBIDO. USO PESSOAL</dc:description>
  <cp:lastModifiedBy>UCB - Marcelo Augusto de Carvalho</cp:lastModifiedBy>
  <cp:revision>29</cp:revision>
  <dcterms:created xsi:type="dcterms:W3CDTF">2001-03-27T19:52:16Z</dcterms:created>
  <dcterms:modified xsi:type="dcterms:W3CDTF">2020-11-03T13:59:38Z</dcterms:modified>
</cp:coreProperties>
</file>