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5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embeddedFontLst>
    <p:embeddedFont>
      <p:font typeface="Tahoma" panose="020B0604030504040204" pitchFamily="34" charset="0"/>
      <p:regular r:id="rId12"/>
      <p:bold r:id="rId13"/>
    </p:embeddedFont>
  </p:embeddedFontLst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accent2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B1B1"/>
    <a:srgbClr val="3333CC"/>
    <a:srgbClr val="FFFFFF"/>
    <a:srgbClr val="FF0000"/>
    <a:srgbClr val="FF9933"/>
    <a:srgbClr val="FFFF00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7" autoAdjust="0"/>
  </p:normalViewPr>
  <p:slideViewPr>
    <p:cSldViewPr>
      <p:cViewPr varScale="1">
        <p:scale>
          <a:sx n="36" d="100"/>
          <a:sy n="36" d="100"/>
        </p:scale>
        <p:origin x="6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31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DBF623C-CFE0-45BD-AFAC-CED93DA35E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A84A8A4-29BC-4427-9B3D-316AC76FA5D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90074D89-ED9D-4F94-B69F-9DD6AE7A4240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DD49740-6CEF-4119-A95D-FC3B3B90366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0"/>
            <a:r>
              <a:rPr lang="pt-BR" altLang="pt-BR"/>
              <a:t>Segundo nível</a:t>
            </a:r>
          </a:p>
          <a:p>
            <a:pPr lvl="0"/>
            <a:r>
              <a:rPr lang="pt-BR" altLang="pt-BR"/>
              <a:t>Terceiro nível</a:t>
            </a:r>
          </a:p>
          <a:p>
            <a:pPr lvl="0"/>
            <a:r>
              <a:rPr lang="pt-BR" altLang="pt-BR"/>
              <a:t>Quarto nível</a:t>
            </a:r>
          </a:p>
          <a:p>
            <a:pPr lvl="0"/>
            <a:r>
              <a:rPr lang="pt-BR" altLang="pt-BR"/>
              <a:t>Quinto nível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35F8BED8-C42E-436F-8CC9-B1E3A1370F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07D48AD0-1D02-42F2-8B24-5440BC774C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6BCBD05-2068-444F-865A-AA03A2C8369D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538C40-4589-4C34-8F83-5E15A783B4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0B22D4-9B0A-499F-A96D-149D8318CDE8}" type="slidenum">
              <a:rPr lang="pt-BR" altLang="pt-BR"/>
              <a:pPr/>
              <a:t>1</a:t>
            </a:fld>
            <a:endParaRPr lang="pt-BR" altLang="pt-BR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ED3699B0-0CB3-40E7-B081-077A60C0FBE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BC3EBE3-E236-4384-9C0F-D0D2C3076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AC91626-E866-4172-8695-A47CED265A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717DA1-AD75-46A2-AFB4-B38C6C2192E9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714F10FE-44D7-4F04-B6CA-AD412567E39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11AD7DB-A81B-425E-9B78-42FB90A874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696FEB-C76F-457A-A8BA-944191C15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B653BF-94A4-4D63-839D-4664FE5239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520318977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D97A71-D7D5-41F1-8278-D4D4DECCD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D6C9AF3-7D2F-4C5F-82D3-E0E2E365F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217192836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8304213-3376-4177-97EC-74342DA6CB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4717F2C-9B4F-41B2-9855-22C918F84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264641489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A7295-CB3F-421C-90F2-6FB9F11A8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F17FA3-FFC1-4D08-AD32-AEC5D3A3C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6792120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1FF013-003B-4FFC-B0DE-DA232234C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92770E-8EF5-47A0-B59D-55337447F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1405741674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F9F56-3424-4F1F-9453-7D3B682F3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4DA78A-8B16-4A0B-9F0B-0B6BFAA11B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E617B15-1155-4F06-8F5D-277D480E6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611131899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4C21FE-0857-417E-940B-5324B9FCC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64DED68-B76F-4759-AC15-B107691AB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3524967-7FFE-4CE7-81FE-EAD2563CC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A5B0741-76B5-44BB-969E-08C65FBCC7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3872615-BC04-418B-9EA7-47916D628A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208612637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A27812-E00E-4500-BB1D-58BB71C0A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611033704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7141633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923F35-FD32-474C-8E01-85049AC47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72B4FA-F763-4642-A6C9-0C3855CB1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98AEBBF-5ADB-489A-9385-AB7CA7FD8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1455553526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0DAD18-FAC4-400E-8F53-B99356E56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D36BA57-E2FA-4E3E-B40A-D96CB3261A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468A484-6244-4471-AE35-0C14DCEBA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260209380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080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anose="020B060403050404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anose="020B060403050404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anose="020B060403050404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anose="020B060403050404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n"/>
        <a:defRPr kumimoji="1" sz="32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kumimoji="1" sz="28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Monotype Sorts" pitchFamily="2" charset="2"/>
        <a:buChar char="n"/>
        <a:defRPr kumimoji="1" sz="24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DnDiag">
          <a:fgClr>
            <a:srgbClr val="3333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 Box 14">
            <a:extLst>
              <a:ext uri="{FF2B5EF4-FFF2-40B4-BE49-F238E27FC236}">
                <a16:creationId xmlns:a16="http://schemas.microsoft.com/office/drawing/2014/main" id="{D4343AF2-0AB9-461D-819F-07396E5EA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" y="404813"/>
            <a:ext cx="8856663" cy="14319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400" b="1">
                <a:solidFill>
                  <a:srgbClr val="FFFF00"/>
                </a:solidFill>
              </a:rPr>
              <a:t>Orientações para o Departamento de Mordomia Cristã</a:t>
            </a: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E4389639-D7F7-45A7-A15B-CDA42086DE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38" y="2906713"/>
            <a:ext cx="185737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5" name="AutoShape 7">
            <a:hlinkClick r:id="" action="ppaction://hlinkshowjump?jump=lastslide" highlightClick="1"/>
            <a:extLst>
              <a:ext uri="{FF2B5EF4-FFF2-40B4-BE49-F238E27FC236}">
                <a16:creationId xmlns:a16="http://schemas.microsoft.com/office/drawing/2014/main" id="{708E370C-981D-419F-8031-68FAAE51DB6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144000" y="1501775"/>
            <a:ext cx="76200" cy="74613"/>
          </a:xfrm>
          <a:prstGeom prst="actionButtonE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2453C71E-4154-45BF-B652-6BB91F464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356350"/>
            <a:ext cx="2736850" cy="4572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400" b="1">
                <a:solidFill>
                  <a:srgbClr val="FFFF00"/>
                </a:solidFill>
              </a:rPr>
              <a:t>Pr. Hélio C. Costa</a:t>
            </a:r>
          </a:p>
        </p:txBody>
      </p:sp>
      <p:pic>
        <p:nvPicPr>
          <p:cNvPr id="2065" name="Picture 17">
            <a:extLst>
              <a:ext uri="{FF2B5EF4-FFF2-40B4-BE49-F238E27FC236}">
                <a16:creationId xmlns:a16="http://schemas.microsoft.com/office/drawing/2014/main" id="{67736A4A-D5A3-49E6-9ACA-73C6CF468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53"/>
          <a:stretch>
            <a:fillRect/>
          </a:stretch>
        </p:blipFill>
        <p:spPr bwMode="auto">
          <a:xfrm>
            <a:off x="1906588" y="2179638"/>
            <a:ext cx="5329237" cy="377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9" name="Rectangle 21">
            <a:extLst>
              <a:ext uri="{FF2B5EF4-FFF2-40B4-BE49-F238E27FC236}">
                <a16:creationId xmlns:a16="http://schemas.microsoft.com/office/drawing/2014/main" id="{7A394AEA-CC7E-47B1-B379-C65DC7A41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1844675"/>
            <a:ext cx="5832475" cy="4464050"/>
          </a:xfrm>
          <a:prstGeom prst="rect">
            <a:avLst/>
          </a:prstGeom>
          <a:solidFill>
            <a:schemeClr val="hlink">
              <a:alpha val="3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  <p:bldP spid="2057" grpId="0"/>
      <p:bldP spid="20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80C8C0AA-2E21-4A86-8A23-09542C13E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844675"/>
            <a:ext cx="4787900" cy="45815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folHlin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altLang="pt-BR" sz="2800">
                <a:solidFill>
                  <a:srgbClr val="FFFF00"/>
                </a:solidFill>
              </a:rPr>
              <a:t>Pastor - Ex.Ofício</a:t>
            </a:r>
          </a:p>
          <a:p>
            <a:pPr>
              <a:lnSpc>
                <a:spcPct val="150000"/>
              </a:lnSpc>
              <a:buFontTx/>
              <a:buChar char="•"/>
            </a:pPr>
            <a:endParaRPr lang="pt-BR" altLang="pt-BR" sz="280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pt-BR" altLang="pt-BR" sz="2800">
                <a:solidFill>
                  <a:srgbClr val="FF0000"/>
                </a:solidFill>
              </a:rPr>
              <a:t>Diretor de Mordomia (ancião)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pt-BR" altLang="pt-BR" sz="2800">
                <a:solidFill>
                  <a:srgbClr val="FF0000"/>
                </a:solidFill>
              </a:rPr>
              <a:t>Tesoureiro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pt-BR" altLang="pt-BR" sz="2800">
                <a:solidFill>
                  <a:srgbClr val="FF0000"/>
                </a:solidFill>
              </a:rPr>
              <a:t>Secretário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pt-BR" altLang="pt-BR" sz="2800">
                <a:solidFill>
                  <a:srgbClr val="FF0000"/>
                </a:solidFill>
              </a:rPr>
              <a:t>Dependendo da Igreja - 2 ou 3 vogais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6F45CA87-E9BB-4E48-AFB3-1940869C6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484313"/>
            <a:ext cx="3092450" cy="453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Rectangle 6">
            <a:extLst>
              <a:ext uri="{FF2B5EF4-FFF2-40B4-BE49-F238E27FC236}">
                <a16:creationId xmlns:a16="http://schemas.microsoft.com/office/drawing/2014/main" id="{1309E262-E5DF-45FF-80A8-CA4C52E9B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1013" y="476250"/>
            <a:ext cx="6061075" cy="8604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80000"/>
              </a:lnSpc>
            </a:pPr>
            <a:r>
              <a:rPr lang="pt-BR" altLang="pt-BR" sz="2800" b="1" i="1">
                <a:solidFill>
                  <a:srgbClr val="FFFF00"/>
                </a:solidFill>
              </a:rPr>
              <a:t>COMISSÃO DE MORDOMIA CRISTÃ</a:t>
            </a: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BFC54F6E-B32F-4E70-BAD2-9D9046464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900" y="-171450"/>
            <a:ext cx="819150" cy="1616075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10000">
                <a:solidFill>
                  <a:srgbClr val="FF0000"/>
                </a:solidFill>
              </a:rPr>
              <a:t>1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0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/>
      <p:bldP spid="3078" grpId="0"/>
      <p:bldP spid="30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ext Box 6">
            <a:extLst>
              <a:ext uri="{FF2B5EF4-FFF2-40B4-BE49-F238E27FC236}">
                <a16:creationId xmlns:a16="http://schemas.microsoft.com/office/drawing/2014/main" id="{3D8F203A-FB3C-4A2A-A16D-AAE3C8C2D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-100013"/>
            <a:ext cx="819150" cy="1616076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10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7D426271-956A-4960-A588-3512B1D75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7613" y="404813"/>
            <a:ext cx="7026275" cy="9461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800">
                <a:solidFill>
                  <a:srgbClr val="080808"/>
                </a:solidFill>
              </a:rPr>
              <a:t> </a:t>
            </a:r>
            <a:r>
              <a:rPr lang="pt-BR" altLang="pt-BR" sz="2800" b="1" i="1">
                <a:solidFill>
                  <a:srgbClr val="FFFF00"/>
                </a:solidFill>
              </a:rPr>
              <a:t> ATIVIDADES DO DEPARTAMENTO DE </a:t>
            </a:r>
          </a:p>
          <a:p>
            <a:pPr algn="ctr"/>
            <a:r>
              <a:rPr lang="pt-BR" altLang="pt-BR" sz="2800" b="1" i="1">
                <a:solidFill>
                  <a:srgbClr val="FFFF00"/>
                </a:solidFill>
              </a:rPr>
              <a:t>MORDOMIA CRISTÃ</a:t>
            </a:r>
            <a:endParaRPr lang="pt-BR" altLang="pt-BR" sz="2400">
              <a:solidFill>
                <a:srgbClr val="080808"/>
              </a:solidFill>
            </a:endParaRP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A0FD0CA6-EFD5-4545-A2AB-23919B711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133600"/>
            <a:ext cx="3960812" cy="44497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folHlin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pt-BR" altLang="pt-BR" sz="2800" b="1">
                <a:solidFill>
                  <a:srgbClr val="FFFF00"/>
                </a:solidFill>
              </a:rPr>
              <a:t>A - SEMANAL</a:t>
            </a:r>
            <a:endParaRPr lang="pt-BR" altLang="pt-BR" sz="2800" b="1" i="1">
              <a:solidFill>
                <a:srgbClr val="FFFF00"/>
              </a:solidFill>
            </a:endParaRPr>
          </a:p>
          <a:p>
            <a:pPr>
              <a:lnSpc>
                <a:spcPct val="140000"/>
              </a:lnSpc>
              <a:buFontTx/>
              <a:buChar char="•"/>
            </a:pPr>
            <a:r>
              <a:rPr lang="pt-BR" altLang="pt-BR" sz="2800" b="1" i="1">
                <a:solidFill>
                  <a:srgbClr val="FF0000"/>
                </a:solidFill>
              </a:rPr>
              <a:t> </a:t>
            </a:r>
            <a:r>
              <a:rPr lang="pt-BR" altLang="pt-BR" sz="2800">
                <a:solidFill>
                  <a:srgbClr val="FF0000"/>
                </a:solidFill>
              </a:rPr>
              <a:t>  Leitura de Púlpito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pt-BR" altLang="pt-BR" sz="2800">
                <a:solidFill>
                  <a:srgbClr val="FF0000"/>
                </a:solidFill>
              </a:rPr>
              <a:t>   Duplas Visitadoras</a:t>
            </a:r>
          </a:p>
          <a:p>
            <a:pPr>
              <a:buFontTx/>
              <a:buChar char="•"/>
            </a:pPr>
            <a:endParaRPr lang="pt-BR" altLang="pt-BR" sz="280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pt-BR" altLang="pt-BR" sz="2800" b="1">
                <a:solidFill>
                  <a:srgbClr val="FFFF00"/>
                </a:solidFill>
              </a:rPr>
              <a:t>B - MENSAL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pt-BR" altLang="pt-BR" sz="2800">
                <a:solidFill>
                  <a:srgbClr val="FF0000"/>
                </a:solidFill>
              </a:rPr>
              <a:t>   Provai e Vede</a:t>
            </a:r>
          </a:p>
          <a:p>
            <a:pPr>
              <a:buFontTx/>
              <a:buChar char="•"/>
            </a:pPr>
            <a:endParaRPr lang="pt-BR" altLang="pt-BR" sz="280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pt-BR" altLang="pt-BR" sz="2800" b="1">
                <a:solidFill>
                  <a:srgbClr val="FFFF00"/>
                </a:solidFill>
              </a:rPr>
              <a:t>C - TRIMESTRAL</a:t>
            </a:r>
            <a:endParaRPr lang="pt-BR" altLang="pt-BR" sz="2800">
              <a:solidFill>
                <a:srgbClr val="FFFF00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pt-BR" altLang="pt-BR" sz="2800">
                <a:solidFill>
                  <a:srgbClr val="FF0000"/>
                </a:solidFill>
              </a:rPr>
              <a:t>   Envio de Relatório</a:t>
            </a:r>
          </a:p>
        </p:txBody>
      </p:sp>
      <p:pic>
        <p:nvPicPr>
          <p:cNvPr id="6151" name="Picture 7">
            <a:extLst>
              <a:ext uri="{FF2B5EF4-FFF2-40B4-BE49-F238E27FC236}">
                <a16:creationId xmlns:a16="http://schemas.microsoft.com/office/drawing/2014/main" id="{D79BD2DA-71CC-4D79-BF30-853DFE958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700213"/>
            <a:ext cx="3657600" cy="461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1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2BD34E6D-A45C-44B7-8D0D-1A14784A8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" y="3671888"/>
            <a:ext cx="7704138" cy="299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altLang="pt-BR" sz="2800" b="1">
                <a:solidFill>
                  <a:srgbClr val="FFFF00"/>
                </a:solidFill>
              </a:rPr>
              <a:t>D – ANUAL</a:t>
            </a:r>
          </a:p>
          <a:p>
            <a:endParaRPr lang="pt-BR" altLang="pt-BR" sz="2800" b="1">
              <a:solidFill>
                <a:srgbClr val="FFFF00"/>
              </a:solidFill>
            </a:endParaRPr>
          </a:p>
          <a:p>
            <a:pPr>
              <a:lnSpc>
                <a:spcPct val="120000"/>
              </a:lnSpc>
              <a:buFontTx/>
              <a:buChar char="•"/>
            </a:pPr>
            <a:r>
              <a:rPr lang="pt-BR" altLang="pt-BR" sz="2800" b="1">
                <a:solidFill>
                  <a:srgbClr val="FF0000"/>
                </a:solidFill>
              </a:rPr>
              <a:t>      Sermão de Mordomia Cristã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pt-BR" altLang="pt-BR" sz="2800" b="1">
                <a:solidFill>
                  <a:srgbClr val="FF0000"/>
                </a:solidFill>
              </a:rPr>
              <a:t>      Semana de Mordomia Cristã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pt-BR" altLang="pt-BR" sz="2800" b="1">
                <a:solidFill>
                  <a:srgbClr val="FF0000"/>
                </a:solidFill>
              </a:rPr>
              <a:t>      Dia Mundial de Mordomia Cristã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pt-BR" altLang="pt-BR" sz="2800" b="1">
                <a:solidFill>
                  <a:srgbClr val="FF0000"/>
                </a:solidFill>
              </a:rPr>
              <a:t>      Avaliação do Departamento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B68893D0-1875-4508-8C27-CFF028760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04813"/>
            <a:ext cx="4897438" cy="320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rgbClr val="3333CC"/>
          </a:fgClr>
          <a:bgClr>
            <a:schemeClr val="folHlink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4" name="Picture 10">
            <a:extLst>
              <a:ext uri="{FF2B5EF4-FFF2-40B4-BE49-F238E27FC236}">
                <a16:creationId xmlns:a16="http://schemas.microsoft.com/office/drawing/2014/main" id="{06B3B32C-6D8E-4C40-B82B-B9957C3D8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1195388"/>
            <a:ext cx="5761037" cy="432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5" name="Rectangle 11">
            <a:extLst>
              <a:ext uri="{FF2B5EF4-FFF2-40B4-BE49-F238E27FC236}">
                <a16:creationId xmlns:a16="http://schemas.microsoft.com/office/drawing/2014/main" id="{BC0612B1-A84D-4C25-952C-AF24DECB2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549275"/>
            <a:ext cx="6913562" cy="5616575"/>
          </a:xfrm>
          <a:prstGeom prst="rect">
            <a:avLst/>
          </a:prstGeom>
          <a:pattFill prst="wdUpDiag">
            <a:fgClr>
              <a:schemeClr val="hlink">
                <a:alpha val="30000"/>
              </a:schemeClr>
            </a:fgClr>
            <a:bgClr>
              <a:schemeClr val="bg1">
                <a:alpha val="30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0AD930A2-1DFE-473D-82F9-4D594ED9ECBA}"/>
              </a:ext>
            </a:extLst>
          </p:cNvPr>
          <p:cNvSpPr txBox="1">
            <a:spLocks noChangeArrowheads="1"/>
          </p:cNvSpPr>
          <p:nvPr/>
        </p:nvSpPr>
        <p:spPr bwMode="auto">
          <a:xfrm rot="-945773">
            <a:off x="322263" y="3360738"/>
            <a:ext cx="8609012" cy="2228850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altLang="pt-BR" sz="5400" b="1">
                <a:solidFill>
                  <a:srgbClr val="FFFF00"/>
                </a:solidFill>
              </a:rPr>
              <a:t>DIMENSÕES DA MORDOMIA CRISTÃ</a:t>
            </a:r>
            <a:endParaRPr lang="pt-BR" altLang="pt-BR" sz="5400" b="1">
              <a:solidFill>
                <a:srgbClr val="080808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allAtOnce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A9ECA17F-DA7A-40C0-83D4-8DDFB3AD4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2060575"/>
            <a:ext cx="3276600" cy="5794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altLang="pt-BR" sz="3200">
                <a:solidFill>
                  <a:srgbClr val="080808"/>
                </a:solidFill>
              </a:rPr>
              <a:t> </a:t>
            </a:r>
            <a:r>
              <a:rPr lang="pt-BR" altLang="pt-BR" sz="3200">
                <a:solidFill>
                  <a:srgbClr val="FFFF00"/>
                </a:solidFill>
              </a:rPr>
              <a:t>Ação Missionária</a:t>
            </a:r>
          </a:p>
        </p:txBody>
      </p:sp>
      <p:sp>
        <p:nvSpPr>
          <p:cNvPr id="17412" name="AutoShape 4">
            <a:extLst>
              <a:ext uri="{FF2B5EF4-FFF2-40B4-BE49-F238E27FC236}">
                <a16:creationId xmlns:a16="http://schemas.microsoft.com/office/drawing/2014/main" id="{E3CF8B42-4DE4-4227-80AF-41CA5697B188}"/>
              </a:ext>
            </a:extLst>
          </p:cNvPr>
          <p:cNvSpPr>
            <a:spLocks/>
          </p:cNvSpPr>
          <p:nvPr/>
        </p:nvSpPr>
        <p:spPr bwMode="auto">
          <a:xfrm>
            <a:off x="4427538" y="1916113"/>
            <a:ext cx="4114800" cy="1076325"/>
          </a:xfrm>
          <a:prstGeom prst="accentCallout1">
            <a:avLst>
              <a:gd name="adj1" fmla="val 10620"/>
              <a:gd name="adj2" fmla="val -1852"/>
              <a:gd name="adj3" fmla="val 51477"/>
              <a:gd name="adj4" fmla="val -133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200">
                <a:solidFill>
                  <a:srgbClr val="FF0000"/>
                </a:solidFill>
              </a:rPr>
              <a:t>Atividades Internas</a:t>
            </a:r>
          </a:p>
          <a:p>
            <a:r>
              <a:rPr lang="pt-BR" altLang="pt-BR" sz="3200">
                <a:solidFill>
                  <a:srgbClr val="FF0000"/>
                </a:solidFill>
              </a:rPr>
              <a:t>Atividades Externas</a:t>
            </a:r>
            <a:r>
              <a:rPr lang="pt-BR" altLang="pt-BR" sz="3200">
                <a:solidFill>
                  <a:srgbClr val="080808"/>
                </a:solidFill>
              </a:rPr>
              <a:t>  </a:t>
            </a:r>
          </a:p>
        </p:txBody>
      </p:sp>
      <p:pic>
        <p:nvPicPr>
          <p:cNvPr id="17417" name="Picture 9">
            <a:extLst>
              <a:ext uri="{FF2B5EF4-FFF2-40B4-BE49-F238E27FC236}">
                <a16:creationId xmlns:a16="http://schemas.microsoft.com/office/drawing/2014/main" id="{45F6F594-C3A8-42CB-87C0-375EFCC4A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40"/>
          <a:stretch>
            <a:fillRect/>
          </a:stretch>
        </p:blipFill>
        <p:spPr bwMode="auto">
          <a:xfrm>
            <a:off x="755650" y="3068638"/>
            <a:ext cx="3240088" cy="309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9" name="Text Box 11">
            <a:extLst>
              <a:ext uri="{FF2B5EF4-FFF2-40B4-BE49-F238E27FC236}">
                <a16:creationId xmlns:a16="http://schemas.microsoft.com/office/drawing/2014/main" id="{F6A348E9-DB73-4556-ABE5-68DF6AD29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350" y="-26988"/>
            <a:ext cx="819150" cy="1616076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100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418" name="Rectangle 10">
            <a:extLst>
              <a:ext uri="{FF2B5EF4-FFF2-40B4-BE49-F238E27FC236}">
                <a16:creationId xmlns:a16="http://schemas.microsoft.com/office/drawing/2014/main" id="{19874316-40E1-413F-8470-481FC08B7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692150"/>
            <a:ext cx="3074988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b="1">
                <a:solidFill>
                  <a:srgbClr val="FFFF00"/>
                </a:solidFill>
              </a:rPr>
              <a:t> TALENTOS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74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74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2" grpId="0" build="p" animBg="1"/>
      <p:bldP spid="17419" grpId="0"/>
      <p:bldP spid="174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>
            <a:extLst>
              <a:ext uri="{FF2B5EF4-FFF2-40B4-BE49-F238E27FC236}">
                <a16:creationId xmlns:a16="http://schemas.microsoft.com/office/drawing/2014/main" id="{81E0979E-17D4-487F-8492-E137EA8AD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344988"/>
            <a:ext cx="7778750" cy="23971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altLang="pt-BR" sz="2800">
                <a:solidFill>
                  <a:srgbClr val="FFFF00"/>
                </a:solidFill>
              </a:rPr>
              <a:t>Ancionato - Sermões sobre a guarda do sábado</a:t>
            </a:r>
          </a:p>
          <a:p>
            <a:pPr algn="ctr">
              <a:lnSpc>
                <a:spcPct val="90000"/>
              </a:lnSpc>
              <a:buFontTx/>
              <a:buChar char="•"/>
            </a:pPr>
            <a:endParaRPr lang="pt-BR" altLang="pt-BR" sz="280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buFontTx/>
              <a:buChar char="•"/>
            </a:pPr>
            <a:r>
              <a:rPr lang="pt-BR" altLang="pt-BR" sz="2800">
                <a:solidFill>
                  <a:srgbClr val="FF0000"/>
                </a:solidFill>
              </a:rPr>
              <a:t>Ministérios da Família – Promover o Culto Familiar</a:t>
            </a:r>
          </a:p>
          <a:p>
            <a:pPr algn="ctr">
              <a:lnSpc>
                <a:spcPct val="90000"/>
              </a:lnSpc>
              <a:buFontTx/>
              <a:buChar char="•"/>
            </a:pPr>
            <a:r>
              <a:rPr lang="pt-BR" altLang="pt-BR" sz="2800">
                <a:solidFill>
                  <a:srgbClr val="FF0000"/>
                </a:solidFill>
              </a:rPr>
              <a:t>Dir. de Liberdade Religiosa - Visitação aos membros que estão com  dificuldade para observar o sábado </a:t>
            </a:r>
            <a:endParaRPr lang="pt-BR" altLang="pt-BR" sz="2800">
              <a:solidFill>
                <a:srgbClr val="080808"/>
              </a:solidFill>
            </a:endParaRPr>
          </a:p>
        </p:txBody>
      </p:sp>
      <p:pic>
        <p:nvPicPr>
          <p:cNvPr id="26629" name="Picture 5">
            <a:extLst>
              <a:ext uri="{FF2B5EF4-FFF2-40B4-BE49-F238E27FC236}">
                <a16:creationId xmlns:a16="http://schemas.microsoft.com/office/drawing/2014/main" id="{3546C613-BEEA-4E9C-98B4-0EADC984F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5" b="5009"/>
          <a:stretch>
            <a:fillRect/>
          </a:stretch>
        </p:blipFill>
        <p:spPr bwMode="auto">
          <a:xfrm>
            <a:off x="2744788" y="1524000"/>
            <a:ext cx="3652837" cy="262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0" name="Rectangle 6">
            <a:extLst>
              <a:ext uri="{FF2B5EF4-FFF2-40B4-BE49-F238E27FC236}">
                <a16:creationId xmlns:a16="http://schemas.microsoft.com/office/drawing/2014/main" id="{6A6ED50E-2F47-4439-AEDF-47898F7EE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2825" y="639763"/>
            <a:ext cx="2171700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b="1">
                <a:solidFill>
                  <a:srgbClr val="FFFF00"/>
                </a:solidFill>
              </a:rPr>
              <a:t> TEMPO</a:t>
            </a:r>
          </a:p>
        </p:txBody>
      </p:sp>
      <p:sp>
        <p:nvSpPr>
          <p:cNvPr id="26631" name="Text Box 7">
            <a:extLst>
              <a:ext uri="{FF2B5EF4-FFF2-40B4-BE49-F238E27FC236}">
                <a16:creationId xmlns:a16="http://schemas.microsoft.com/office/drawing/2014/main" id="{8C0E35D5-1490-40AD-8B8F-49F3FFB33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-100013"/>
            <a:ext cx="819150" cy="1616076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10000">
                <a:solidFill>
                  <a:srgbClr val="FF0000"/>
                </a:solidFill>
              </a:rPr>
              <a:t>2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66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/>
      <p:bldP spid="26630" grpId="0"/>
      <p:bldP spid="266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ABBD8F10-69B8-4A56-AB3E-02C1FF6CA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00213"/>
            <a:ext cx="4392612" cy="47910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pt-BR" altLang="pt-BR" sz="2800">
                <a:solidFill>
                  <a:srgbClr val="080808"/>
                </a:solidFill>
              </a:rPr>
              <a:t> </a:t>
            </a:r>
            <a:r>
              <a:rPr lang="pt-BR" altLang="pt-BR" sz="2800">
                <a:solidFill>
                  <a:srgbClr val="FFFF00"/>
                </a:solidFill>
              </a:rPr>
              <a:t>Dorcas - Curso de Arte Culinária</a:t>
            </a:r>
          </a:p>
          <a:p>
            <a:pPr algn="ctr">
              <a:lnSpc>
                <a:spcPct val="110000"/>
              </a:lnSpc>
              <a:buFontTx/>
              <a:buChar char="•"/>
            </a:pPr>
            <a:r>
              <a:rPr lang="pt-BR" altLang="pt-BR" sz="2800">
                <a:solidFill>
                  <a:srgbClr val="FF0000"/>
                </a:solidFill>
              </a:rPr>
              <a:t> Temperança e Saúde - Semanas e Palestras – convidar pessoas ligadas à área de saúde. Cursos Como Deixar de Fumar e Beber</a:t>
            </a:r>
          </a:p>
          <a:p>
            <a:pPr algn="ctr">
              <a:lnSpc>
                <a:spcPct val="110000"/>
              </a:lnSpc>
              <a:buFontTx/>
              <a:buChar char="•"/>
            </a:pPr>
            <a:r>
              <a:rPr lang="pt-BR" altLang="pt-BR" sz="2800">
                <a:solidFill>
                  <a:srgbClr val="FF0000"/>
                </a:solidFill>
              </a:rPr>
              <a:t> J. A. - Os temas de saúde podem ser apresentação dentro do culto JA</a:t>
            </a:r>
            <a:endParaRPr lang="pt-BR" altLang="pt-BR" sz="2800">
              <a:solidFill>
                <a:srgbClr val="080808"/>
              </a:solidFill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DA5C169-3CCE-45AF-90A3-E25A443CD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125" y="692150"/>
            <a:ext cx="2382838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b="1">
                <a:solidFill>
                  <a:srgbClr val="FFFF00"/>
                </a:solidFill>
              </a:rPr>
              <a:t>TEMPLO</a:t>
            </a: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F028C4FC-B551-4F68-8922-D1F2AA0AF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6225" y="-26988"/>
            <a:ext cx="819150" cy="1616076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10000">
                <a:solidFill>
                  <a:srgbClr val="FF0000"/>
                </a:solidFill>
              </a:rPr>
              <a:t>3</a:t>
            </a:r>
          </a:p>
        </p:txBody>
      </p:sp>
      <p:pic>
        <p:nvPicPr>
          <p:cNvPr id="18437" name="Picture 5">
            <a:extLst>
              <a:ext uri="{FF2B5EF4-FFF2-40B4-BE49-F238E27FC236}">
                <a16:creationId xmlns:a16="http://schemas.microsoft.com/office/drawing/2014/main" id="{401E05F5-F4BF-4302-9E5F-8A2C0CDBC5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"/>
          <a:stretch>
            <a:fillRect/>
          </a:stretch>
        </p:blipFill>
        <p:spPr bwMode="auto">
          <a:xfrm>
            <a:off x="5003800" y="2060575"/>
            <a:ext cx="3695700" cy="388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843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  <p:bldP spid="18435" grpId="0"/>
      <p:bldP spid="184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945E3894-DF81-4BBF-8453-BEE901E63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4292600"/>
            <a:ext cx="8569325" cy="24415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pt-BR" altLang="pt-BR" sz="2800">
                <a:solidFill>
                  <a:srgbClr val="080808"/>
                </a:solidFill>
              </a:rPr>
              <a:t> </a:t>
            </a:r>
            <a:r>
              <a:rPr lang="pt-BR" altLang="pt-BR" sz="2800">
                <a:solidFill>
                  <a:srgbClr val="FFFF00"/>
                </a:solidFill>
              </a:rPr>
              <a:t>Promover a fidelidade e a liberalidade.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pt-BR" altLang="pt-BR" sz="2800">
                <a:solidFill>
                  <a:srgbClr val="FF0000"/>
                </a:solidFill>
              </a:rPr>
              <a:t> Relatório financeiro à igreja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pt-BR" altLang="pt-BR" sz="2800">
                <a:solidFill>
                  <a:srgbClr val="FF0000"/>
                </a:solidFill>
              </a:rPr>
              <a:t> Explicar destino: dízimo e ofertas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pt-BR" altLang="pt-BR" sz="2800">
                <a:solidFill>
                  <a:srgbClr val="FF0000"/>
                </a:solidFill>
              </a:rPr>
              <a:t> Orientar os membros para que ofertem um </a:t>
            </a:r>
          </a:p>
          <a:p>
            <a:pPr>
              <a:lnSpc>
                <a:spcPct val="110000"/>
              </a:lnSpc>
            </a:pPr>
            <a:r>
              <a:rPr lang="pt-BR" altLang="pt-BR" sz="2800">
                <a:solidFill>
                  <a:srgbClr val="FF0000"/>
                </a:solidFill>
              </a:rPr>
              <a:t>percentual da renda</a:t>
            </a:r>
            <a:r>
              <a:rPr lang="pt-BR" altLang="pt-BR" sz="2800">
                <a:solidFill>
                  <a:srgbClr val="080808"/>
                </a:solidFill>
              </a:rPr>
              <a:t>                                                          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19E94AE-CC2D-49B3-BAB7-87328B3E2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6063" y="765175"/>
            <a:ext cx="3570287" cy="5191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pt-BR" altLang="pt-BR" b="1">
                <a:solidFill>
                  <a:srgbClr val="FFFF00"/>
                </a:solidFill>
              </a:rPr>
              <a:t>TESOURARIA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722B0AFA-8F53-4BD2-996D-F98565985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525" y="-131763"/>
            <a:ext cx="819150" cy="1616076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10000">
                <a:solidFill>
                  <a:srgbClr val="FF0000"/>
                </a:solidFill>
              </a:rPr>
              <a:t>4</a:t>
            </a:r>
          </a:p>
        </p:txBody>
      </p:sp>
      <p:pic>
        <p:nvPicPr>
          <p:cNvPr id="19463" name="Picture 7">
            <a:extLst>
              <a:ext uri="{FF2B5EF4-FFF2-40B4-BE49-F238E27FC236}">
                <a16:creationId xmlns:a16="http://schemas.microsoft.com/office/drawing/2014/main" id="{391ED13F-664C-4B2A-BAF6-A62D3E6A5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0" y="1628775"/>
            <a:ext cx="33655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94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  <p:bldP spid="19459" grpId="0"/>
      <p:bldP spid="19460" grpId="0"/>
    </p:bldLst>
  </p:timing>
</p:sld>
</file>

<file path=ppt/theme/theme1.xml><?xml version="1.0" encoding="utf-8"?>
<a:theme xmlns:a="http://schemas.openxmlformats.org/drawingml/2006/main" name="Turbilha">
  <a:themeElements>
    <a:clrScheme name="Turbilha 2">
      <a:dk1>
        <a:srgbClr val="000066"/>
      </a:dk1>
      <a:lt1>
        <a:srgbClr val="CCECFF"/>
      </a:lt1>
      <a:dk2>
        <a:srgbClr val="6699FF"/>
      </a:dk2>
      <a:lt2>
        <a:srgbClr val="CCFFFF"/>
      </a:lt2>
      <a:accent1>
        <a:srgbClr val="CC99FF"/>
      </a:accent1>
      <a:accent2>
        <a:srgbClr val="9999FF"/>
      </a:accent2>
      <a:accent3>
        <a:srgbClr val="B8CAFF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Turbilh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urbilha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bilha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bilh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Office\Modelos\Estruturas de apresentação\TURBILHA.POT</Template>
  <TotalTime>752</TotalTime>
  <Words>229</Words>
  <Application>Microsoft Office PowerPoint</Application>
  <PresentationFormat>Apresentação na tela (4:3)</PresentationFormat>
  <Paragraphs>54</Paragraphs>
  <Slides>9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Tahoma</vt:lpstr>
      <vt:lpstr>Monotype Sorts</vt:lpstr>
      <vt:lpstr>Turbilha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 </dc:title>
  <dc:subject>MORDOMIA CRISTÃ 2003</dc:subject>
  <dc:creator>4TONS - Pr. Marcelo Augusto de Carvalho; USB</dc:creator>
  <cp:keywords>www.4tons.com.br</cp:keywords>
  <dc:description>COMÉRCIO PROIBIDO. USO PESSOAL</dc:description>
  <cp:lastModifiedBy>UCB - Marcelo Augusto de Carvalho</cp:lastModifiedBy>
  <cp:revision>18</cp:revision>
  <dcterms:created xsi:type="dcterms:W3CDTF">2001-02-26T14:30:26Z</dcterms:created>
  <dcterms:modified xsi:type="dcterms:W3CDTF">2020-11-03T14:00:00Z</dcterms:modified>
</cp:coreProperties>
</file>