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>
  <p:sldMasterIdLst>
    <p:sldMasterId id="2147483651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2" r:id="rId9"/>
    <p:sldId id="263" r:id="rId10"/>
  </p:sldIdLst>
  <p:sldSz cx="9144000" cy="6858000" type="screen4x3"/>
  <p:notesSz cx="6858000" cy="9144000"/>
  <p:embeddedFontLst>
    <p:embeddedFont>
      <p:font typeface="Tahoma" panose="020B0604030504040204" pitchFamily="34" charset="0"/>
      <p:regular r:id="rId12"/>
      <p:bold r:id="rId13"/>
    </p:embeddedFont>
  </p:embeddedFontLst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4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4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4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4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accent2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B1B1"/>
    <a:srgbClr val="3333CC"/>
    <a:srgbClr val="FFFFFF"/>
    <a:srgbClr val="FF0000"/>
    <a:srgbClr val="FF9933"/>
    <a:srgbClr val="FFFF00"/>
    <a:srgbClr val="08080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57" autoAdjust="0"/>
  </p:normalViewPr>
  <p:slideViewPr>
    <p:cSldViewPr>
      <p:cViewPr varScale="1">
        <p:scale>
          <a:sx n="36" d="100"/>
          <a:sy n="36" d="100"/>
        </p:scale>
        <p:origin x="628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37" d="100"/>
          <a:sy n="37" d="100"/>
        </p:scale>
        <p:origin x="-318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2.fntdata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1.fntdata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1DBF623C-CFE0-45BD-AFAC-CED93DA35EAB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pt-BR" altLang="pt-BR"/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BA84A8A4-29BC-4427-9B3D-316AC76FA5D3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pt-BR" altLang="pt-BR"/>
          </a:p>
        </p:txBody>
      </p:sp>
      <p:sp>
        <p:nvSpPr>
          <p:cNvPr id="7172" name="Rectangle 4">
            <a:extLst>
              <a:ext uri="{FF2B5EF4-FFF2-40B4-BE49-F238E27FC236}">
                <a16:creationId xmlns:a16="http://schemas.microsoft.com/office/drawing/2014/main" id="{90074D89-ED9D-4F94-B69F-9DD6AE7A4240}"/>
              </a:ext>
            </a:extLst>
          </p:cNvPr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173" name="Rectangle 5">
            <a:extLst>
              <a:ext uri="{FF2B5EF4-FFF2-40B4-BE49-F238E27FC236}">
                <a16:creationId xmlns:a16="http://schemas.microsoft.com/office/drawing/2014/main" id="{1DD49740-6CEF-4119-A95D-FC3B3B90366D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os estilos do texto mestre</a:t>
            </a:r>
          </a:p>
          <a:p>
            <a:pPr lvl="0"/>
            <a:r>
              <a:rPr lang="pt-BR" altLang="pt-BR"/>
              <a:t>Segundo nível</a:t>
            </a:r>
          </a:p>
          <a:p>
            <a:pPr lvl="0"/>
            <a:r>
              <a:rPr lang="pt-BR" altLang="pt-BR"/>
              <a:t>Terceiro nível</a:t>
            </a:r>
          </a:p>
          <a:p>
            <a:pPr lvl="0"/>
            <a:r>
              <a:rPr lang="pt-BR" altLang="pt-BR"/>
              <a:t>Quarto nível</a:t>
            </a:r>
          </a:p>
          <a:p>
            <a:pPr lvl="0"/>
            <a:r>
              <a:rPr lang="pt-BR" altLang="pt-BR"/>
              <a:t>Quinto nível</a:t>
            </a:r>
          </a:p>
        </p:txBody>
      </p:sp>
      <p:sp>
        <p:nvSpPr>
          <p:cNvPr id="7174" name="Rectangle 6">
            <a:extLst>
              <a:ext uri="{FF2B5EF4-FFF2-40B4-BE49-F238E27FC236}">
                <a16:creationId xmlns:a16="http://schemas.microsoft.com/office/drawing/2014/main" id="{35F8BED8-C42E-436F-8CC9-B1E3A1370F8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pt-BR" altLang="pt-BR"/>
          </a:p>
        </p:txBody>
      </p:sp>
      <p:sp>
        <p:nvSpPr>
          <p:cNvPr id="7175" name="Rectangle 7">
            <a:extLst>
              <a:ext uri="{FF2B5EF4-FFF2-40B4-BE49-F238E27FC236}">
                <a16:creationId xmlns:a16="http://schemas.microsoft.com/office/drawing/2014/main" id="{07D48AD0-1D02-42F2-8B24-5440BC774C3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6BCBD05-2068-444F-865A-AA03A2C8369D}" type="slidenum">
              <a:rPr lang="pt-BR" altLang="pt-BR"/>
              <a:pPr/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2A538C40-4589-4C34-8F83-5E15A783B4D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70B22D4-9B0A-499F-A96D-149D8318CDE8}" type="slidenum">
              <a:rPr lang="pt-BR" altLang="pt-BR"/>
              <a:pPr/>
              <a:t>1</a:t>
            </a:fld>
            <a:endParaRPr lang="pt-BR" altLang="pt-BR"/>
          </a:p>
        </p:txBody>
      </p:sp>
      <p:sp>
        <p:nvSpPr>
          <p:cNvPr id="22530" name="Rectangle 2">
            <a:extLst>
              <a:ext uri="{FF2B5EF4-FFF2-40B4-BE49-F238E27FC236}">
                <a16:creationId xmlns:a16="http://schemas.microsoft.com/office/drawing/2014/main" id="{ED3699B0-0CB3-40E7-B081-077A60C0FBE5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7BC3EBE3-E236-4384-9C0F-D0D2C30768B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 altLang="pt-B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FAC91626-E866-4172-8695-A47CED265A1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D717DA1-AD75-46A2-AFB4-B38C6C2192E9}" type="slidenum">
              <a:rPr lang="pt-BR" altLang="pt-BR"/>
              <a:pPr/>
              <a:t>3</a:t>
            </a:fld>
            <a:endParaRPr lang="pt-BR" altLang="pt-BR"/>
          </a:p>
        </p:txBody>
      </p:sp>
      <p:sp>
        <p:nvSpPr>
          <p:cNvPr id="8194" name="Rectangle 2">
            <a:extLst>
              <a:ext uri="{FF2B5EF4-FFF2-40B4-BE49-F238E27FC236}">
                <a16:creationId xmlns:a16="http://schemas.microsoft.com/office/drawing/2014/main" id="{714F10FE-44D7-4F04-B6CA-AD412567E397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311AD7DB-A81B-425E-9B78-42FB90A874F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 alt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C696FEB-C76F-457A-A8BA-944191C150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BB653BF-94A4-4D63-839D-4664FE5239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</p:spTree>
    <p:extLst>
      <p:ext uri="{BB962C8B-B14F-4D97-AF65-F5344CB8AC3E}">
        <p14:creationId xmlns:p14="http://schemas.microsoft.com/office/powerpoint/2010/main" val="520318977"/>
      </p:ext>
    </p:extLst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ED97A71-D7D5-41F1-8278-D4D4DECCD7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AD6C9AF3-7D2F-4C5F-82D3-E0E2E365FF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  <p:extLst>
      <p:ext uri="{BB962C8B-B14F-4D97-AF65-F5344CB8AC3E}">
        <p14:creationId xmlns:p14="http://schemas.microsoft.com/office/powerpoint/2010/main" val="1217192836"/>
      </p:ext>
    </p:extLst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48304213-3376-4177-97EC-74342DA6CB7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34717F2C-9B4F-41B2-9855-22C918F843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  <p:extLst>
      <p:ext uri="{BB962C8B-B14F-4D97-AF65-F5344CB8AC3E}">
        <p14:creationId xmlns:p14="http://schemas.microsoft.com/office/powerpoint/2010/main" val="3264641489"/>
      </p:ext>
    </p:extLst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CBA7295-CB3F-421C-90F2-6FB9F11A87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EF17FA3-FFC1-4D08-AD32-AEC5D3A3CD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  <p:extLst>
      <p:ext uri="{BB962C8B-B14F-4D97-AF65-F5344CB8AC3E}">
        <p14:creationId xmlns:p14="http://schemas.microsoft.com/office/powerpoint/2010/main" val="67921201"/>
      </p:ext>
    </p:extLst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41FF013-003B-4FFC-B0DE-DA232234C4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3392770E-8EF5-47A0-B59D-55337447F2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</p:spTree>
    <p:extLst>
      <p:ext uri="{BB962C8B-B14F-4D97-AF65-F5344CB8AC3E}">
        <p14:creationId xmlns:p14="http://schemas.microsoft.com/office/powerpoint/2010/main" val="1405741674"/>
      </p:ext>
    </p:extLst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D4F9F56-3424-4F1F-9453-7D3B682F38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C4DA78A-8B16-4A0B-9F0B-0B6BFAA11B5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6E617B15-1155-4F06-8F5D-277D480E67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  <p:extLst>
      <p:ext uri="{BB962C8B-B14F-4D97-AF65-F5344CB8AC3E}">
        <p14:creationId xmlns:p14="http://schemas.microsoft.com/office/powerpoint/2010/main" val="2611131899"/>
      </p:ext>
    </p:extLst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34C21FE-0857-417E-940B-5324B9FCC8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D64DED68-B76F-4759-AC15-B107691AB3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A3524967-7FFE-4CE7-81FE-EAD2563CC8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AA5B0741-76B5-44BB-969E-08C65FBCC7F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F3872615-BC04-418B-9EA7-47916D628A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  <p:extLst>
      <p:ext uri="{BB962C8B-B14F-4D97-AF65-F5344CB8AC3E}">
        <p14:creationId xmlns:p14="http://schemas.microsoft.com/office/powerpoint/2010/main" val="3208612637"/>
      </p:ext>
    </p:extLst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FA27812-E00E-4500-BB1D-58BB71C0A0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</p:spTree>
    <p:extLst>
      <p:ext uri="{BB962C8B-B14F-4D97-AF65-F5344CB8AC3E}">
        <p14:creationId xmlns:p14="http://schemas.microsoft.com/office/powerpoint/2010/main" val="1611033704"/>
      </p:ext>
    </p:extLst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97141633"/>
      </p:ext>
    </p:extLst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F923F35-FD32-474C-8E01-85049AC473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372B4FA-F763-4642-A6C9-0C3855CB11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098AEBBF-5ADB-489A-9385-AB7CA7FD81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</p:spTree>
    <p:extLst>
      <p:ext uri="{BB962C8B-B14F-4D97-AF65-F5344CB8AC3E}">
        <p14:creationId xmlns:p14="http://schemas.microsoft.com/office/powerpoint/2010/main" val="1455553526"/>
      </p:ext>
    </p:extLst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A0DAD18-FAC4-400E-8F53-B99356E56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3D36BA57-E2FA-4E3E-B40A-D96CB3261A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6468A484-6244-4471-AE35-0C14DCEBA4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</p:spTree>
    <p:extLst>
      <p:ext uri="{BB962C8B-B14F-4D97-AF65-F5344CB8AC3E}">
        <p14:creationId xmlns:p14="http://schemas.microsoft.com/office/powerpoint/2010/main" val="2602093809"/>
      </p:ext>
    </p:extLst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8080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dk2" tx1="lt1" bg2="dk1" tx2="lt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ransition spd="med">
    <p:fad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ahoma" panose="020B060403050404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ahoma" panose="020B060403050404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ahoma" panose="020B060403050404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ahoma" panose="020B0604030504040204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ahoma" panose="020B0604030504040204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ahoma" panose="020B0604030504040204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ahoma" panose="020B0604030504040204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ahoma" panose="020B060403050404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Monotype Sorts" pitchFamily="2" charset="2"/>
        <a:buChar char="n"/>
        <a:defRPr kumimoji="1" sz="3200" kern="12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Char char="–"/>
        <a:defRPr kumimoji="1" sz="2800" kern="12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Monotype Sorts" pitchFamily="2" charset="2"/>
        <a:buChar char="n"/>
        <a:defRPr kumimoji="1" sz="2400" kern="12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 kern="12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Monotype Sorts" pitchFamily="2" charset="2"/>
        <a:buChar char="n"/>
        <a:defRPr kumimoji="1" sz="2000" kern="12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dkDnDiag">
          <a:fgClr>
            <a:srgbClr val="3333CC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2" name="Text Box 14">
            <a:extLst>
              <a:ext uri="{FF2B5EF4-FFF2-40B4-BE49-F238E27FC236}">
                <a16:creationId xmlns:a16="http://schemas.microsoft.com/office/drawing/2014/main" id="{D4343AF2-0AB9-461D-819F-07396E5EA4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2875" y="404813"/>
            <a:ext cx="8856663" cy="1431925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FF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pt-BR" altLang="pt-BR" sz="4400" b="1">
                <a:solidFill>
                  <a:srgbClr val="FFFF00"/>
                </a:solidFill>
              </a:rPr>
              <a:t>Orientações para o Departamento de Mordomia Cristã</a:t>
            </a:r>
          </a:p>
        </p:txBody>
      </p:sp>
      <p:pic>
        <p:nvPicPr>
          <p:cNvPr id="2054" name="Picture 6">
            <a:extLst>
              <a:ext uri="{FF2B5EF4-FFF2-40B4-BE49-F238E27FC236}">
                <a16:creationId xmlns:a16="http://schemas.microsoft.com/office/drawing/2014/main" id="{E4389639-D7F7-45A7-A15B-CDA42086DE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8338" y="2906713"/>
            <a:ext cx="185737" cy="1042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55" name="AutoShape 7">
            <a:hlinkClick r:id="" action="ppaction://hlinkshowjump?jump=lastslide" highlightClick="1"/>
            <a:extLst>
              <a:ext uri="{FF2B5EF4-FFF2-40B4-BE49-F238E27FC236}">
                <a16:creationId xmlns:a16="http://schemas.microsoft.com/office/drawing/2014/main" id="{708E370C-981D-419F-8031-68FAAE51DB69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9144000" y="1501775"/>
            <a:ext cx="76200" cy="74613"/>
          </a:xfrm>
          <a:prstGeom prst="actionButtonEnd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2057" name="Text Box 9">
            <a:extLst>
              <a:ext uri="{FF2B5EF4-FFF2-40B4-BE49-F238E27FC236}">
                <a16:creationId xmlns:a16="http://schemas.microsoft.com/office/drawing/2014/main" id="{2453C71E-4154-45BF-B652-6BB91F4640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72225" y="6356350"/>
            <a:ext cx="2736850" cy="457200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FF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altLang="pt-BR" sz="2400" b="1">
                <a:solidFill>
                  <a:srgbClr val="FFFF00"/>
                </a:solidFill>
              </a:rPr>
              <a:t>Pr. Hélio C. Costa</a:t>
            </a:r>
          </a:p>
        </p:txBody>
      </p:sp>
      <p:pic>
        <p:nvPicPr>
          <p:cNvPr id="2065" name="Picture 17">
            <a:extLst>
              <a:ext uri="{FF2B5EF4-FFF2-40B4-BE49-F238E27FC236}">
                <a16:creationId xmlns:a16="http://schemas.microsoft.com/office/drawing/2014/main" id="{67736A4A-D5A3-49E6-9ACA-73C6CF4688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653"/>
          <a:stretch>
            <a:fillRect/>
          </a:stretch>
        </p:blipFill>
        <p:spPr bwMode="auto">
          <a:xfrm>
            <a:off x="1906588" y="2179638"/>
            <a:ext cx="5329237" cy="3770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69" name="Rectangle 21">
            <a:extLst>
              <a:ext uri="{FF2B5EF4-FFF2-40B4-BE49-F238E27FC236}">
                <a16:creationId xmlns:a16="http://schemas.microsoft.com/office/drawing/2014/main" id="{7A394AEA-CC7E-47B1-B379-C65DC7A41C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19250" y="1844675"/>
            <a:ext cx="5832475" cy="4464050"/>
          </a:xfrm>
          <a:prstGeom prst="rect">
            <a:avLst/>
          </a:prstGeom>
          <a:solidFill>
            <a:schemeClr val="hlink">
              <a:alpha val="39999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pt-BR" altLang="pt-BR">
              <a:solidFill>
                <a:schemeClr val="hlink"/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10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2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2" grpId="0"/>
      <p:bldP spid="2057" grpId="0"/>
      <p:bldP spid="206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>
            <a:extLst>
              <a:ext uri="{FF2B5EF4-FFF2-40B4-BE49-F238E27FC236}">
                <a16:creationId xmlns:a16="http://schemas.microsoft.com/office/drawing/2014/main" id="{80C8C0AA-2E21-4A86-8A23-09542C13E7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5900" y="1844675"/>
            <a:ext cx="4787900" cy="4581525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chemeClr val="folHlink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pt-BR" altLang="pt-BR" sz="2800">
                <a:solidFill>
                  <a:srgbClr val="FFFF00"/>
                </a:solidFill>
              </a:rPr>
              <a:t>Pastor - Ex.Ofício</a:t>
            </a:r>
          </a:p>
          <a:p>
            <a:pPr>
              <a:lnSpc>
                <a:spcPct val="150000"/>
              </a:lnSpc>
              <a:buFontTx/>
              <a:buChar char="•"/>
            </a:pPr>
            <a:endParaRPr lang="pt-BR" altLang="pt-BR" sz="2800">
              <a:solidFill>
                <a:srgbClr val="FFFF00"/>
              </a:solidFill>
            </a:endParaRPr>
          </a:p>
          <a:p>
            <a:pPr>
              <a:lnSpc>
                <a:spcPct val="150000"/>
              </a:lnSpc>
              <a:buFontTx/>
              <a:buChar char="•"/>
            </a:pPr>
            <a:r>
              <a:rPr lang="pt-BR" altLang="pt-BR" sz="2800">
                <a:solidFill>
                  <a:srgbClr val="FF0000"/>
                </a:solidFill>
              </a:rPr>
              <a:t>Diretor de Mordomia (ancião)</a:t>
            </a:r>
          </a:p>
          <a:p>
            <a:pPr>
              <a:lnSpc>
                <a:spcPct val="150000"/>
              </a:lnSpc>
              <a:buFontTx/>
              <a:buChar char="•"/>
            </a:pPr>
            <a:r>
              <a:rPr lang="pt-BR" altLang="pt-BR" sz="2800">
                <a:solidFill>
                  <a:srgbClr val="FF0000"/>
                </a:solidFill>
              </a:rPr>
              <a:t>Tesoureiro</a:t>
            </a:r>
          </a:p>
          <a:p>
            <a:pPr>
              <a:lnSpc>
                <a:spcPct val="150000"/>
              </a:lnSpc>
              <a:buFontTx/>
              <a:buChar char="•"/>
            </a:pPr>
            <a:r>
              <a:rPr lang="pt-BR" altLang="pt-BR" sz="2800">
                <a:solidFill>
                  <a:srgbClr val="FF0000"/>
                </a:solidFill>
              </a:rPr>
              <a:t>Secretário</a:t>
            </a:r>
          </a:p>
          <a:p>
            <a:pPr>
              <a:lnSpc>
                <a:spcPct val="150000"/>
              </a:lnSpc>
              <a:buFontTx/>
              <a:buChar char="•"/>
            </a:pPr>
            <a:r>
              <a:rPr lang="pt-BR" altLang="pt-BR" sz="2800">
                <a:solidFill>
                  <a:srgbClr val="FF0000"/>
                </a:solidFill>
              </a:rPr>
              <a:t>Dependendo da Igreja - 2 ou 3 vogais</a:t>
            </a:r>
          </a:p>
        </p:txBody>
      </p:sp>
      <p:pic>
        <p:nvPicPr>
          <p:cNvPr id="3076" name="Picture 4">
            <a:extLst>
              <a:ext uri="{FF2B5EF4-FFF2-40B4-BE49-F238E27FC236}">
                <a16:creationId xmlns:a16="http://schemas.microsoft.com/office/drawing/2014/main" id="{6F45CA87-E9BB-4E48-AFB3-1940869C6F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5600" y="1484313"/>
            <a:ext cx="3092450" cy="45354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8" name="Rectangle 6">
            <a:extLst>
              <a:ext uri="{FF2B5EF4-FFF2-40B4-BE49-F238E27FC236}">
                <a16:creationId xmlns:a16="http://schemas.microsoft.com/office/drawing/2014/main" id="{1309E262-E5DF-45FF-80A8-CA4C52E9BB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1013" y="476250"/>
            <a:ext cx="6061075" cy="86042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FF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80000"/>
              </a:lnSpc>
            </a:pPr>
            <a:r>
              <a:rPr lang="pt-BR" altLang="pt-BR" sz="2800" b="1" i="1">
                <a:solidFill>
                  <a:srgbClr val="FFFF00"/>
                </a:solidFill>
              </a:rPr>
              <a:t>COMISSÃO DE MORDOMIA CRISTÃ</a:t>
            </a:r>
          </a:p>
        </p:txBody>
      </p:sp>
      <p:sp>
        <p:nvSpPr>
          <p:cNvPr id="3079" name="Text Box 7">
            <a:extLst>
              <a:ext uri="{FF2B5EF4-FFF2-40B4-BE49-F238E27FC236}">
                <a16:creationId xmlns:a16="http://schemas.microsoft.com/office/drawing/2014/main" id="{BFC54F6E-B32F-4E70-BAD2-9D9046464C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31900" y="-171450"/>
            <a:ext cx="819150" cy="1616075"/>
          </a:xfrm>
          <a:prstGeom prst="rect">
            <a:avLst/>
          </a:prstGeom>
          <a:noFill/>
          <a:ln>
            <a:noFill/>
          </a:ln>
          <a:effectLst>
            <a:outerShdw dist="71842" dir="2700000" algn="ctr" rotWithShape="0">
              <a:srgbClr val="FFFF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pt-BR" altLang="pt-BR" sz="10000">
                <a:solidFill>
                  <a:srgbClr val="FF0000"/>
                </a:solidFill>
              </a:rPr>
              <a:t>1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307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0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0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0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0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0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0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0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0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0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0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0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0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0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0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0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 build="p"/>
      <p:bldP spid="3078" grpId="0"/>
      <p:bldP spid="307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0" name="Text Box 6">
            <a:extLst>
              <a:ext uri="{FF2B5EF4-FFF2-40B4-BE49-F238E27FC236}">
                <a16:creationId xmlns:a16="http://schemas.microsoft.com/office/drawing/2014/main" id="{3D8F203A-FB3C-4A2A-A16D-AAE3C8C2D1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0113" y="-100013"/>
            <a:ext cx="819150" cy="1616076"/>
          </a:xfrm>
          <a:prstGeom prst="rect">
            <a:avLst/>
          </a:prstGeom>
          <a:noFill/>
          <a:ln>
            <a:noFill/>
          </a:ln>
          <a:effectLst>
            <a:outerShdw dist="71842" dir="2700000" algn="ctr" rotWithShape="0">
              <a:srgbClr val="FFFF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pt-BR" altLang="pt-BR" sz="1000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6146" name="Text Box 2">
            <a:extLst>
              <a:ext uri="{FF2B5EF4-FFF2-40B4-BE49-F238E27FC236}">
                <a16:creationId xmlns:a16="http://schemas.microsoft.com/office/drawing/2014/main" id="{7D426271-956A-4960-A588-3512B1D753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7613" y="404813"/>
            <a:ext cx="7026275" cy="94615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FF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pt-BR" altLang="pt-BR" sz="2800">
                <a:solidFill>
                  <a:srgbClr val="080808"/>
                </a:solidFill>
              </a:rPr>
              <a:t> </a:t>
            </a:r>
            <a:r>
              <a:rPr lang="pt-BR" altLang="pt-BR" sz="2800" b="1" i="1">
                <a:solidFill>
                  <a:srgbClr val="FFFF00"/>
                </a:solidFill>
              </a:rPr>
              <a:t> ATIVIDADES DO DEPARTAMENTO DE </a:t>
            </a:r>
          </a:p>
          <a:p>
            <a:pPr algn="ctr"/>
            <a:r>
              <a:rPr lang="pt-BR" altLang="pt-BR" sz="2800" b="1" i="1">
                <a:solidFill>
                  <a:srgbClr val="FFFF00"/>
                </a:solidFill>
              </a:rPr>
              <a:t>MORDOMIA CRISTÃ</a:t>
            </a:r>
            <a:endParaRPr lang="pt-BR" altLang="pt-BR" sz="2400">
              <a:solidFill>
                <a:srgbClr val="080808"/>
              </a:solidFill>
            </a:endParaRPr>
          </a:p>
        </p:txBody>
      </p:sp>
      <p:sp>
        <p:nvSpPr>
          <p:cNvPr id="6147" name="Text Box 3">
            <a:extLst>
              <a:ext uri="{FF2B5EF4-FFF2-40B4-BE49-F238E27FC236}">
                <a16:creationId xmlns:a16="http://schemas.microsoft.com/office/drawing/2014/main" id="{A0FD0CA6-EFD5-4545-A2AB-23919B7112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2133600"/>
            <a:ext cx="3960812" cy="4449763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chemeClr val="folHlink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40000"/>
              </a:lnSpc>
            </a:pPr>
            <a:r>
              <a:rPr lang="pt-BR" altLang="pt-BR" sz="2800" b="1">
                <a:solidFill>
                  <a:srgbClr val="FFFF00"/>
                </a:solidFill>
              </a:rPr>
              <a:t>A - SEMANAL</a:t>
            </a:r>
            <a:endParaRPr lang="pt-BR" altLang="pt-BR" sz="2800" b="1" i="1">
              <a:solidFill>
                <a:srgbClr val="FFFF00"/>
              </a:solidFill>
            </a:endParaRPr>
          </a:p>
          <a:p>
            <a:pPr>
              <a:lnSpc>
                <a:spcPct val="140000"/>
              </a:lnSpc>
              <a:buFontTx/>
              <a:buChar char="•"/>
            </a:pPr>
            <a:r>
              <a:rPr lang="pt-BR" altLang="pt-BR" sz="2800" b="1" i="1">
                <a:solidFill>
                  <a:srgbClr val="FF0000"/>
                </a:solidFill>
              </a:rPr>
              <a:t> </a:t>
            </a:r>
            <a:r>
              <a:rPr lang="pt-BR" altLang="pt-BR" sz="2800">
                <a:solidFill>
                  <a:srgbClr val="FF0000"/>
                </a:solidFill>
              </a:rPr>
              <a:t>  Leitura de Púlpito</a:t>
            </a:r>
          </a:p>
          <a:p>
            <a:pPr>
              <a:lnSpc>
                <a:spcPct val="130000"/>
              </a:lnSpc>
              <a:buFontTx/>
              <a:buChar char="•"/>
            </a:pPr>
            <a:r>
              <a:rPr lang="pt-BR" altLang="pt-BR" sz="2800">
                <a:solidFill>
                  <a:srgbClr val="FF0000"/>
                </a:solidFill>
              </a:rPr>
              <a:t>   Duplas Visitadoras</a:t>
            </a:r>
          </a:p>
          <a:p>
            <a:pPr>
              <a:buFontTx/>
              <a:buChar char="•"/>
            </a:pPr>
            <a:endParaRPr lang="pt-BR" altLang="pt-BR" sz="280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r>
              <a:rPr lang="pt-BR" altLang="pt-BR" sz="2800" b="1">
                <a:solidFill>
                  <a:srgbClr val="FFFF00"/>
                </a:solidFill>
              </a:rPr>
              <a:t>B - MENSAL</a:t>
            </a:r>
          </a:p>
          <a:p>
            <a:pPr>
              <a:lnSpc>
                <a:spcPct val="110000"/>
              </a:lnSpc>
              <a:buFontTx/>
              <a:buChar char="•"/>
            </a:pPr>
            <a:r>
              <a:rPr lang="pt-BR" altLang="pt-BR" sz="2800">
                <a:solidFill>
                  <a:srgbClr val="FF0000"/>
                </a:solidFill>
              </a:rPr>
              <a:t>   Provai e Vede</a:t>
            </a:r>
          </a:p>
          <a:p>
            <a:pPr>
              <a:buFontTx/>
              <a:buChar char="•"/>
            </a:pPr>
            <a:endParaRPr lang="pt-BR" altLang="pt-BR" sz="2800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</a:pPr>
            <a:r>
              <a:rPr lang="pt-BR" altLang="pt-BR" sz="2800" b="1">
                <a:solidFill>
                  <a:srgbClr val="FFFF00"/>
                </a:solidFill>
              </a:rPr>
              <a:t>C - TRIMESTRAL</a:t>
            </a:r>
            <a:endParaRPr lang="pt-BR" altLang="pt-BR" sz="2800">
              <a:solidFill>
                <a:srgbClr val="FFFF00"/>
              </a:solidFill>
            </a:endParaRPr>
          </a:p>
          <a:p>
            <a:pPr>
              <a:lnSpc>
                <a:spcPct val="130000"/>
              </a:lnSpc>
              <a:buFontTx/>
              <a:buChar char="•"/>
            </a:pPr>
            <a:r>
              <a:rPr lang="pt-BR" altLang="pt-BR" sz="2800">
                <a:solidFill>
                  <a:srgbClr val="FF0000"/>
                </a:solidFill>
              </a:rPr>
              <a:t>   Envio de Relatório</a:t>
            </a:r>
          </a:p>
        </p:txBody>
      </p:sp>
      <p:pic>
        <p:nvPicPr>
          <p:cNvPr id="6151" name="Picture 7">
            <a:extLst>
              <a:ext uri="{FF2B5EF4-FFF2-40B4-BE49-F238E27FC236}">
                <a16:creationId xmlns:a16="http://schemas.microsoft.com/office/drawing/2014/main" id="{D79BD2DA-71CC-4D79-BF30-853DFE9585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363" y="1700213"/>
            <a:ext cx="3657600" cy="4610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615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0" grpId="0"/>
      <p:bldP spid="6146" grpId="0"/>
      <p:bldP spid="614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>
            <a:extLst>
              <a:ext uri="{FF2B5EF4-FFF2-40B4-BE49-F238E27FC236}">
                <a16:creationId xmlns:a16="http://schemas.microsoft.com/office/drawing/2014/main" id="{2BD34E6D-A45C-44B7-8D0D-1A14784A83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2775" y="3671888"/>
            <a:ext cx="7704138" cy="29972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pt-BR" altLang="pt-BR" sz="2800" b="1">
                <a:solidFill>
                  <a:srgbClr val="FFFF00"/>
                </a:solidFill>
              </a:rPr>
              <a:t>D – ANUAL</a:t>
            </a:r>
          </a:p>
          <a:p>
            <a:endParaRPr lang="pt-BR" altLang="pt-BR" sz="2800" b="1">
              <a:solidFill>
                <a:srgbClr val="FFFF00"/>
              </a:solidFill>
            </a:endParaRPr>
          </a:p>
          <a:p>
            <a:pPr>
              <a:lnSpc>
                <a:spcPct val="120000"/>
              </a:lnSpc>
              <a:buFontTx/>
              <a:buChar char="•"/>
            </a:pPr>
            <a:r>
              <a:rPr lang="pt-BR" altLang="pt-BR" sz="2800" b="1">
                <a:solidFill>
                  <a:srgbClr val="FF0000"/>
                </a:solidFill>
              </a:rPr>
              <a:t>      Sermão de Mordomia Cristã</a:t>
            </a:r>
          </a:p>
          <a:p>
            <a:pPr>
              <a:lnSpc>
                <a:spcPct val="120000"/>
              </a:lnSpc>
              <a:buFontTx/>
              <a:buChar char="•"/>
            </a:pPr>
            <a:r>
              <a:rPr lang="pt-BR" altLang="pt-BR" sz="2800" b="1">
                <a:solidFill>
                  <a:srgbClr val="FF0000"/>
                </a:solidFill>
              </a:rPr>
              <a:t>      Semana de Mordomia Cristã</a:t>
            </a:r>
          </a:p>
          <a:p>
            <a:pPr>
              <a:lnSpc>
                <a:spcPct val="120000"/>
              </a:lnSpc>
              <a:buFontTx/>
              <a:buChar char="•"/>
            </a:pPr>
            <a:r>
              <a:rPr lang="pt-BR" altLang="pt-BR" sz="2800" b="1">
                <a:solidFill>
                  <a:srgbClr val="FF0000"/>
                </a:solidFill>
              </a:rPr>
              <a:t>      Dia Mundial de Mordomia Cristã</a:t>
            </a:r>
          </a:p>
          <a:p>
            <a:pPr>
              <a:lnSpc>
                <a:spcPct val="120000"/>
              </a:lnSpc>
              <a:buFontTx/>
              <a:buChar char="•"/>
            </a:pPr>
            <a:r>
              <a:rPr lang="pt-BR" altLang="pt-BR" sz="2800" b="1">
                <a:solidFill>
                  <a:srgbClr val="FF0000"/>
                </a:solidFill>
              </a:rPr>
              <a:t>      Avaliação do Departamento</a:t>
            </a:r>
          </a:p>
        </p:txBody>
      </p:sp>
      <p:pic>
        <p:nvPicPr>
          <p:cNvPr id="15364" name="Picture 4">
            <a:extLst>
              <a:ext uri="{FF2B5EF4-FFF2-40B4-BE49-F238E27FC236}">
                <a16:creationId xmlns:a16="http://schemas.microsoft.com/office/drawing/2014/main" id="{B68893D0-1875-4508-8C27-CFF028760D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4075" y="404813"/>
            <a:ext cx="4897438" cy="3205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0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15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153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153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153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tDnDiag">
          <a:fgClr>
            <a:srgbClr val="3333CC"/>
          </a:fgClr>
          <a:bgClr>
            <a:schemeClr val="folHlink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94" name="Picture 10">
            <a:extLst>
              <a:ext uri="{FF2B5EF4-FFF2-40B4-BE49-F238E27FC236}">
                <a16:creationId xmlns:a16="http://schemas.microsoft.com/office/drawing/2014/main" id="{06B3B32C-6D8E-4C40-B82B-B9957C3D83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0688" y="1195388"/>
            <a:ext cx="5761037" cy="4321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395" name="Rectangle 11">
            <a:extLst>
              <a:ext uri="{FF2B5EF4-FFF2-40B4-BE49-F238E27FC236}">
                <a16:creationId xmlns:a16="http://schemas.microsoft.com/office/drawing/2014/main" id="{BC0612B1-A84D-4C25-952C-AF24DECB2E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2988" y="549275"/>
            <a:ext cx="6913562" cy="5616575"/>
          </a:xfrm>
          <a:prstGeom prst="rect">
            <a:avLst/>
          </a:prstGeom>
          <a:pattFill prst="wdUpDiag">
            <a:fgClr>
              <a:schemeClr val="hlink">
                <a:alpha val="30000"/>
              </a:schemeClr>
            </a:fgClr>
            <a:bgClr>
              <a:schemeClr val="bg1">
                <a:alpha val="30000"/>
              </a:schemeClr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6387" name="Text Box 3">
            <a:extLst>
              <a:ext uri="{FF2B5EF4-FFF2-40B4-BE49-F238E27FC236}">
                <a16:creationId xmlns:a16="http://schemas.microsoft.com/office/drawing/2014/main" id="{0AD930A2-1DFE-473D-82F9-4D594ED9ECBA}"/>
              </a:ext>
            </a:extLst>
          </p:cNvPr>
          <p:cNvSpPr txBox="1">
            <a:spLocks noChangeArrowheads="1"/>
          </p:cNvSpPr>
          <p:nvPr/>
        </p:nvSpPr>
        <p:spPr bwMode="auto">
          <a:xfrm rot="-945773">
            <a:off x="322263" y="3360738"/>
            <a:ext cx="8609012" cy="2228850"/>
          </a:xfrm>
          <a:prstGeom prst="rect">
            <a:avLst/>
          </a:prstGeom>
          <a:noFill/>
          <a:ln>
            <a:noFill/>
          </a:ln>
          <a:effectLst>
            <a:outerShdw dist="107763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lnSpc>
                <a:spcPct val="130000"/>
              </a:lnSpc>
            </a:pPr>
            <a:r>
              <a:rPr lang="pt-BR" altLang="pt-BR" sz="5400" b="1">
                <a:solidFill>
                  <a:srgbClr val="FFFF00"/>
                </a:solidFill>
              </a:rPr>
              <a:t>DIMENSÕES DA MORDOMIA CRISTÃ</a:t>
            </a:r>
            <a:endParaRPr lang="pt-BR" altLang="pt-BR" sz="5400" b="1">
              <a:solidFill>
                <a:srgbClr val="080808"/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45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allAtOnce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>
            <a:extLst>
              <a:ext uri="{FF2B5EF4-FFF2-40B4-BE49-F238E27FC236}">
                <a16:creationId xmlns:a16="http://schemas.microsoft.com/office/drawing/2014/main" id="{A9ECA17F-DA7A-40C0-83D4-8DDFB3AD42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4675" y="2060575"/>
            <a:ext cx="3276600" cy="579438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pt-BR" altLang="pt-BR" sz="3200">
                <a:solidFill>
                  <a:srgbClr val="080808"/>
                </a:solidFill>
              </a:rPr>
              <a:t> </a:t>
            </a:r>
            <a:r>
              <a:rPr lang="pt-BR" altLang="pt-BR" sz="3200">
                <a:solidFill>
                  <a:srgbClr val="FFFF00"/>
                </a:solidFill>
              </a:rPr>
              <a:t>Ação Missionária</a:t>
            </a:r>
          </a:p>
        </p:txBody>
      </p:sp>
      <p:sp>
        <p:nvSpPr>
          <p:cNvPr id="17412" name="AutoShape 4">
            <a:extLst>
              <a:ext uri="{FF2B5EF4-FFF2-40B4-BE49-F238E27FC236}">
                <a16:creationId xmlns:a16="http://schemas.microsoft.com/office/drawing/2014/main" id="{E3CF8B42-4DE4-4227-80AF-41CA5697B188}"/>
              </a:ext>
            </a:extLst>
          </p:cNvPr>
          <p:cNvSpPr>
            <a:spLocks/>
          </p:cNvSpPr>
          <p:nvPr/>
        </p:nvSpPr>
        <p:spPr bwMode="auto">
          <a:xfrm>
            <a:off x="4427538" y="1916113"/>
            <a:ext cx="4114800" cy="1076325"/>
          </a:xfrm>
          <a:prstGeom prst="accentCallout1">
            <a:avLst>
              <a:gd name="adj1" fmla="val 10620"/>
              <a:gd name="adj2" fmla="val -1852"/>
              <a:gd name="adj3" fmla="val 51477"/>
              <a:gd name="adj4" fmla="val -1334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pt-BR" altLang="pt-BR" sz="3200">
                <a:solidFill>
                  <a:srgbClr val="FF0000"/>
                </a:solidFill>
              </a:rPr>
              <a:t>Atividades Internas</a:t>
            </a:r>
          </a:p>
          <a:p>
            <a:r>
              <a:rPr lang="pt-BR" altLang="pt-BR" sz="3200">
                <a:solidFill>
                  <a:srgbClr val="FF0000"/>
                </a:solidFill>
              </a:rPr>
              <a:t>Atividades Externas</a:t>
            </a:r>
            <a:r>
              <a:rPr lang="pt-BR" altLang="pt-BR" sz="3200">
                <a:solidFill>
                  <a:srgbClr val="080808"/>
                </a:solidFill>
              </a:rPr>
              <a:t>  </a:t>
            </a:r>
          </a:p>
        </p:txBody>
      </p:sp>
      <p:pic>
        <p:nvPicPr>
          <p:cNvPr id="17417" name="Picture 9">
            <a:extLst>
              <a:ext uri="{FF2B5EF4-FFF2-40B4-BE49-F238E27FC236}">
                <a16:creationId xmlns:a16="http://schemas.microsoft.com/office/drawing/2014/main" id="{45F6F594-C3A8-42CB-87C0-375EFCC4A5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340"/>
          <a:stretch>
            <a:fillRect/>
          </a:stretch>
        </p:blipFill>
        <p:spPr bwMode="auto">
          <a:xfrm>
            <a:off x="755650" y="3068638"/>
            <a:ext cx="3240088" cy="3090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419" name="Text Box 11">
            <a:extLst>
              <a:ext uri="{FF2B5EF4-FFF2-40B4-BE49-F238E27FC236}">
                <a16:creationId xmlns:a16="http://schemas.microsoft.com/office/drawing/2014/main" id="{F6A348E9-DB73-4556-ABE5-68DF6AD29F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73350" y="-26988"/>
            <a:ext cx="819150" cy="1616076"/>
          </a:xfrm>
          <a:prstGeom prst="rect">
            <a:avLst/>
          </a:prstGeom>
          <a:noFill/>
          <a:ln>
            <a:noFill/>
          </a:ln>
          <a:effectLst>
            <a:outerShdw dist="71842" dir="2700000" algn="ctr" rotWithShape="0">
              <a:srgbClr val="FFFF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pt-BR" altLang="pt-BR" sz="1000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7418" name="Rectangle 10">
            <a:extLst>
              <a:ext uri="{FF2B5EF4-FFF2-40B4-BE49-F238E27FC236}">
                <a16:creationId xmlns:a16="http://schemas.microsoft.com/office/drawing/2014/main" id="{19874316-40E1-413F-8470-481FC08B79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09900" y="692150"/>
            <a:ext cx="3074988" cy="70167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FF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pt-BR" altLang="pt-BR" b="1">
                <a:solidFill>
                  <a:srgbClr val="FFFF00"/>
                </a:solidFill>
              </a:rPr>
              <a:t> TALENTOS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1741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1741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741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174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74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174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74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74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74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17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1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17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1741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17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" dur="500"/>
                                        <p:tgtEl>
                                          <p:spTgt spid="174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/>
      <p:bldP spid="17412" grpId="0" build="p" animBg="1"/>
      <p:bldP spid="17419" grpId="0"/>
      <p:bldP spid="1741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Text Box 4">
            <a:extLst>
              <a:ext uri="{FF2B5EF4-FFF2-40B4-BE49-F238E27FC236}">
                <a16:creationId xmlns:a16="http://schemas.microsoft.com/office/drawing/2014/main" id="{81E0979E-17D4-487F-8492-E137EA8AD6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4344988"/>
            <a:ext cx="7778750" cy="239712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</a:pPr>
            <a:r>
              <a:rPr lang="pt-BR" altLang="pt-BR" sz="2800">
                <a:solidFill>
                  <a:srgbClr val="FFFF00"/>
                </a:solidFill>
              </a:rPr>
              <a:t>Ancionato - Sermões sobre a guarda do sábado</a:t>
            </a:r>
          </a:p>
          <a:p>
            <a:pPr algn="ctr">
              <a:lnSpc>
                <a:spcPct val="90000"/>
              </a:lnSpc>
              <a:buFontTx/>
              <a:buChar char="•"/>
            </a:pPr>
            <a:endParaRPr lang="pt-BR" altLang="pt-BR" sz="2800">
              <a:solidFill>
                <a:srgbClr val="FF0000"/>
              </a:solidFill>
            </a:endParaRPr>
          </a:p>
          <a:p>
            <a:pPr algn="ctr">
              <a:lnSpc>
                <a:spcPct val="90000"/>
              </a:lnSpc>
              <a:buFontTx/>
              <a:buChar char="•"/>
            </a:pPr>
            <a:r>
              <a:rPr lang="pt-BR" altLang="pt-BR" sz="2800">
                <a:solidFill>
                  <a:srgbClr val="FF0000"/>
                </a:solidFill>
              </a:rPr>
              <a:t>Ministérios da Família – Promover o Culto Familiar</a:t>
            </a:r>
          </a:p>
          <a:p>
            <a:pPr algn="ctr">
              <a:lnSpc>
                <a:spcPct val="90000"/>
              </a:lnSpc>
              <a:buFontTx/>
              <a:buChar char="•"/>
            </a:pPr>
            <a:r>
              <a:rPr lang="pt-BR" altLang="pt-BR" sz="2800">
                <a:solidFill>
                  <a:srgbClr val="FF0000"/>
                </a:solidFill>
              </a:rPr>
              <a:t>Dir. de Liberdade Religiosa - Visitação aos membros que estão com  dificuldade para observar o sábado </a:t>
            </a:r>
            <a:endParaRPr lang="pt-BR" altLang="pt-BR" sz="2800">
              <a:solidFill>
                <a:srgbClr val="080808"/>
              </a:solidFill>
            </a:endParaRPr>
          </a:p>
        </p:txBody>
      </p:sp>
      <p:pic>
        <p:nvPicPr>
          <p:cNvPr id="26629" name="Picture 5">
            <a:extLst>
              <a:ext uri="{FF2B5EF4-FFF2-40B4-BE49-F238E27FC236}">
                <a16:creationId xmlns:a16="http://schemas.microsoft.com/office/drawing/2014/main" id="{3546C613-BEEA-4E9C-98B4-0EADC984F1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465" b="5009"/>
          <a:stretch>
            <a:fillRect/>
          </a:stretch>
        </p:blipFill>
        <p:spPr bwMode="auto">
          <a:xfrm>
            <a:off x="2744788" y="1524000"/>
            <a:ext cx="3652837" cy="2625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630" name="Rectangle 6">
            <a:extLst>
              <a:ext uri="{FF2B5EF4-FFF2-40B4-BE49-F238E27FC236}">
                <a16:creationId xmlns:a16="http://schemas.microsoft.com/office/drawing/2014/main" id="{6A6ED50E-2F47-4439-AEDF-47898F7EEA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52825" y="639763"/>
            <a:ext cx="2171700" cy="70167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FF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pt-BR" altLang="pt-BR" b="1">
                <a:solidFill>
                  <a:srgbClr val="FFFF00"/>
                </a:solidFill>
              </a:rPr>
              <a:t> TEMPO</a:t>
            </a:r>
          </a:p>
        </p:txBody>
      </p:sp>
      <p:sp>
        <p:nvSpPr>
          <p:cNvPr id="26631" name="Text Box 7">
            <a:extLst>
              <a:ext uri="{FF2B5EF4-FFF2-40B4-BE49-F238E27FC236}">
                <a16:creationId xmlns:a16="http://schemas.microsoft.com/office/drawing/2014/main" id="{8C0E35D5-1490-40AD-8B8F-49F3FFB33D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32125" y="-100013"/>
            <a:ext cx="819150" cy="1616076"/>
          </a:xfrm>
          <a:prstGeom prst="rect">
            <a:avLst/>
          </a:prstGeom>
          <a:noFill/>
          <a:ln>
            <a:noFill/>
          </a:ln>
          <a:effectLst>
            <a:outerShdw dist="71842" dir="2700000" algn="ctr" rotWithShape="0">
              <a:srgbClr val="FFFF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pt-BR" altLang="pt-BR" sz="10000">
                <a:solidFill>
                  <a:srgbClr val="FF0000"/>
                </a:solidFill>
              </a:rPr>
              <a:t>2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663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663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66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66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26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1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3" dur="2000"/>
                                        <p:tgtEl>
                                          <p:spTgt spid="26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66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66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66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66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66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66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66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66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66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8" grpId="0" build="p"/>
      <p:bldP spid="26630" grpId="0"/>
      <p:bldP spid="2663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>
            <a:extLst>
              <a:ext uri="{FF2B5EF4-FFF2-40B4-BE49-F238E27FC236}">
                <a16:creationId xmlns:a16="http://schemas.microsoft.com/office/drawing/2014/main" id="{ABBD8F10-69B8-4A56-AB3E-02C1FF6CA2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1700213"/>
            <a:ext cx="4392612" cy="479107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lnSpc>
                <a:spcPct val="110000"/>
              </a:lnSpc>
            </a:pPr>
            <a:r>
              <a:rPr lang="pt-BR" altLang="pt-BR" sz="2800">
                <a:solidFill>
                  <a:srgbClr val="080808"/>
                </a:solidFill>
              </a:rPr>
              <a:t> </a:t>
            </a:r>
            <a:r>
              <a:rPr lang="pt-BR" altLang="pt-BR" sz="2800">
                <a:solidFill>
                  <a:srgbClr val="FFFF00"/>
                </a:solidFill>
              </a:rPr>
              <a:t>Dorcas - Curso de Arte Culinária</a:t>
            </a:r>
          </a:p>
          <a:p>
            <a:pPr algn="ctr">
              <a:lnSpc>
                <a:spcPct val="110000"/>
              </a:lnSpc>
              <a:buFontTx/>
              <a:buChar char="•"/>
            </a:pPr>
            <a:r>
              <a:rPr lang="pt-BR" altLang="pt-BR" sz="2800">
                <a:solidFill>
                  <a:srgbClr val="FF0000"/>
                </a:solidFill>
              </a:rPr>
              <a:t> Temperança e Saúde - Semanas e Palestras – convidar pessoas ligadas à área de saúde. Cursos Como Deixar de Fumar e Beber</a:t>
            </a:r>
          </a:p>
          <a:p>
            <a:pPr algn="ctr">
              <a:lnSpc>
                <a:spcPct val="110000"/>
              </a:lnSpc>
              <a:buFontTx/>
              <a:buChar char="•"/>
            </a:pPr>
            <a:r>
              <a:rPr lang="pt-BR" altLang="pt-BR" sz="2800">
                <a:solidFill>
                  <a:srgbClr val="FF0000"/>
                </a:solidFill>
              </a:rPr>
              <a:t> J. A. - Os temas de saúde podem ser apresentação dentro do culto JA</a:t>
            </a:r>
            <a:endParaRPr lang="pt-BR" altLang="pt-BR" sz="2800">
              <a:solidFill>
                <a:srgbClr val="080808"/>
              </a:solidFill>
            </a:endParaRP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FDA5C169-3CCE-45AF-90A3-E25A443CDB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13125" y="692150"/>
            <a:ext cx="2382838" cy="70167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FF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pt-BR" altLang="pt-BR" b="1">
                <a:solidFill>
                  <a:srgbClr val="FFFF00"/>
                </a:solidFill>
              </a:rPr>
              <a:t>TEMPLO</a:t>
            </a:r>
          </a:p>
        </p:txBody>
      </p:sp>
      <p:sp>
        <p:nvSpPr>
          <p:cNvPr id="18436" name="Text Box 4">
            <a:extLst>
              <a:ext uri="{FF2B5EF4-FFF2-40B4-BE49-F238E27FC236}">
                <a16:creationId xmlns:a16="http://schemas.microsoft.com/office/drawing/2014/main" id="{F028C4FC-B551-4F68-8922-D1F2AA0AFB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6225" y="-26988"/>
            <a:ext cx="819150" cy="1616076"/>
          </a:xfrm>
          <a:prstGeom prst="rect">
            <a:avLst/>
          </a:prstGeom>
          <a:noFill/>
          <a:ln>
            <a:noFill/>
          </a:ln>
          <a:effectLst>
            <a:outerShdw dist="71842" dir="2700000" algn="ctr" rotWithShape="0">
              <a:srgbClr val="FFFF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pt-BR" altLang="pt-BR" sz="10000">
                <a:solidFill>
                  <a:srgbClr val="FF0000"/>
                </a:solidFill>
              </a:rPr>
              <a:t>3</a:t>
            </a:r>
          </a:p>
        </p:txBody>
      </p:sp>
      <p:pic>
        <p:nvPicPr>
          <p:cNvPr id="18437" name="Picture 5">
            <a:extLst>
              <a:ext uri="{FF2B5EF4-FFF2-40B4-BE49-F238E27FC236}">
                <a16:creationId xmlns:a16="http://schemas.microsoft.com/office/drawing/2014/main" id="{401E05F5-F4BF-4302-9E5F-8A2C0CDBC5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82"/>
          <a:stretch>
            <a:fillRect/>
          </a:stretch>
        </p:blipFill>
        <p:spPr bwMode="auto">
          <a:xfrm>
            <a:off x="5003800" y="2060575"/>
            <a:ext cx="3695700" cy="3889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1843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18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84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84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84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8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8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8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 build="p"/>
      <p:bldP spid="18435" grpId="0"/>
      <p:bldP spid="1843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>
            <a:extLst>
              <a:ext uri="{FF2B5EF4-FFF2-40B4-BE49-F238E27FC236}">
                <a16:creationId xmlns:a16="http://schemas.microsoft.com/office/drawing/2014/main" id="{945E3894-DF81-4BBF-8453-BEE901E634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7338" y="4292600"/>
            <a:ext cx="8569325" cy="244157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lnSpc>
                <a:spcPct val="110000"/>
              </a:lnSpc>
            </a:pPr>
            <a:r>
              <a:rPr lang="pt-BR" altLang="pt-BR" sz="2800">
                <a:solidFill>
                  <a:srgbClr val="080808"/>
                </a:solidFill>
              </a:rPr>
              <a:t> </a:t>
            </a:r>
            <a:r>
              <a:rPr lang="pt-BR" altLang="pt-BR" sz="2800">
                <a:solidFill>
                  <a:srgbClr val="FFFF00"/>
                </a:solidFill>
              </a:rPr>
              <a:t>Promover a fidelidade e a liberalidade.</a:t>
            </a:r>
          </a:p>
          <a:p>
            <a:pPr>
              <a:lnSpc>
                <a:spcPct val="110000"/>
              </a:lnSpc>
              <a:buFontTx/>
              <a:buChar char="•"/>
            </a:pPr>
            <a:r>
              <a:rPr lang="pt-BR" altLang="pt-BR" sz="2800">
                <a:solidFill>
                  <a:srgbClr val="FF0000"/>
                </a:solidFill>
              </a:rPr>
              <a:t> Relatório financeiro à igreja</a:t>
            </a:r>
          </a:p>
          <a:p>
            <a:pPr>
              <a:lnSpc>
                <a:spcPct val="110000"/>
              </a:lnSpc>
              <a:buFontTx/>
              <a:buChar char="•"/>
            </a:pPr>
            <a:r>
              <a:rPr lang="pt-BR" altLang="pt-BR" sz="2800">
                <a:solidFill>
                  <a:srgbClr val="FF0000"/>
                </a:solidFill>
              </a:rPr>
              <a:t> Explicar destino: dízimo e ofertas</a:t>
            </a:r>
          </a:p>
          <a:p>
            <a:pPr>
              <a:lnSpc>
                <a:spcPct val="110000"/>
              </a:lnSpc>
              <a:buFontTx/>
              <a:buChar char="•"/>
            </a:pPr>
            <a:r>
              <a:rPr lang="pt-BR" altLang="pt-BR" sz="2800">
                <a:solidFill>
                  <a:srgbClr val="FF0000"/>
                </a:solidFill>
              </a:rPr>
              <a:t> Orientar os membros para que ofertem um </a:t>
            </a:r>
          </a:p>
          <a:p>
            <a:pPr>
              <a:lnSpc>
                <a:spcPct val="110000"/>
              </a:lnSpc>
            </a:pPr>
            <a:r>
              <a:rPr lang="pt-BR" altLang="pt-BR" sz="2800">
                <a:solidFill>
                  <a:srgbClr val="FF0000"/>
                </a:solidFill>
              </a:rPr>
              <a:t>percentual da renda</a:t>
            </a:r>
            <a:r>
              <a:rPr lang="pt-BR" altLang="pt-BR" sz="2800">
                <a:solidFill>
                  <a:srgbClr val="080808"/>
                </a:solidFill>
              </a:rPr>
              <a:t>                                                          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819E94AE-CC2D-49B3-BAB7-87328B3E2F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86063" y="765175"/>
            <a:ext cx="3570287" cy="519113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FF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70000"/>
              </a:lnSpc>
            </a:pPr>
            <a:r>
              <a:rPr lang="pt-BR" altLang="pt-BR" b="1">
                <a:solidFill>
                  <a:srgbClr val="FFFF00"/>
                </a:solidFill>
              </a:rPr>
              <a:t>TESOURARIA</a:t>
            </a:r>
          </a:p>
        </p:txBody>
      </p:sp>
      <p:sp>
        <p:nvSpPr>
          <p:cNvPr id="19460" name="Text Box 4">
            <a:extLst>
              <a:ext uri="{FF2B5EF4-FFF2-40B4-BE49-F238E27FC236}">
                <a16:creationId xmlns:a16="http://schemas.microsoft.com/office/drawing/2014/main" id="{722B0AFA-8F53-4BD2-996D-F98565985F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68525" y="-131763"/>
            <a:ext cx="819150" cy="1616076"/>
          </a:xfrm>
          <a:prstGeom prst="rect">
            <a:avLst/>
          </a:prstGeom>
          <a:noFill/>
          <a:ln>
            <a:noFill/>
          </a:ln>
          <a:effectLst>
            <a:outerShdw dist="71842" dir="2700000" algn="ctr" rotWithShape="0">
              <a:srgbClr val="FFFF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pt-BR" altLang="pt-BR" sz="10000">
                <a:solidFill>
                  <a:srgbClr val="FF0000"/>
                </a:solidFill>
              </a:rPr>
              <a:t>4</a:t>
            </a:r>
          </a:p>
        </p:txBody>
      </p:sp>
      <p:pic>
        <p:nvPicPr>
          <p:cNvPr id="19463" name="Picture 7">
            <a:extLst>
              <a:ext uri="{FF2B5EF4-FFF2-40B4-BE49-F238E27FC236}">
                <a16:creationId xmlns:a16="http://schemas.microsoft.com/office/drawing/2014/main" id="{391ED13F-664C-4B2A-BAF6-A62D3E6A52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9250" y="1628775"/>
            <a:ext cx="3365500" cy="2514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1946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1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3" dur="1000"/>
                                        <p:tgtEl>
                                          <p:spTgt spid="19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94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94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94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9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9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9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94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94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94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94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94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94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 build="p"/>
      <p:bldP spid="19459" grpId="0"/>
      <p:bldP spid="19460" grpId="0"/>
    </p:bldLst>
  </p:timing>
</p:sld>
</file>

<file path=ppt/theme/theme1.xml><?xml version="1.0" encoding="utf-8"?>
<a:theme xmlns:a="http://schemas.openxmlformats.org/drawingml/2006/main" name="Turbilha">
  <a:themeElements>
    <a:clrScheme name="Turbilha 2">
      <a:dk1>
        <a:srgbClr val="000066"/>
      </a:dk1>
      <a:lt1>
        <a:srgbClr val="CCECFF"/>
      </a:lt1>
      <a:dk2>
        <a:srgbClr val="6699FF"/>
      </a:dk2>
      <a:lt2>
        <a:srgbClr val="CCFFFF"/>
      </a:lt2>
      <a:accent1>
        <a:srgbClr val="CC99FF"/>
      </a:accent1>
      <a:accent2>
        <a:srgbClr val="9999FF"/>
      </a:accent2>
      <a:accent3>
        <a:srgbClr val="B8CAFF"/>
      </a:accent3>
      <a:accent4>
        <a:srgbClr val="AEC9DA"/>
      </a:accent4>
      <a:accent5>
        <a:srgbClr val="E2CAFF"/>
      </a:accent5>
      <a:accent6>
        <a:srgbClr val="8A8AE7"/>
      </a:accent6>
      <a:hlink>
        <a:srgbClr val="99CCFF"/>
      </a:hlink>
      <a:folHlink>
        <a:srgbClr val="0066FF"/>
      </a:folHlink>
    </a:clrScheme>
    <a:fontScheme name="Turbilha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altLang="pt-BR" sz="4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altLang="pt-BR" sz="4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Turbilha 1">
        <a:dk1>
          <a:srgbClr val="000066"/>
        </a:dk1>
        <a:lt1>
          <a:srgbClr val="CCECFF"/>
        </a:lt1>
        <a:dk2>
          <a:srgbClr val="0000CC"/>
        </a:dk2>
        <a:lt2>
          <a:srgbClr val="CCFFFF"/>
        </a:lt2>
        <a:accent1>
          <a:srgbClr val="CC99FF"/>
        </a:accent1>
        <a:accent2>
          <a:srgbClr val="9999FF"/>
        </a:accent2>
        <a:accent3>
          <a:srgbClr val="AAAAE2"/>
        </a:accent3>
        <a:accent4>
          <a:srgbClr val="AEC9DA"/>
        </a:accent4>
        <a:accent5>
          <a:srgbClr val="E2CAFF"/>
        </a:accent5>
        <a:accent6>
          <a:srgbClr val="8A8AE7"/>
        </a:accent6>
        <a:hlink>
          <a:srgbClr val="99CCFF"/>
        </a:hlink>
        <a:folHlink>
          <a:srgbClr val="006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urbilha 2">
        <a:dk1>
          <a:srgbClr val="000066"/>
        </a:dk1>
        <a:lt1>
          <a:srgbClr val="CCECFF"/>
        </a:lt1>
        <a:dk2>
          <a:srgbClr val="6699FF"/>
        </a:dk2>
        <a:lt2>
          <a:srgbClr val="CCFFFF"/>
        </a:lt2>
        <a:accent1>
          <a:srgbClr val="CC99FF"/>
        </a:accent1>
        <a:accent2>
          <a:srgbClr val="9999FF"/>
        </a:accent2>
        <a:accent3>
          <a:srgbClr val="B8CAFF"/>
        </a:accent3>
        <a:accent4>
          <a:srgbClr val="AEC9DA"/>
        </a:accent4>
        <a:accent5>
          <a:srgbClr val="E2CAFF"/>
        </a:accent5>
        <a:accent6>
          <a:srgbClr val="8A8AE7"/>
        </a:accent6>
        <a:hlink>
          <a:srgbClr val="99CCFF"/>
        </a:hlink>
        <a:folHlink>
          <a:srgbClr val="006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urbilha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C:\Arquivos de programas\Microsoft Office\Modelos\Estruturas de apresentação\TURBILHA.POT</Template>
  <TotalTime>752</TotalTime>
  <Words>229</Words>
  <Application>Microsoft Office PowerPoint</Application>
  <PresentationFormat>Apresentação na tela (4:3)</PresentationFormat>
  <Paragraphs>54</Paragraphs>
  <Slides>9</Slides>
  <Notes>2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4" baseType="lpstr">
      <vt:lpstr>Arial</vt:lpstr>
      <vt:lpstr>Times New Roman</vt:lpstr>
      <vt:lpstr>Tahoma</vt:lpstr>
      <vt:lpstr>Monotype Sorts</vt:lpstr>
      <vt:lpstr>Turbilha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USB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sem título </dc:title>
  <dc:subject>MORDOMIA CRISTÃ 2003</dc:subject>
  <dc:creator>4TONS - Pr. Marcelo Augusto de Carvalho; USB</dc:creator>
  <cp:keywords>www.4tons.com.br</cp:keywords>
  <dc:description>COMÉRCIO PROIBIDO. USO PESSOAL</dc:description>
  <cp:lastModifiedBy>UCB - Marcelo Augusto de Carvalho</cp:lastModifiedBy>
  <cp:revision>18</cp:revision>
  <dcterms:created xsi:type="dcterms:W3CDTF">2001-02-26T14:30:26Z</dcterms:created>
  <dcterms:modified xsi:type="dcterms:W3CDTF">2020-11-03T14:00:00Z</dcterms:modified>
</cp:coreProperties>
</file>