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8" r:id="rId13"/>
    <p:sldId id="272" r:id="rId14"/>
    <p:sldId id="269" r:id="rId15"/>
    <p:sldId id="273" r:id="rId16"/>
    <p:sldId id="270" r:id="rId17"/>
    <p:sldId id="274" r:id="rId18"/>
    <p:sldId id="266" r:id="rId19"/>
    <p:sldId id="275" r:id="rId20"/>
  </p:sldIdLst>
  <p:sldSz cx="9144000" cy="6858000" type="screen4x3"/>
  <p:notesSz cx="6858000" cy="9117013"/>
  <p:embeddedFontLst>
    <p:embeddedFont>
      <p:font typeface="Arial Black" panose="020B0A04020102020204" pitchFamily="34" charset="0"/>
      <p:regular r:id="rId23"/>
      <p:bold r:id="rId24"/>
      <p:italic r:id="rId25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CC00"/>
    <a:srgbClr val="99CCFF"/>
    <a:srgbClr val="000000"/>
    <a:srgbClr val="FFFF00"/>
    <a:srgbClr val="9966FF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468" y="20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7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0C50F6C-F623-4D3D-B427-07954D2131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1015ACA-17C9-4E3A-BC91-D161953D61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02CA0A8-785B-455D-853A-FC4F703FBC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1D1B5C90-B952-4946-9786-69B3582602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5E34F-FB17-47C5-95FC-A2D27915631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242EEBB-8CB7-4C2D-84AA-57645B957D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0779086-2D82-4FF2-8A2D-ACE159127A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C5BBA34-5B81-48E1-AF63-31BAF853E84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23EDC68-4DD8-42E5-B53C-12DDD5F72F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72E9AC1-9506-4902-A922-0A1A96F43D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F64F4F6-13D9-4EF7-88E8-BEC9A504C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A8970A-A10B-473D-9243-FF18306EAAC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3D5999-D142-46A3-A579-9FF96BC574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1D639-2243-4BA6-8130-AA210680D971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DBED068-8227-4A0A-88BB-E5885AEC66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32EAB93-7FED-46BF-AE86-B1914CF80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32C82-8287-460C-BA0A-7CC1F07BC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08441D-B672-4AF8-B64C-505CF4BEC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C413F3-4288-4553-A3B6-79EC7194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C1A964-F631-451F-AF1C-70C751D2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5AA8C-12D9-4C8C-8A2E-AC8209B9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4A9C2-D67E-4C4F-B7E0-A6C97A50ED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04398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F39D6-90F4-44CB-8119-9C538601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832F96-3272-4F80-8D46-75FD0E3F3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DE034C-E640-46F4-973F-5403D91C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CCED98-EFF0-4C41-AAAB-1C61ADCC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9B5F7A-A8BD-45CA-AD78-B63E22B7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1FEB-E4D4-44A1-AAA4-C76C7107E1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86873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2C2FFD-7BF0-4077-9874-036295FD8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33D84A-9DAE-45CD-A8E7-D496B9B3A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4D4328-8A0E-4563-ACA4-9CD12E7C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6FB4C-7A42-4E02-8FC2-45E62C6C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298AA6-B54C-49E3-B7D4-23C53EF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AB501-E292-473C-A89B-393BFBBE9B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35031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19D51CE-1E46-4BE5-BF96-90C663AFC2A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A66BCA-731E-4B2F-919F-DAA63E66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E5D85D-DE41-40A2-A31E-2C208732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9EC7BE6-DA75-4FF6-9A1E-EFF663FA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96A739-1843-4F98-A1C8-6685D8B936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06064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3918E-79E7-491E-A599-5DD45E46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023103-8C9F-4A71-93F6-5C5E68C8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4F58D0-CCE4-4BA4-8FBB-888E21CC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AD036-8966-4DC0-8B08-B5ED2445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F1FBE4-534F-40D3-BB27-89F40EBE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8FFA0-6DA6-427D-B235-99F0CA6D2C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84102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15DF9-3EE8-406D-8D19-B9FB5D77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FB840C-4EA5-4938-B20B-756F2A03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E4E0B-9C79-41D1-8580-95D75B8F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E83743-3593-4B29-A21C-969FC8BD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972054-CBF5-44E1-B2A1-4502C8F6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631C9-2D2F-4690-993D-67C9929DFC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5415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8877E-A0DD-42FC-9EF7-B485D921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D16E9E-A326-416B-A523-E44AFCA66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EA1073-3F5E-4AEB-9159-2B836820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C8C95C-E590-4163-9A42-EE57A173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F07889-9BC6-4D33-9AC3-7AA1248A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6257D9-C050-42DD-A303-8751F16C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E444-3947-45EB-AB7B-D2649B7C86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68813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3D91A-940C-451F-B329-382B9203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2F44F0-6CCE-47ED-8019-820D02CBF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46825B-1FC0-4760-AAEF-08A3F9ED6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ACD8A0-2D24-4C48-B1D8-C745EB759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A46545-5E19-4702-A9E3-8D7BEB137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2E10DB2-D75F-43A4-BE81-A979C61C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9482920-FAFD-4137-A9FE-B206B7F6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64ED08-6575-4869-9B1E-3CD28117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1FB0E-112F-46A4-A0D1-F39033FACA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20410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64F63-0138-430F-BC2C-7A0A5A9B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2B45CD-56C3-4A70-94F7-CB4C10CB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E211B6-283D-4197-94F1-9B0C5ABE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E403A9-A6B0-4388-9191-861EBE28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A85D-D75C-49D0-9F18-F860AA66DA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04108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65DAA6-49FC-4E6F-ACAB-3FEB23E8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FE8B7B-DF10-4232-843E-BE28D0F8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82B79D-80FF-476E-84F6-4B0BB01B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FDF92-A03F-4B3F-BB5B-3760D5B8EB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48794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F4BF4-0129-4251-852C-14C53137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B8689E-17F2-4A07-A381-4FA3EC2A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F91030-305F-4CF0-87F8-1028C9EF3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7B1124-05F5-4E70-B5D1-58EF9896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755914-2459-47D2-98DA-B75C0352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9072AB-0C4F-4EAC-8B84-5E8A8FC4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B60B-B1D3-4CA5-B0AC-F78C3E8830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08178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890AD-40A6-42FE-93A8-C9188204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EACA904-0DB5-4B5F-B9F9-EB0E7A864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5942C1-1823-4FC5-A6A5-95B5E8CC1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64E781-98F8-40D7-869A-3B9210B6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5AAF5E-3D0D-426A-93AB-ADF8355C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759DA7-337C-4784-930A-63BB3280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C4663-CC31-49C3-AFC0-1815C40C3A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993402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F404CE-7942-48E6-B8D1-DE348E43B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7DA9E1-FF38-49B7-B949-52C4C8DD5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DC872C-2A95-4EF7-9C1B-55BF00858C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7520F2-54DF-4198-A997-5CAA6C4276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1989B86-C56C-41B5-A1EF-2462C0859E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074EB9-F84B-467B-839E-E4B33653FFE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3" name="Picture 325">
            <a:extLst>
              <a:ext uri="{FF2B5EF4-FFF2-40B4-BE49-F238E27FC236}">
                <a16:creationId xmlns:a16="http://schemas.microsoft.com/office/drawing/2014/main" id="{3AB0E473-4D2F-44BA-B89E-303B4B90FB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24008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1" name="WordArt 323">
            <a:extLst>
              <a:ext uri="{FF2B5EF4-FFF2-40B4-BE49-F238E27FC236}">
                <a16:creationId xmlns:a16="http://schemas.microsoft.com/office/drawing/2014/main" id="{C82BD297-BE31-4FE1-AECA-C28CF543E9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141663"/>
            <a:ext cx="24987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Dons</a:t>
            </a:r>
          </a:p>
        </p:txBody>
      </p:sp>
      <p:sp>
        <p:nvSpPr>
          <p:cNvPr id="2372" name="Text Box 324">
            <a:extLst>
              <a:ext uri="{FF2B5EF4-FFF2-40B4-BE49-F238E27FC236}">
                <a16:creationId xmlns:a16="http://schemas.microsoft.com/office/drawing/2014/main" id="{F90E088E-0058-45A4-93F1-428ECCF37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165850"/>
            <a:ext cx="2411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6600"/>
                </a:solidFill>
              </a:rPr>
              <a:t>Pr. Moisés Mattos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9" name="Picture 147">
            <a:extLst>
              <a:ext uri="{FF2B5EF4-FFF2-40B4-BE49-F238E27FC236}">
                <a16:creationId xmlns:a16="http://schemas.microsoft.com/office/drawing/2014/main" id="{35F2F73A-9985-4C8E-B4F6-F4CA06ED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1619" r="7544" b="15956"/>
          <a:stretch>
            <a:fillRect/>
          </a:stretch>
        </p:blipFill>
        <p:spPr bwMode="auto">
          <a:xfrm>
            <a:off x="395288" y="1341438"/>
            <a:ext cx="3724275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60" name="WordArt 148">
            <a:extLst>
              <a:ext uri="{FF2B5EF4-FFF2-40B4-BE49-F238E27FC236}">
                <a16:creationId xmlns:a16="http://schemas.microsoft.com/office/drawing/2014/main" id="{1231AB27-8901-4A5E-B3BB-53ABE43A89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9437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IV. Como descobrir os dons</a:t>
            </a:r>
          </a:p>
        </p:txBody>
      </p:sp>
      <p:sp>
        <p:nvSpPr>
          <p:cNvPr id="13461" name="Rectangle 149">
            <a:extLst>
              <a:ext uri="{FF2B5EF4-FFF2-40B4-BE49-F238E27FC236}">
                <a16:creationId xmlns:a16="http://schemas.microsoft.com/office/drawing/2014/main" id="{A1223DB6-7A57-48D0-9D59-558A9C8A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12875"/>
            <a:ext cx="4176713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rgbClr val="FFFF00"/>
                </a:solidFill>
              </a:rPr>
              <a:t>1. Calcula-se que menos de 20% dos cristãos sabem qual é o seu dom</a:t>
            </a:r>
          </a:p>
          <a:p>
            <a:endParaRPr lang="pt-BR" altLang="pt-BR" sz="3200" b="1">
              <a:solidFill>
                <a:srgbClr val="FFFF00"/>
              </a:solidFill>
            </a:endParaRPr>
          </a:p>
          <a:p>
            <a:endParaRPr lang="pt-BR" altLang="pt-BR" sz="3200" b="1">
              <a:solidFill>
                <a:srgbClr val="FFFF00"/>
              </a:solidFill>
            </a:endParaRPr>
          </a:p>
          <a:p>
            <a:r>
              <a:rPr lang="pt-BR" altLang="pt-BR" sz="3200" b="1">
                <a:solidFill>
                  <a:srgbClr val="FFFF00"/>
                </a:solidFill>
              </a:rPr>
              <a:t>2. Como descobrir o dom  (ou dons) que o Espírito Santo me concedeu?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>
                <a16:creationId xmlns:a16="http://schemas.microsoft.com/office/drawing/2014/main" id="{873124F9-E2F8-4229-98EE-AE3C6C189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14450"/>
            <a:ext cx="3960813" cy="441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 b="1">
                <a:solidFill>
                  <a:srgbClr val="FFFF00"/>
                </a:solidFill>
              </a:rPr>
              <a:t>Observe os seguintes passos:</a:t>
            </a:r>
          </a:p>
          <a:p>
            <a:pPr>
              <a:spcBef>
                <a:spcPct val="50000"/>
              </a:spcBef>
            </a:pPr>
            <a:endParaRPr lang="pt-BR" altLang="pt-BR" sz="4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</a:rPr>
              <a:t>a) Ore muito</a:t>
            </a:r>
            <a:r>
              <a:rPr lang="pt-BR" altLang="pt-BR" sz="3200"/>
              <a:t>  </a:t>
            </a:r>
            <a:r>
              <a:rPr lang="pt-BR" altLang="pt-BR" sz="3200" b="1">
                <a:solidFill>
                  <a:schemeClr val="bg1"/>
                </a:solidFill>
              </a:rPr>
              <a:t>pedindo a iluminação divina sobre este assunto</a:t>
            </a: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902C4D80-2956-4E8B-AC17-7A51E63E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9638"/>
            <a:ext cx="3852862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9" name="Text Box 135">
            <a:extLst>
              <a:ext uri="{FF2B5EF4-FFF2-40B4-BE49-F238E27FC236}">
                <a16:creationId xmlns:a16="http://schemas.microsoft.com/office/drawing/2014/main" id="{A98EB5DA-7A3B-49A2-9FCD-4130DC0E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16520" name="Text Box 136">
            <a:extLst>
              <a:ext uri="{FF2B5EF4-FFF2-40B4-BE49-F238E27FC236}">
                <a16:creationId xmlns:a16="http://schemas.microsoft.com/office/drawing/2014/main" id="{DF81CA1A-AD45-4796-A562-72FEBEF66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35425"/>
            <a:ext cx="8153400" cy="2562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9438" indent="-579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b="1">
                <a:solidFill>
                  <a:srgbClr val="FFFF00"/>
                </a:solidFill>
                <a:latin typeface="Arial" panose="020B0604020202020204" pitchFamily="34" charset="0"/>
              </a:rPr>
              <a:t>b) Esteja disposto(a) a usar os dons no serviço de Deus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200" b="1">
                <a:solidFill>
                  <a:schemeClr val="bg1"/>
                </a:solidFill>
                <a:latin typeface="Arial" panose="020B0604020202020204" pitchFamily="34" charset="0"/>
              </a:rPr>
              <a:t>Começar a trabalhar com um dom que já temos é uma boa maneira de descobrir outros dons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200" b="1">
                <a:solidFill>
                  <a:schemeClr val="bg1"/>
                </a:solidFill>
                <a:latin typeface="Arial" panose="020B0604020202020204" pitchFamily="34" charset="0"/>
              </a:rPr>
              <a:t>Alguns cristãos querem dons, mas não estão dispostos a usá-los no serviço</a:t>
            </a:r>
          </a:p>
        </p:txBody>
      </p:sp>
      <p:pic>
        <p:nvPicPr>
          <p:cNvPr id="16521" name="Picture 137">
            <a:extLst>
              <a:ext uri="{FF2B5EF4-FFF2-40B4-BE49-F238E27FC236}">
                <a16:creationId xmlns:a16="http://schemas.microsoft.com/office/drawing/2014/main" id="{399DCA51-250F-4CF5-AA0A-C3956805D45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98463"/>
            <a:ext cx="4713287" cy="353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37049516-0BA8-4149-922B-A91F37567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4813"/>
            <a:ext cx="82819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rgbClr val="FFFF00"/>
                </a:solidFill>
              </a:rPr>
              <a:t>C) </a:t>
            </a:r>
            <a:r>
              <a:rPr lang="pt-BR" altLang="pt-BR" sz="3200" b="1" u="sng">
                <a:solidFill>
                  <a:srgbClr val="FFFF00"/>
                </a:solidFill>
              </a:rPr>
              <a:t>Informe-se a respeito dos dons.</a:t>
            </a:r>
          </a:p>
          <a:p>
            <a:r>
              <a:rPr lang="pt-BR" altLang="pt-BR" sz="3200" b="1">
                <a:solidFill>
                  <a:schemeClr val="bg1"/>
                </a:solidFill>
              </a:rPr>
              <a:t>	- Leia tudo o que puder sobre o assunto.</a:t>
            </a: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5BAF7872-6A1D-4736-8F91-A73D9A0B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6696075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3" name="Text Box 135">
            <a:extLst>
              <a:ext uri="{FF2B5EF4-FFF2-40B4-BE49-F238E27FC236}">
                <a16:creationId xmlns:a16="http://schemas.microsoft.com/office/drawing/2014/main" id="{0DF7724E-1506-478C-AB06-A293FF74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88913"/>
            <a:ext cx="8675688" cy="1631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6763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33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4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b="1">
                <a:solidFill>
                  <a:srgbClr val="FFFF00"/>
                </a:solidFill>
                <a:latin typeface="Arial" panose="020B0604020202020204" pitchFamily="34" charset="0"/>
              </a:rPr>
              <a:t>d) </a:t>
            </a:r>
            <a:r>
              <a:rPr lang="pt-BR" altLang="pt-BR" sz="3000" b="1" u="sng">
                <a:solidFill>
                  <a:srgbClr val="FFFF00"/>
                </a:solidFill>
                <a:latin typeface="Arial" panose="020B0604020202020204" pitchFamily="34" charset="0"/>
              </a:rPr>
              <a:t>Descubra o que lhe dá satisfação</a:t>
            </a:r>
          </a:p>
          <a:p>
            <a:pPr>
              <a:spcBef>
                <a:spcPct val="50000"/>
              </a:spcBef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- É natural que o exercício de um dom lhe traga satisfação.</a:t>
            </a:r>
          </a:p>
        </p:txBody>
      </p:sp>
      <p:pic>
        <p:nvPicPr>
          <p:cNvPr id="17544" name="Picture 136">
            <a:extLst>
              <a:ext uri="{FF2B5EF4-FFF2-40B4-BE49-F238E27FC236}">
                <a16:creationId xmlns:a16="http://schemas.microsoft.com/office/drawing/2014/main" id="{6D544577-B354-40B8-A23A-0A926984C40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b="2621"/>
          <a:stretch>
            <a:fillRect/>
          </a:stretch>
        </p:blipFill>
        <p:spPr>
          <a:xfrm>
            <a:off x="1835150" y="2276475"/>
            <a:ext cx="5473700" cy="4065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F170E79A-6E89-4A33-B8A2-E761D3F70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60350"/>
            <a:ext cx="8424863" cy="2527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rgbClr val="FFFF00"/>
                </a:solidFill>
              </a:rPr>
              <a:t>e) Leve o dom que você acha que tem para a prática</a:t>
            </a:r>
            <a:endParaRPr lang="pt-BR" altLang="pt-BR" b="1">
              <a:solidFill>
                <a:srgbClr val="FFFF00"/>
              </a:solidFill>
            </a:endParaRPr>
          </a:p>
          <a:p>
            <a:r>
              <a:rPr lang="pt-BR" altLang="pt-BR" b="1">
                <a:solidFill>
                  <a:schemeClr val="bg1"/>
                </a:solidFill>
              </a:rPr>
              <a:t>- Como é que se aprende a nadar?</a:t>
            </a:r>
          </a:p>
          <a:p>
            <a:r>
              <a:rPr lang="pt-BR" altLang="pt-BR" b="1">
                <a:solidFill>
                  <a:schemeClr val="bg1"/>
                </a:solidFill>
              </a:rPr>
              <a:t>- A resposta é: nadando</a:t>
            </a:r>
          </a:p>
          <a:p>
            <a:r>
              <a:rPr lang="pt-BR" altLang="pt-BR" b="1">
                <a:solidFill>
                  <a:schemeClr val="bg1"/>
                </a:solidFill>
              </a:rPr>
              <a:t>- Como você poderá descobrir se a realização de uma tarefa lhe dá alegria se você nunca tentou executá-la?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EAF441BB-34A2-46CF-96A1-FA065706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6"/>
          <a:stretch>
            <a:fillRect/>
          </a:stretch>
        </p:blipFill>
        <p:spPr bwMode="auto">
          <a:xfrm>
            <a:off x="2268538" y="2922588"/>
            <a:ext cx="4572000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7" name="Text Box 135">
            <a:extLst>
              <a:ext uri="{FF2B5EF4-FFF2-40B4-BE49-F238E27FC236}">
                <a16:creationId xmlns:a16="http://schemas.microsoft.com/office/drawing/2014/main" id="{2E3D0B91-52C9-4418-9231-15DBB66F6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8820150" cy="178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6763" indent="-290513">
              <a:tabLst>
                <a:tab pos="1055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0">
              <a:tabLst>
                <a:tab pos="1055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33500">
              <a:tabLst>
                <a:tab pos="1055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4000">
              <a:tabLst>
                <a:tab pos="1055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055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5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5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5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5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b="1">
                <a:solidFill>
                  <a:srgbClr val="FFFF00"/>
                </a:solidFill>
                <a:latin typeface="Arial" panose="020B0604020202020204" pitchFamily="34" charset="0"/>
              </a:rPr>
              <a:t>f) Descubra se o que você realiza com seus dons (ou dom) é eficiente</a:t>
            </a:r>
          </a:p>
          <a:p>
            <a:pPr>
              <a:spcBef>
                <a:spcPct val="50000"/>
              </a:spcBef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</a:rPr>
              <a:t>- Se alguém acha que tem o dom de presidir, mas ele ou ela não conseguem liderar um grupo este dom é ineficiente	</a:t>
            </a:r>
          </a:p>
        </p:txBody>
      </p:sp>
      <p:pic>
        <p:nvPicPr>
          <p:cNvPr id="18568" name="Picture 136">
            <a:extLst>
              <a:ext uri="{FF2B5EF4-FFF2-40B4-BE49-F238E27FC236}">
                <a16:creationId xmlns:a16="http://schemas.microsoft.com/office/drawing/2014/main" id="{6B2F930C-AF92-47A8-B79B-3570B851D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5327650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4B9ECBB4-6A49-4A6F-BC35-4A3AFB804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87438"/>
            <a:ext cx="405130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t-BR" altLang="pt-BR" sz="2800" b="1">
                <a:solidFill>
                  <a:srgbClr val="9966FF"/>
                </a:solidFill>
              </a:rPr>
              <a:t>Alguns acham que tem determinado dom, mas não conseguem nada de prático</a:t>
            </a:r>
          </a:p>
          <a:p>
            <a:endParaRPr lang="pt-BR" altLang="pt-BR" sz="2800" b="1">
              <a:solidFill>
                <a:srgbClr val="9966FF"/>
              </a:solidFill>
            </a:endParaRPr>
          </a:p>
          <a:p>
            <a:r>
              <a:rPr lang="pt-BR" altLang="pt-BR" sz="2800" b="1">
                <a:solidFill>
                  <a:srgbClr val="9966FF"/>
                </a:solidFill>
              </a:rPr>
              <a:t>- A pessoa que quer descobrir o dom tem que ser honesta e humilde</a:t>
            </a:r>
          </a:p>
          <a:p>
            <a:endParaRPr lang="pt-BR" altLang="pt-BR" sz="2800" b="1">
              <a:solidFill>
                <a:srgbClr val="9966FF"/>
              </a:solidFill>
            </a:endParaRPr>
          </a:p>
          <a:p>
            <a:r>
              <a:rPr lang="pt-BR" altLang="pt-BR" sz="2800" b="1">
                <a:solidFill>
                  <a:srgbClr val="9966FF"/>
                </a:solidFill>
              </a:rPr>
              <a:t>- Se um dom não é o meu, não devo forçá-lo</a:t>
            </a:r>
            <a:endParaRPr lang="pt-BR" altLang="pt-BR" sz="2800">
              <a:solidFill>
                <a:srgbClr val="9966FF"/>
              </a:solidFill>
            </a:endParaRP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6463D7E9-C73F-4820-B99A-F6691700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"/>
          <a:stretch>
            <a:fillRect/>
          </a:stretch>
        </p:blipFill>
        <p:spPr bwMode="auto">
          <a:xfrm>
            <a:off x="4937125" y="476250"/>
            <a:ext cx="3811588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3" name="Picture 137">
            <a:extLst>
              <a:ext uri="{FF2B5EF4-FFF2-40B4-BE49-F238E27FC236}">
                <a16:creationId xmlns:a16="http://schemas.microsoft.com/office/drawing/2014/main" id="{1CC8F347-832F-4C30-A41F-7A20B3D4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2612" r="2766"/>
          <a:stretch>
            <a:fillRect/>
          </a:stretch>
        </p:blipFill>
        <p:spPr bwMode="auto">
          <a:xfrm>
            <a:off x="179388" y="1412875"/>
            <a:ext cx="4119562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74" name="Rectangle 138">
            <a:extLst>
              <a:ext uri="{FF2B5EF4-FFF2-40B4-BE49-F238E27FC236}">
                <a16:creationId xmlns:a16="http://schemas.microsoft.com/office/drawing/2014/main" id="{6A1AF89C-1402-4151-9C90-42AD90AD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424863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g) Ouça a opinião de outras pessoas sobre a eficiência do seu trabalho</a:t>
            </a:r>
          </a:p>
        </p:txBody>
      </p:sp>
      <p:sp>
        <p:nvSpPr>
          <p:cNvPr id="14475" name="Rectangle 139">
            <a:extLst>
              <a:ext uri="{FF2B5EF4-FFF2-40B4-BE49-F238E27FC236}">
                <a16:creationId xmlns:a16="http://schemas.microsoft.com/office/drawing/2014/main" id="{ACF43576-9494-494D-9E69-35F22D4E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355850"/>
            <a:ext cx="42481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bg1"/>
                </a:solidFill>
              </a:rPr>
              <a:t>- Devemos ouvir o que os outros dizem sobre a eficiência do trabalho que desenvolvemos</a:t>
            </a:r>
          </a:p>
          <a:p>
            <a:pPr algn="ctr"/>
            <a:r>
              <a:rPr lang="pt-BR" altLang="pt-BR" b="1">
                <a:solidFill>
                  <a:schemeClr val="bg1"/>
                </a:solidFill>
              </a:rPr>
              <a:t>	</a:t>
            </a:r>
          </a:p>
          <a:p>
            <a:pPr algn="ctr"/>
            <a:r>
              <a:rPr lang="pt-BR" altLang="pt-BR" b="1">
                <a:solidFill>
                  <a:schemeClr val="bg1"/>
                </a:solidFill>
              </a:rPr>
              <a:t>- Não devemos ser os únicos a pensar que temos dom quando a igreja inteira pensa diferente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4" grpId="0"/>
      <p:bldP spid="144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>
            <a:extLst>
              <a:ext uri="{FF2B5EF4-FFF2-40B4-BE49-F238E27FC236}">
                <a16:creationId xmlns:a16="http://schemas.microsoft.com/office/drawing/2014/main" id="{91E45988-DEE7-49FF-9BDD-1E17E3B9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2F28D697-6B32-4B11-969B-50B7653C6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78463"/>
            <a:ext cx="8569325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</a:rPr>
              <a:t>h) Ao descobrir seus dons use-os para a glória de Deus e edificação de sua igreja. 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483A29C-A405-4321-A176-91750384C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>
            <a:extLst>
              <a:ext uri="{FF2B5EF4-FFF2-40B4-BE49-F238E27FC236}">
                <a16:creationId xmlns:a16="http://schemas.microsoft.com/office/drawing/2014/main" id="{B1D32532-F6D8-4B43-BE1C-E07B9F022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940300"/>
            <a:ext cx="7305675" cy="1801813"/>
          </a:xfrm>
          <a:prstGeom prst="rect">
            <a:avLst/>
          </a:prstGeom>
          <a:solidFill>
            <a:srgbClr val="CCFFCC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Vivemos na era dos dons na igreja</a:t>
            </a:r>
          </a:p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Nunca se falou tanto sobre dons como agora</a:t>
            </a:r>
            <a:endParaRPr lang="pt-BR" altLang="pt-BR" sz="280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 o que é um dom?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F9C0637-DB74-4A98-9177-BA17E1A6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B7E1FC1C-BC55-4E90-AEBF-99186F3EE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156075"/>
            <a:ext cx="8785225" cy="2441575"/>
          </a:xfrm>
          <a:prstGeom prst="rect">
            <a:avLst/>
          </a:prstGeom>
          <a:solidFill>
            <a:srgbClr val="CCFFCC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Existe diferença entre um dom e talento natural?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Quando um talento natural pode ser transformado num dom?</a:t>
            </a:r>
            <a:endParaRPr lang="pt-BR" altLang="pt-BR" sz="280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Existem maneiras pelas quais podemos descobrir nossos dons?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>
            <a:extLst>
              <a:ext uri="{FF2B5EF4-FFF2-40B4-BE49-F238E27FC236}">
                <a16:creationId xmlns:a16="http://schemas.microsoft.com/office/drawing/2014/main" id="{E317E26B-4426-4B70-9DB9-485F3B3425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76263"/>
            <a:ext cx="3470275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Rectangle 26">
            <a:extLst>
              <a:ext uri="{FF2B5EF4-FFF2-40B4-BE49-F238E27FC236}">
                <a16:creationId xmlns:a16="http://schemas.microsoft.com/office/drawing/2014/main" id="{16C5CDF2-E56A-46CD-9C2F-B0FAF2F7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63538"/>
            <a:ext cx="4105275" cy="6378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palavra grega “carismata” é traduzida em português como “dom”</a:t>
            </a:r>
          </a:p>
          <a:p>
            <a:pPr algn="ctr">
              <a:spcBef>
                <a:spcPct val="50000"/>
              </a:spcBef>
            </a:pPr>
            <a:endParaRPr lang="pt-BR" altLang="pt-BR" sz="2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Literalmente ela quer dizer  “dons de graça”</a:t>
            </a:r>
          </a:p>
          <a:p>
            <a:pPr algn="ctr">
              <a:spcBef>
                <a:spcPct val="50000"/>
              </a:spcBef>
            </a:pPr>
            <a:endParaRPr lang="pt-BR" altLang="pt-BR" sz="2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Portanto um dom e um carisma são na verdade a mesma coisa</a:t>
            </a:r>
          </a:p>
          <a:p>
            <a:pPr algn="ctr">
              <a:spcBef>
                <a:spcPct val="50000"/>
              </a:spcBef>
            </a:pPr>
            <a:endParaRPr lang="pt-BR" altLang="pt-BR" sz="32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1C1BBB2E-DD55-4754-A34A-D18305538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224463"/>
            <a:ext cx="8496300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 i="1">
                <a:solidFill>
                  <a:srgbClr val="FFFF00"/>
                </a:solidFill>
              </a:rPr>
              <a:t>“Um dom é uma habilidade especial que o Espírito Santo dá a cada membro do corpo de Cristo para ser usada na edificação da Igreja”.</a:t>
            </a:r>
          </a:p>
        </p:txBody>
      </p:sp>
      <p:pic>
        <p:nvPicPr>
          <p:cNvPr id="6159" name="Picture 15">
            <a:extLst>
              <a:ext uri="{FF2B5EF4-FFF2-40B4-BE49-F238E27FC236}">
                <a16:creationId xmlns:a16="http://schemas.microsoft.com/office/drawing/2014/main" id="{ED92E803-22F2-4AB4-9AE9-C1B7C222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66850"/>
            <a:ext cx="4752975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16">
            <a:extLst>
              <a:ext uri="{FF2B5EF4-FFF2-40B4-BE49-F238E27FC236}">
                <a16:creationId xmlns:a16="http://schemas.microsoft.com/office/drawing/2014/main" id="{3BD81400-3009-43A8-A162-1A7A57B48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9725"/>
            <a:ext cx="64452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FFFF00"/>
                </a:solidFill>
              </a:rPr>
              <a:t>Mas, qual é a definição de dom?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WordArt 21">
            <a:extLst>
              <a:ext uri="{FF2B5EF4-FFF2-40B4-BE49-F238E27FC236}">
                <a16:creationId xmlns:a16="http://schemas.microsoft.com/office/drawing/2014/main" id="{61B25CC2-55B5-40AC-B01D-31B7C40493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9802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II. Existe diferença entre o</a:t>
            </a:r>
          </a:p>
          <a:p>
            <a:pPr algn="ctr"/>
            <a:r>
              <a:rPr lang="pt-BR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talento natural e o dom?</a:t>
            </a: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66DD70A7-A31E-4005-B9D0-F626D79E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856163"/>
            <a:ext cx="8569325" cy="1885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1. Um talento natural é o que herdamos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2. Por exemplo algumas pessoas tem mais habilidade com música do que outras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</a:rPr>
              <a:t>3. Este seria um talento ou habilidade </a:t>
            </a:r>
          </a:p>
        </p:txBody>
      </p:sp>
      <p:pic>
        <p:nvPicPr>
          <p:cNvPr id="7193" name="Picture 25">
            <a:extLst>
              <a:ext uri="{FF2B5EF4-FFF2-40B4-BE49-F238E27FC236}">
                <a16:creationId xmlns:a16="http://schemas.microsoft.com/office/drawing/2014/main" id="{2B332F57-4441-4473-AE3C-1FD6ECCA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5"/>
          <a:stretch>
            <a:fillRect/>
          </a:stretch>
        </p:blipFill>
        <p:spPr bwMode="auto">
          <a:xfrm>
            <a:off x="2501900" y="1758950"/>
            <a:ext cx="4140200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2A1783C-DA51-4617-B2FE-6B2A0EBDB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Rectangle 12">
            <a:extLst>
              <a:ext uri="{FF2B5EF4-FFF2-40B4-BE49-F238E27FC236}">
                <a16:creationId xmlns:a16="http://schemas.microsoft.com/office/drawing/2014/main" id="{2F718E4F-9C79-4F2D-84D2-4884739D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94163"/>
            <a:ext cx="9144000" cy="2647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O dom é diferente. Ele é uma concessão especial do Espírito Santo ( I Coríntios 12:7 e 8)</a:t>
            </a:r>
            <a:r>
              <a:rPr lang="pt-BR" altLang="pt-BR">
                <a:solidFill>
                  <a:srgbClr val="FFFF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 Todavia, quando a pessoa aceita a Cristo, aquilo que ela tem como habilidade natural pode ser transformada num dom</a:t>
            </a:r>
          </a:p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6. O Espírito Santo pode ampliar o talento natural e transformá-lo num dom a serviço da obra de Deus</a:t>
            </a:r>
            <a:endParaRPr lang="pt-BR" altLang="pt-B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84DB419-0822-498A-BDA8-613D73F2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6" name="WordArt 22">
            <a:extLst>
              <a:ext uri="{FF2B5EF4-FFF2-40B4-BE49-F238E27FC236}">
                <a16:creationId xmlns:a16="http://schemas.microsoft.com/office/drawing/2014/main" id="{738FD13E-5BD8-4AE9-A7B2-BAA3F84908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4866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Para que servem os dons?</a:t>
            </a:r>
          </a:p>
        </p:txBody>
      </p:sp>
      <p:sp>
        <p:nvSpPr>
          <p:cNvPr id="11287" name="Rectangle 23">
            <a:extLst>
              <a:ext uri="{FF2B5EF4-FFF2-40B4-BE49-F238E27FC236}">
                <a16:creationId xmlns:a16="http://schemas.microsoft.com/office/drawing/2014/main" id="{16B5F452-E430-4838-8C69-B449A92E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03700"/>
            <a:ext cx="878522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b="1">
                <a:solidFill>
                  <a:srgbClr val="FFFF66"/>
                </a:solidFill>
              </a:rPr>
              <a:t>Algumas pessoas pensam que os dons são concedidos para realizarem coisas milagrosas e fantásticas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FFFF66"/>
                </a:solidFill>
              </a:rPr>
              <a:t>2. Outros acham que pelos dons podem ter projeção maior dentro da comunidade</a:t>
            </a:r>
          </a:p>
          <a:p>
            <a:endParaRPr lang="pt-BR" altLang="pt-BR" b="1">
              <a:solidFill>
                <a:srgbClr val="FFFF66"/>
              </a:solidFill>
            </a:endParaRPr>
          </a:p>
          <a:p>
            <a:r>
              <a:rPr lang="pt-BR" altLang="pt-BR" b="1">
                <a:solidFill>
                  <a:srgbClr val="FFFF66"/>
                </a:solidFill>
              </a:rPr>
              <a:t>3. Outros nem sabem para que servem os dons</a:t>
            </a:r>
          </a:p>
        </p:txBody>
      </p:sp>
      <p:pic>
        <p:nvPicPr>
          <p:cNvPr id="11291" name="Picture 27">
            <a:extLst>
              <a:ext uri="{FF2B5EF4-FFF2-40B4-BE49-F238E27FC236}">
                <a16:creationId xmlns:a16="http://schemas.microsoft.com/office/drawing/2014/main" id="{57644C15-C855-420D-9CF4-02BE6E08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3509962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>
            <a:extLst>
              <a:ext uri="{FF2B5EF4-FFF2-40B4-BE49-F238E27FC236}">
                <a16:creationId xmlns:a16="http://schemas.microsoft.com/office/drawing/2014/main" id="{7B3FC31A-9828-4960-9994-532DF001D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3" b="73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9BA435EB-94D1-4676-9E46-991DD3A8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60350"/>
            <a:ext cx="8305800" cy="146367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400" b="1" u="sng">
                <a:solidFill>
                  <a:schemeClr val="accent2"/>
                </a:solidFill>
                <a:latin typeface="Arial" panose="020B0604020202020204" pitchFamily="34" charset="0"/>
              </a:rPr>
              <a:t>Paulo explica:</a:t>
            </a:r>
            <a:r>
              <a:rPr lang="pt-BR" altLang="pt-BR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pt-BR" altLang="pt-BR" sz="2800" b="1" i="1">
                <a:solidFill>
                  <a:schemeClr val="accent2"/>
                </a:solidFill>
              </a:rPr>
              <a:t>“A manifestação do Espírito é dada a cada um visando um fim proveitoso”. </a:t>
            </a:r>
            <a:r>
              <a:rPr lang="pt-BR" altLang="pt-BR" sz="2000" b="1" i="1">
                <a:solidFill>
                  <a:schemeClr val="accent2"/>
                </a:solidFill>
              </a:rPr>
              <a:t>I Cor. 12:7</a:t>
            </a:r>
            <a:endParaRPr lang="pt-BR" altLang="pt-BR" sz="2000">
              <a:solidFill>
                <a:schemeClr val="accent2"/>
              </a:solidFill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8A193B92-714D-49D2-9772-D4ABC59E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2997200"/>
            <a:ext cx="8305800" cy="350837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accent2"/>
                </a:solidFill>
                <a:latin typeface="Arial" panose="020B0604020202020204" pitchFamily="34" charset="0"/>
              </a:rPr>
              <a:t>Que fim proveitoso é este?</a:t>
            </a:r>
          </a:p>
          <a:p>
            <a:pPr algn="ctr">
              <a:spcBef>
                <a:spcPct val="50000"/>
              </a:spcBef>
            </a:pPr>
            <a:r>
              <a:rPr lang="pt-BR" altLang="pt-BR" sz="3200" b="1" u="sng">
                <a:solidFill>
                  <a:schemeClr val="accent2"/>
                </a:solidFill>
                <a:latin typeface="Arial" panose="020B0604020202020204" pitchFamily="34" charset="0"/>
              </a:rPr>
              <a:t>O mesmo apóstolo esclarece:</a:t>
            </a:r>
          </a:p>
          <a:p>
            <a:pPr algn="ctr"/>
            <a:r>
              <a:rPr lang="pt-BR" altLang="pt-BR" sz="2800" b="1" i="1">
                <a:solidFill>
                  <a:schemeClr val="accent2"/>
                </a:solidFill>
              </a:rPr>
              <a:t>“E Ele mesmo deu uns para apóstolos, e outros para profetas, e outros para evangelistas, e outros para pastores e doutores, querendo o aperfeiçoamento dos santos, para a obra do ministério, para a edificação do corpo de Cristo.” </a:t>
            </a:r>
            <a:r>
              <a:rPr lang="pt-BR" altLang="pt-BR" sz="2000" b="1">
                <a:solidFill>
                  <a:schemeClr val="accent2"/>
                </a:solidFill>
              </a:rPr>
              <a:t>Ef. 4:11 e12</a:t>
            </a:r>
            <a:endParaRPr lang="pt-BR" altLang="pt-BR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  <p:bldP spid="12296" grpId="0" animBg="1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701</Words>
  <Application>Microsoft Office PowerPoint</Application>
  <PresentationFormat>Apresentação na tela (4:3)</PresentationFormat>
  <Paragraphs>65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 Black</vt:lpstr>
      <vt:lpstr>Arial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Uniao Sul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MORDOMIA CRISTÃ 2003</dc:subject>
  <dc:creator>4TONS - Pr. Marcelo Augusto de Carvalho; Treinamento</dc:creator>
  <cp:keywords>www.4tons.com.br</cp:keywords>
  <dc:description>COMÉRCIO PROIBIDO. USO PESSOAL</dc:description>
  <cp:lastModifiedBy>UCB - Marcelo Augusto de Carvalho</cp:lastModifiedBy>
  <cp:revision>28</cp:revision>
  <cp:lastPrinted>2001-05-03T11:29:05Z</cp:lastPrinted>
  <dcterms:created xsi:type="dcterms:W3CDTF">2001-04-24T16:32:24Z</dcterms:created>
  <dcterms:modified xsi:type="dcterms:W3CDTF">2020-11-03T14:00:28Z</dcterms:modified>
</cp:coreProperties>
</file>