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6" r:id="rId2"/>
    <p:sldId id="257" r:id="rId3"/>
    <p:sldId id="289" r:id="rId4"/>
    <p:sldId id="258" r:id="rId5"/>
    <p:sldId id="259" r:id="rId6"/>
    <p:sldId id="284" r:id="rId7"/>
    <p:sldId id="260" r:id="rId8"/>
    <p:sldId id="261" r:id="rId9"/>
    <p:sldId id="285" r:id="rId10"/>
    <p:sldId id="262" r:id="rId11"/>
    <p:sldId id="286" r:id="rId12"/>
    <p:sldId id="287" r:id="rId13"/>
    <p:sldId id="263" r:id="rId14"/>
    <p:sldId id="264" r:id="rId15"/>
    <p:sldId id="265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6" r:id="rId27"/>
    <p:sldId id="267" r:id="rId28"/>
    <p:sldId id="295" r:id="rId29"/>
    <p:sldId id="269" r:id="rId30"/>
    <p:sldId id="271" r:id="rId31"/>
    <p:sldId id="272" r:id="rId32"/>
    <p:sldId id="273" r:id="rId33"/>
    <p:sldId id="292" r:id="rId34"/>
    <p:sldId id="290" r:id="rId35"/>
    <p:sldId id="291" r:id="rId36"/>
    <p:sldId id="294" r:id="rId37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000000"/>
    <a:srgbClr val="FFFFFF"/>
    <a:srgbClr val="FF0000"/>
    <a:srgbClr val="0000FF"/>
    <a:srgbClr val="000066"/>
    <a:srgbClr val="4C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41" d="100"/>
          <a:sy n="41" d="100"/>
        </p:scale>
        <p:origin x="4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6608C-9141-4A34-A3B4-A1A2D725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CDF3C5-47E0-420D-9943-9AF3EFA27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677103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FD3C9D-C4E9-4F52-98E5-2EF98CE97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DAAC80-FECB-4E59-ABFD-F80E6127D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701154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28FE0-4AF7-4CA2-B9A0-B0B75779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31AB7F-0908-4B9A-AACC-537DD274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80500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CD7E5-94E2-427D-95CE-0E9CBF6E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CCBC9B-B046-4AF4-A6BF-351FCFA2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951629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FDD00-4A38-4F97-AB5D-31DD06FD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9E3ED-3185-4FED-B88A-7EF12737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852FAC-D5FD-4167-B431-E4B997E7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57866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D889A-C864-4E10-A9BE-7AFFC87C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206627-5446-43B9-8D0B-95DB17A5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903409-C98A-43D7-8B98-FEB388059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13C13E-7AEE-42B7-8910-015E7E233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6245CD-31CB-467D-A848-E85ADE00E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78071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3129F-F981-4E35-B419-5096F1A8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47609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6131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6F1F9-A9E3-436B-87D3-0D6C5963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464F80-B54B-4D9F-BDC0-206D910A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4420CE-4621-460D-A3EA-F8655D77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158909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56186-74E1-409C-9D0D-4C3B7E8F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F7D4E5-B32C-4281-8F53-4ED00BCF2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A8F310-2BDA-47EA-BF1B-559980AB9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37777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>
            <a:extLst>
              <a:ext uri="{FF2B5EF4-FFF2-40B4-BE49-F238E27FC236}">
                <a16:creationId xmlns:a16="http://schemas.microsoft.com/office/drawing/2014/main" id="{CC5D1DA0-B423-44E8-936A-B143C3CE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WordArt 6">
            <a:extLst>
              <a:ext uri="{FF2B5EF4-FFF2-40B4-BE49-F238E27FC236}">
                <a16:creationId xmlns:a16="http://schemas.microsoft.com/office/drawing/2014/main" id="{0294DBA5-E5A9-4BB8-99A7-0B13A7AFE2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272338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5400" kern="10"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Comunhão com Deus</a:t>
            </a:r>
          </a:p>
          <a:p>
            <a:pPr algn="ctr"/>
            <a:r>
              <a:rPr lang="pt-BR" sz="5400" kern="10"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A chave do Sucesso Espiritual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1C2DF112-D8E9-4DE0-8295-36FDB90D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6359525"/>
            <a:ext cx="152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2"/>
                </a:solidFill>
                <a:latin typeface="Monotype Corsiva" panose="03010101010201010101" pitchFamily="66" charset="0"/>
              </a:rPr>
              <a:t>Ilson Geisler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A781DD01-4671-4689-A7A0-ADC691D8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>
            <a:fillRect/>
          </a:stretch>
        </p:blipFill>
        <p:spPr bwMode="auto">
          <a:xfrm>
            <a:off x="1835150" y="1951038"/>
            <a:ext cx="5473700" cy="4573587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A97C5068-F850-4DA7-A172-6C624E201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4813"/>
            <a:ext cx="7689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000" b="1" u="sng">
                <a:solidFill>
                  <a:srgbClr val="FFFF00"/>
                </a:solidFill>
                <a:latin typeface="Monotype Corsiva" panose="03010101010201010101" pitchFamily="66" charset="0"/>
              </a:rPr>
              <a:t>A Oração é abrir o coração a Jesus como a um amigo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30949C2D-45E8-467C-9F52-034B182E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73238"/>
            <a:ext cx="6408737" cy="5040312"/>
          </a:xfrm>
          <a:prstGeom prst="rect">
            <a:avLst/>
          </a:prstGeom>
          <a:pattFill prst="ltUpDiag">
            <a:fgClr>
              <a:schemeClr val="accent1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extLst>
              <a:ext uri="{FF2B5EF4-FFF2-40B4-BE49-F238E27FC236}">
                <a16:creationId xmlns:a16="http://schemas.microsoft.com/office/drawing/2014/main" id="{7B5DD8EA-D8AD-4297-9C3A-BD925A79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014913"/>
            <a:ext cx="90360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Monotype Corsiva" panose="03010101010201010101" pitchFamily="66" charset="0"/>
              </a:rPr>
              <a:t>“De manhã, Senhor, ouves a minha voz; de manhã te apresento a minha oração e fico esperando.”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         </a:t>
            </a: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Salmos 5: 3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B73EB3B9-A4AF-474B-A899-89B8CACA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0" r="20070"/>
          <a:stretch>
            <a:fillRect/>
          </a:stretch>
        </p:blipFill>
        <p:spPr bwMode="auto">
          <a:xfrm>
            <a:off x="1709738" y="620713"/>
            <a:ext cx="57245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C502793E-7A45-4455-9E43-C76972969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15888"/>
            <a:ext cx="8675687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“Coisa alguma deve fazer com que você deixe de orar. Faça tudo o que estiver ao seu alcance para conservar aberta a comunhão entre Jesus e você.”                           </a:t>
            </a:r>
          </a:p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</a:t>
            </a: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Caminho a Cristo, p.98  </a:t>
            </a: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2DA2B4EE-0EA2-4D79-9EFC-032B8D90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7"/>
          <a:stretch>
            <a:fillRect/>
          </a:stretch>
        </p:blipFill>
        <p:spPr bwMode="auto">
          <a:xfrm>
            <a:off x="2771775" y="2278063"/>
            <a:ext cx="35560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78518A5D-22C2-448B-8166-052359D8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33375"/>
            <a:ext cx="844708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Monotype Corsiva" panose="03010101010201010101" pitchFamily="66" charset="0"/>
              </a:rPr>
              <a:t>“E esta é a confiança que temos nEle, que, se pedirmos alguma coisa segundo a sua vontade, ele nos ouve”           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1800" b="1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      </a:t>
            </a:r>
            <a:r>
              <a:rPr lang="en-US" altLang="pt-BR" b="1">
                <a:solidFill>
                  <a:schemeClr val="bg1"/>
                </a:solidFill>
                <a:latin typeface="Monotype Corsiva" panose="03010101010201010101" pitchFamily="66" charset="0"/>
              </a:rPr>
              <a:t>I João 5:14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6A224555-B35D-4CFE-907B-EE3B0472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"/>
          <a:stretch>
            <a:fillRect/>
          </a:stretch>
        </p:blipFill>
        <p:spPr bwMode="auto">
          <a:xfrm>
            <a:off x="1835150" y="2141538"/>
            <a:ext cx="536575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5FE154BE-D46F-4397-89A5-45F7C862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75"/>
            <a:ext cx="866457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Monotype Corsiva" panose="03010101010201010101" pitchFamily="66" charset="0"/>
              </a:rPr>
              <a:t>“Amo o Senhor porque Ele ouve a minha voz e as minhas súplicas.”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</a:t>
            </a:r>
            <a:r>
              <a:rPr lang="en-US" altLang="pt-BR">
                <a:solidFill>
                  <a:schemeClr val="bg1"/>
                </a:solidFill>
                <a:latin typeface="Monotype Corsiva" panose="03010101010201010101" pitchFamily="66" charset="0"/>
              </a:rPr>
              <a:t>Salmos 116:1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D4BFFA8D-131D-4E12-997D-2A7BD44E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7" r="20070"/>
          <a:stretch>
            <a:fillRect/>
          </a:stretch>
        </p:blipFill>
        <p:spPr bwMode="auto">
          <a:xfrm>
            <a:off x="1890713" y="2351088"/>
            <a:ext cx="5345112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extLst>
              <a:ext uri="{FF2B5EF4-FFF2-40B4-BE49-F238E27FC236}">
                <a16:creationId xmlns:a16="http://schemas.microsoft.com/office/drawing/2014/main" id="{5C618AE5-A7FE-4A4F-BABC-1CABFDC00C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22938" y="1182688"/>
            <a:ext cx="3097212" cy="4551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pitchFamily="66" charset="0"/>
              </a:rPr>
              <a:t>O poder </a:t>
            </a:r>
          </a:p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pitchFamily="66" charset="0"/>
              </a:rPr>
              <a:t>da </a:t>
            </a:r>
          </a:p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pitchFamily="66" charset="0"/>
              </a:rPr>
              <a:t>Oração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DA217DCB-FE27-4C56-BA0C-B187525D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4C8C7D31-1B01-43F1-BAF0-8BAECAA5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24463"/>
            <a:ext cx="88201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Uma pobre senhora, com visível ar de derrota estampado no rosto, entrou  num armazém, se aproximou do proprietário conhecido pelo seu jeito grosseiro, e lhe pediu fiado alguns mantimentos.</a:t>
            </a:r>
            <a:endParaRPr lang="en-US" altLang="pt-BR" sz="28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3B60AFBA-6688-468F-B05F-22248C5A2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68275"/>
            <a:ext cx="516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pt-BR" altLang="pt-BR" sz="6000">
                <a:solidFill>
                  <a:srgbClr val="FF0000"/>
                </a:solidFill>
                <a:latin typeface="Monotype Corsiva" panose="03010101010201010101" pitchFamily="66" charset="0"/>
              </a:rPr>
              <a:t>O poder da oração 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1E1D9630-1D7D-480E-9004-FBF4A6F7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2987675" y="1196975"/>
            <a:ext cx="31369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26E22650-60A1-4A5F-8F24-82B5ED72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0713"/>
            <a:ext cx="4338638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Ela explicou que o seu marido estava muito doente e não podia trabalhar  e que 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tinha sete filhos para alimentar.</a:t>
            </a:r>
          </a:p>
          <a:p>
            <a:pPr algn="ctr" eaLnBrk="0" hangingPunct="0"/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O dono do armazém zombou dela e pediu que se retirasse do seu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estabelecimento.</a:t>
            </a:r>
          </a:p>
          <a:p>
            <a:pPr algn="r" eaLnBrk="0" hangingPunct="0"/>
            <a:endParaRPr lang="en-US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2ED7B459-8A24-4D9A-9978-8712E811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D6439355-F4E8-4AA5-A035-B29677E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8913"/>
            <a:ext cx="4427538" cy="649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Pensando na necessidade da sua família ela implorou:</a:t>
            </a:r>
          </a:p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"Por favor senhor,  eu lhe darei o dinheiro assim que eu tiver..."</a:t>
            </a:r>
          </a:p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ao que lhe respondeu  que  ela  não tinha crédito e nem conta na sua loja.</a:t>
            </a:r>
          </a:p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Em pé no balcão ao lado, um freguês que assistia a conversa entre os dois  se </a:t>
            </a:r>
          </a:p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aproximou do dono do armazém e lhe disse que ele deveria dar o que  aquela  mulher </a:t>
            </a:r>
          </a:p>
          <a:p>
            <a:pPr algn="ctr" eaLnBrk="0" hangingPunct="0"/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necessitava para a sua família por sua conta.</a:t>
            </a:r>
            <a:endParaRPr lang="en-US" altLang="pt-BR" sz="28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7CE63EF7-D730-444C-9860-0AB19154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720FC7B1-5ACF-46AD-BD5F-81AA7A4A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268413"/>
            <a:ext cx="34925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>
                <a:solidFill>
                  <a:srgbClr val="FFFF00"/>
                </a:solidFill>
                <a:latin typeface="Monotype Corsiva" panose="03010101010201010101" pitchFamily="66" charset="0"/>
              </a:rPr>
              <a:t>Então o comerciante falou meio relutante para a pobre mulher: </a:t>
            </a:r>
          </a:p>
          <a:p>
            <a:pPr algn="ctr" eaLnBrk="0" hangingPunct="0"/>
            <a:endParaRPr lang="pt-BR" altLang="pt-BR" sz="36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600">
                <a:solidFill>
                  <a:srgbClr val="FFFF00"/>
                </a:solidFill>
                <a:latin typeface="Monotype Corsiva" panose="03010101010201010101" pitchFamily="66" charset="0"/>
              </a:rPr>
              <a:t>"Você tem  uma  lista de mantimentos?"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D901E253-1000-477B-A3C9-FD19E25D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4507A2BD-9D35-4D58-BB85-CDE70797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668588"/>
            <a:ext cx="363696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pt-BR" altLang="pt-BR" sz="4800" u="sng">
                <a:solidFill>
                  <a:schemeClr val="bg1"/>
                </a:solidFill>
                <a:latin typeface="Monotype Corsiva" panose="03010101010201010101" pitchFamily="66" charset="0"/>
              </a:rPr>
              <a:t>Oração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Monotype Corsiva" panose="03010101010201010101" pitchFamily="66" charset="0"/>
              </a:rPr>
              <a:t>A respiração da alma!</a:t>
            </a:r>
            <a:endParaRPr lang="pt-BR" altLang="pt-BR" sz="40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8C58588C-2E1F-4147-AEE7-5F71174D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646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u="sng">
                <a:solidFill>
                  <a:srgbClr val="FFFF00"/>
                </a:solidFill>
                <a:latin typeface="Monotype Corsiva" panose="03010101010201010101" pitchFamily="66" charset="0"/>
              </a:rPr>
              <a:t>A Chave do Sucesso Espiritual</a:t>
            </a:r>
          </a:p>
        </p:txBody>
      </p:sp>
      <p:pic>
        <p:nvPicPr>
          <p:cNvPr id="29707" name="Picture 11">
            <a:extLst>
              <a:ext uri="{FF2B5EF4-FFF2-40B4-BE49-F238E27FC236}">
                <a16:creationId xmlns:a16="http://schemas.microsoft.com/office/drawing/2014/main" id="{8C2CEAE4-FA66-453A-A6EB-F2C08559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39688" b="2901"/>
          <a:stretch>
            <a:fillRect/>
          </a:stretch>
        </p:blipFill>
        <p:spPr bwMode="auto">
          <a:xfrm>
            <a:off x="663575" y="1309688"/>
            <a:ext cx="3836988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E810ED54-DDC7-4DC2-B294-412838C5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8913"/>
            <a:ext cx="4283075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"Sim", respondeu ela . "Muito bem, coloque a sua lista na balança e o  quanto ela pesar, eu lhe darei em mantimentos". </a:t>
            </a:r>
          </a:p>
          <a:p>
            <a:pPr algn="ctr" eaLnBrk="0" hangingPunct="0"/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A pobre mulher hesitou por uns instantes e com a cabeça curvada, retirou  da bolsa um pedaço de papel, escreveu alguma coisa e o depositou  suavemente na balança.</a:t>
            </a:r>
            <a:endParaRPr lang="en-US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131C1268-4A66-42EF-8C81-E9A6C7CA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79D9BD21-0CBE-41CB-A9CC-36FF5805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8788"/>
            <a:ext cx="43434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Os três ficaram admirados quando o prato da balança com o papel desceu e  permaneceu  embaixo. </a:t>
            </a:r>
          </a:p>
          <a:p>
            <a:pPr algn="ctr" eaLnBrk="0" hangingPunct="0"/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Completamente pasmado com o marcador da balança, o comerciante virou-se  lentamente para o seu freguês e comentou contrariado: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"Eu não posso acreditar!"</a:t>
            </a:r>
            <a:endParaRPr lang="en-US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66B16D34-086E-4CDE-98D4-1ADD8D03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613ED3F3-CA7D-4E91-B242-C507F5D8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09600"/>
            <a:ext cx="41195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O freguês sorriu e o homem começou a colocar os mantimentos no outro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prato da balança. </a:t>
            </a:r>
          </a:p>
          <a:p>
            <a:pPr algn="ctr" eaLnBrk="0" hangingPunct="0"/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Como a escala da balança não equilibrava, ele continuou colocando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mais e mais mantimentos até não caber mais nada.</a:t>
            </a:r>
            <a:endParaRPr lang="en-US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2CDCA96B-97C1-4C4F-9D95-3C7A6664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D4080A02-6108-4A8D-96E5-06BD75AA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460500"/>
            <a:ext cx="403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000">
                <a:solidFill>
                  <a:srgbClr val="FFFF00"/>
                </a:solidFill>
                <a:latin typeface="Monotype Corsiva" panose="03010101010201010101" pitchFamily="66" charset="0"/>
              </a:rPr>
              <a:t>"Meu Senhor, o senhor conhece as minhas necessidades e eu estou deixando isto em suas mãos..."</a:t>
            </a:r>
            <a:endParaRPr lang="en-US" altLang="pt-BR" sz="40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B64A5490-477E-4FD1-A349-E24CF087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1BDECFF7-20AF-4BBA-BE78-80AD8D18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82688"/>
            <a:ext cx="38893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O homem deu as mercadorias para a pobre mulher no mais completo silêncio, que agradeceu e deixou o armazém. </a:t>
            </a:r>
          </a:p>
          <a:p>
            <a:pPr algn="ctr" eaLnBrk="0" hangingPunct="0"/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O freguês pagou a conta e disse: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"Valeu  cada centavo..."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00C34758-A3FA-418E-A3A8-05B9D7BE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48003BAE-4661-4F42-B10B-4A6997073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484313"/>
            <a:ext cx="33829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...Só mais tarde o comerciante pode reparar que a balança havia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quebrado, entretanto só Deus </a:t>
            </a:r>
          </a:p>
          <a:p>
            <a:pPr algn="ctr" eaLnBrk="0" hangingPunct="0"/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sabe o quanto pesa uma oração...</a:t>
            </a:r>
            <a:endParaRPr lang="en-US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C87EA2D3-9146-4232-A1A0-E15D583C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185" r="7745" b="7494"/>
          <a:stretch>
            <a:fillRect/>
          </a:stretch>
        </p:blipFill>
        <p:spPr bwMode="auto">
          <a:xfrm>
            <a:off x="474663" y="995363"/>
            <a:ext cx="381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>
            <a:extLst>
              <a:ext uri="{FF2B5EF4-FFF2-40B4-BE49-F238E27FC236}">
                <a16:creationId xmlns:a16="http://schemas.microsoft.com/office/drawing/2014/main" id="{FCFCD01C-3108-4771-A03A-18DE06F0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46767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498CF654-A534-46D5-A782-A9AAC531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010400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José no egito fez da prisão um lugar</a:t>
            </a:r>
            <a:r>
              <a:rPr lang="en-US" altLang="pt-BR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pt-BR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de</a:t>
            </a:r>
            <a:r>
              <a:rPr lang="en-US" altLang="pt-BR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pt-BR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oração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DD817B1-96CB-4E91-9B7C-3CFABBDF2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12875"/>
            <a:ext cx="4681538" cy="5111750"/>
          </a:xfrm>
          <a:prstGeom prst="rect">
            <a:avLst/>
          </a:prstGeom>
          <a:pattFill prst="pct30">
            <a:fgClr>
              <a:schemeClr val="accent1">
                <a:alpha val="20000"/>
              </a:schemeClr>
            </a:fgClr>
            <a:bgClr>
              <a:schemeClr val="bg1">
                <a:alpha val="2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A755EF6F-7776-4B9A-9399-D3064460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1712"/>
          <a:stretch>
            <a:fillRect/>
          </a:stretch>
        </p:blipFill>
        <p:spPr bwMode="auto">
          <a:xfrm>
            <a:off x="1555750" y="1557338"/>
            <a:ext cx="6030913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WordArt 3">
            <a:extLst>
              <a:ext uri="{FF2B5EF4-FFF2-40B4-BE49-F238E27FC236}">
                <a16:creationId xmlns:a16="http://schemas.microsoft.com/office/drawing/2014/main" id="{2F092DD1-9EEB-4934-82B3-01E605756A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3138" y="630238"/>
            <a:ext cx="4829175" cy="542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Senhor, socorre-me!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81DC9F2-10E0-44EE-99E5-E33CE1C3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404813"/>
            <a:ext cx="7056438" cy="5903912"/>
          </a:xfrm>
          <a:prstGeom prst="rect">
            <a:avLst/>
          </a:prstGeom>
          <a:pattFill prst="pct30">
            <a:fgClr>
              <a:srgbClr val="4CCAC7">
                <a:alpha val="24001"/>
              </a:srgbClr>
            </a:fgClr>
            <a:bgClr>
              <a:srgbClr val="FFFFFF">
                <a:alpha val="24001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F87CC09B-14E8-427E-8A16-675F9F96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67375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600">
                <a:solidFill>
                  <a:srgbClr val="FFFF00"/>
                </a:solidFill>
                <a:latin typeface="Monotype Corsiva" panose="03010101010201010101" pitchFamily="66" charset="0"/>
              </a:rPr>
              <a:t> Leitura da Bíblia – Ouvindo a Voz do Pai!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A613B7DF-BE3F-40E7-9D1E-33BEE3E4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solidFill>
                  <a:srgbClr val="FF0000"/>
                </a:solidFill>
                <a:latin typeface="Monotype Corsiva" panose="03010101010201010101" pitchFamily="66" charset="0"/>
              </a:rPr>
              <a:t>A Chave do Sucesso Espiritual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AC4A1099-A6AA-46E1-88A0-6A19A705D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49388"/>
            <a:ext cx="54006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29FC700-BAF5-415F-81FD-BA819722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87663"/>
            <a:ext cx="4752975" cy="35655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4CBB7112-D523-4337-8003-D29F1537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9375"/>
            <a:ext cx="85693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2"/>
                </a:solidFill>
                <a:latin typeface="Monotype Corsiva" panose="03010101010201010101" pitchFamily="66" charset="0"/>
              </a:rPr>
              <a:t>“Devemos comer a Palavra de Deus; isto é, não devemos desviar-nos de seus preceitos. Devemos introduzir suas verdades em nossa vida diária, apossando-nos dos mistérios da piedade.”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2"/>
                </a:solidFill>
                <a:latin typeface="Monotype Corsiva" panose="03010101010201010101" pitchFamily="66" charset="0"/>
              </a:rPr>
              <a:t>                                                   </a:t>
            </a:r>
            <a:r>
              <a:rPr lang="pt-BR" altLang="pt-BR" sz="2000">
                <a:solidFill>
                  <a:schemeClr val="bg1"/>
                </a:solidFill>
                <a:latin typeface="Monotype Corsiva" panose="03010101010201010101" pitchFamily="66" charset="0"/>
              </a:rPr>
              <a:t>Conselhos Sobre Saúde, p.370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5B4321AC-C419-42AC-93C9-E1B6C980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704850"/>
            <a:ext cx="3989388" cy="5387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C2B5E608-C411-47EE-8858-7E92B907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50863"/>
            <a:ext cx="3851275" cy="5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“A oração é o abrir do coração a Deus como a um amigo. Não que seja necessário, para que Deus nos conheça, mas para nos habilitar a recebê-Lo. A oração não faz Deus baixar a nós, mas eleva-nos a Ele.” </a:t>
            </a:r>
          </a:p>
          <a:p>
            <a:pPr algn="ctr">
              <a:spcBef>
                <a:spcPct val="50000"/>
              </a:spcBef>
            </a:pPr>
            <a:endParaRPr lang="pt-BR" altLang="pt-BR" sz="320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Monotype Corsiva" panose="03010101010201010101" pitchFamily="66" charset="0"/>
              </a:rPr>
              <a:t>Caminho a Cristo, p.93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2CA8B4B5-5897-418C-A982-0A946DB0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43DC37F9-DD03-4CDA-AC76-35D74238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8913"/>
            <a:ext cx="8077200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4000">
                <a:solidFill>
                  <a:srgbClr val="FF0000"/>
                </a:solidFill>
                <a:latin typeface="Monotype Corsiva" panose="03010101010201010101" pitchFamily="66" charset="0"/>
              </a:rPr>
              <a:t>Como está sua Bíblia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Abandonada?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Mofada?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Engavetada?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Perdida?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Ou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Toda marcada, sublinhada pelo uso diário...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>
            <a:extLst>
              <a:ext uri="{FF2B5EF4-FFF2-40B4-BE49-F238E27FC236}">
                <a16:creationId xmlns:a16="http://schemas.microsoft.com/office/drawing/2014/main" id="{6DCD4386-26E1-44A5-843A-E298A4D41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7100" y="2970213"/>
          <a:ext cx="4679950" cy="350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970213"/>
                        <a:ext cx="4679950" cy="350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10">
            <a:extLst>
              <a:ext uri="{FF2B5EF4-FFF2-40B4-BE49-F238E27FC236}">
                <a16:creationId xmlns:a16="http://schemas.microsoft.com/office/drawing/2014/main" id="{20ADAEAC-72C9-4F06-848C-46B54424C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8913"/>
            <a:ext cx="84582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“Tornai a Bíblia vosso conselheiro. Vossa familiaridade com ela aumentará rapidamente se mantiverdes a mente livre do lixo do mundo. Quanto mais a Bíblia for estudada, tanto mais profundo será vosso conhecimento de Deus.”</a:t>
            </a:r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</a:t>
            </a:r>
            <a:r>
              <a:rPr lang="pt-BR" altLang="pt-BR">
                <a:solidFill>
                  <a:schemeClr val="bg1"/>
                </a:solidFill>
                <a:latin typeface="Monotype Corsiva" panose="03010101010201010101" pitchFamily="66" charset="0"/>
              </a:rPr>
              <a:t>Conselhos Sobre Saúde, p.370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9">
            <a:extLst>
              <a:ext uri="{FF2B5EF4-FFF2-40B4-BE49-F238E27FC236}">
                <a16:creationId xmlns:a16="http://schemas.microsoft.com/office/drawing/2014/main" id="{BE76437E-A1E7-46E0-B1D6-29E500850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5693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“Orai a Deus. Comungai com Ele. Provai a própria mente de Deus, como aqueles que estão porfiando pela vida eterna, e que devem ter o conhecimento de Sua vontade... Deveis viver de toda palavra que sai da boca de Deus; a saber o que Deus revelou.”</a:t>
            </a:r>
            <a:r>
              <a:rPr lang="pt-BR" altLang="pt-BR" sz="280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</a:t>
            </a:r>
            <a:r>
              <a:rPr lang="pt-BR" altLang="pt-BR" sz="2000">
                <a:solidFill>
                  <a:schemeClr val="bg1"/>
                </a:solidFill>
                <a:latin typeface="Monotype Corsiva" panose="03010101010201010101" pitchFamily="66" charset="0"/>
              </a:rPr>
              <a:t>Conselhos Sobre</a:t>
            </a:r>
            <a:r>
              <a:rPr lang="pt-BR" altLang="pt-BR" sz="280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pt-BR" altLang="pt-BR" sz="2000">
                <a:solidFill>
                  <a:schemeClr val="bg1"/>
                </a:solidFill>
                <a:latin typeface="Monotype Corsiva" panose="03010101010201010101" pitchFamily="66" charset="0"/>
              </a:rPr>
              <a:t>Saúde, p.371  </a:t>
            </a:r>
          </a:p>
        </p:txBody>
      </p:sp>
      <p:pic>
        <p:nvPicPr>
          <p:cNvPr id="46090" name="Picture 10">
            <a:extLst>
              <a:ext uri="{FF2B5EF4-FFF2-40B4-BE49-F238E27FC236}">
                <a16:creationId xmlns:a16="http://schemas.microsoft.com/office/drawing/2014/main" id="{2965CBBC-C380-4F60-AB3F-C34E6377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/>
          <a:stretch>
            <a:fillRect/>
          </a:stretch>
        </p:blipFill>
        <p:spPr bwMode="auto">
          <a:xfrm>
            <a:off x="2339975" y="3141663"/>
            <a:ext cx="446405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46E83FF1-0B21-4CA2-976A-69FE81508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04813"/>
            <a:ext cx="7786688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Monotype Corsiva" panose="03010101010201010101" pitchFamily="66" charset="0"/>
              </a:rPr>
              <a:t>“Escondi no meu coração as Tuas palavras, para não pecar contra Ti.”</a:t>
            </a:r>
            <a:r>
              <a:rPr lang="pt-BR" altLang="pt-BR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</a:t>
            </a:r>
            <a:r>
              <a:rPr lang="pt-BR" altLang="pt-BR">
                <a:solidFill>
                  <a:schemeClr val="bg1"/>
                </a:solidFill>
                <a:latin typeface="Monotype Corsiva" panose="03010101010201010101" pitchFamily="66" charset="0"/>
              </a:rPr>
              <a:t>Salmos 119:11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42526264-7F6E-438E-921A-57634529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11688" r="1601" b="3644"/>
          <a:stretch>
            <a:fillRect/>
          </a:stretch>
        </p:blipFill>
        <p:spPr bwMode="auto">
          <a:xfrm>
            <a:off x="1763713" y="2263775"/>
            <a:ext cx="56165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45C8299D-3523-473F-8E2F-4675247EF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260350"/>
            <a:ext cx="87931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Monotype Corsiva" panose="03010101010201010101" pitchFamily="66" charset="0"/>
              </a:rPr>
              <a:t>“Devo meditar na palavra de Deus noite e dia e levá-la à minha vida prática. A espada do Espírito, que é a Palavra de Deus, é a única espada que posso com segurança usar.”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</a:t>
            </a:r>
            <a:r>
              <a:rPr lang="pt-BR" altLang="pt-BR">
                <a:solidFill>
                  <a:schemeClr val="bg1"/>
                </a:solidFill>
                <a:latin typeface="Monotype Corsiva" panose="03010101010201010101" pitchFamily="66" charset="0"/>
              </a:rPr>
              <a:t>Lar Adventista, p.180  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1335FA90-A2EE-4F4E-A655-20D304CA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708275"/>
            <a:ext cx="477678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>
            <a:extLst>
              <a:ext uri="{FF2B5EF4-FFF2-40B4-BE49-F238E27FC236}">
                <a16:creationId xmlns:a16="http://schemas.microsoft.com/office/drawing/2014/main" id="{C572076D-0C9C-4C40-B97A-61691BE7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07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Monotype Corsiva" panose="03010101010201010101" pitchFamily="66" charset="0"/>
              </a:rPr>
              <a:t>“A Minha alma tem sede de Deus, do Deus vivo; quando irei e me verei perante a face de Deus?”</a:t>
            </a:r>
            <a:r>
              <a:rPr lang="pt-BR" altLang="pt-BR" sz="3600">
                <a:solidFill>
                  <a:srgbClr val="FFFF00"/>
                </a:solidFill>
                <a:latin typeface="Monotype Corsiva" panose="03010101010201010101" pitchFamily="66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</a:t>
            </a:r>
            <a:r>
              <a:rPr lang="pt-BR" altLang="pt-BR" sz="2800">
                <a:solidFill>
                  <a:schemeClr val="bg1"/>
                </a:solidFill>
                <a:latin typeface="Monotype Corsiva" panose="03010101010201010101" pitchFamily="66" charset="0"/>
              </a:rPr>
              <a:t>Salmos 42: 3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74B77A98-395A-4173-A83B-9CE4072E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4305" b="16524"/>
          <a:stretch>
            <a:fillRect/>
          </a:stretch>
        </p:blipFill>
        <p:spPr bwMode="auto">
          <a:xfrm>
            <a:off x="2563813" y="2060575"/>
            <a:ext cx="395287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>
            <a:extLst>
              <a:ext uri="{FF2B5EF4-FFF2-40B4-BE49-F238E27FC236}">
                <a16:creationId xmlns:a16="http://schemas.microsoft.com/office/drawing/2014/main" id="{0BE59A0E-F79C-4FEF-A7AA-8072512DE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5888" y="806450"/>
          <a:ext cx="6281737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806450"/>
                        <a:ext cx="6281737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1D898A9-E58D-4EA0-97B1-ACFEFF59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56125"/>
            <a:ext cx="84439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Monotype Corsiva" panose="03010101010201010101" pitchFamily="66" charset="0"/>
              </a:rPr>
              <a:t>“A oração é a chave nas mãos da fé para abrir o celeiro do céu, onde se acham armazenados os ilimitados recursos da onipotência.”</a:t>
            </a:r>
            <a:r>
              <a:rPr lang="pt-BR" altLang="pt-BR" sz="3600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                Caminho a</a:t>
            </a:r>
            <a:r>
              <a:rPr lang="pt-BR" altLang="pt-BR" sz="2800" b="1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Cristo, p.95 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15F32E7-A830-48F6-ACB7-5A6D7C3A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4813"/>
            <a:ext cx="3048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>
            <a:extLst>
              <a:ext uri="{FF2B5EF4-FFF2-40B4-BE49-F238E27FC236}">
                <a16:creationId xmlns:a16="http://schemas.microsoft.com/office/drawing/2014/main" id="{ADC53791-6CE4-486C-B142-CE68380F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549275"/>
            <a:ext cx="4357687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1027">
            <a:extLst>
              <a:ext uri="{FF2B5EF4-FFF2-40B4-BE49-F238E27FC236}">
                <a16:creationId xmlns:a16="http://schemas.microsoft.com/office/drawing/2014/main" id="{68D54E4E-DDB7-4435-BFFF-FCBA2EEB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57650"/>
            <a:ext cx="8856662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“Que pensarão os anjos do céu, a respeito dos pobres e desamparados seres humanos, sujeitos à tentação, quando o coração de Deus, pleno de infinito amor, se inclina anelante para eles, pronto para lhes dar mais do que sabem pedir ou pensar, e contudo oram tão pouco, e tão pouca fé exercem!”  </a:t>
            </a:r>
          </a:p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           Caminho a Cristo, p.94</a:t>
            </a:r>
            <a:r>
              <a:rPr lang="pt-BR" altLang="pt-BR" sz="2000" b="1">
                <a:solidFill>
                  <a:srgbClr val="FFFF00"/>
                </a:solidFill>
                <a:latin typeface="Monotype Corsiva" panose="03010101010201010101" pitchFamily="66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846246A6-B166-4D66-93F1-4CE49555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935538"/>
            <a:ext cx="8856663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“As trevas do maligno envolvem os que negligenciam a oração. As sutis tentações do inimigo os incitam ao</a:t>
            </a:r>
          </a:p>
          <a:p>
            <a:pPr algn="ctr"/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 pecado; e tudo isso por não fazerem uso do privilégio da oração.”  </a:t>
            </a:r>
          </a:p>
          <a:p>
            <a:pPr algn="ctr"/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     </a:t>
            </a:r>
            <a:r>
              <a:rPr lang="pt-BR" altLang="pt-BR" b="1">
                <a:solidFill>
                  <a:schemeClr val="bg1"/>
                </a:solidFill>
                <a:latin typeface="Monotype Corsiva" panose="03010101010201010101" pitchFamily="66" charset="0"/>
              </a:rPr>
              <a:t>Caminho a Cristo, p.94                                </a:t>
            </a:r>
          </a:p>
          <a:p>
            <a:pPr algn="ctr"/>
            <a:r>
              <a:rPr lang="pt-BR" altLang="pt-BR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69484D77-D4CF-4B4E-999C-63CC4517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397827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F107F0C-AA45-42B3-ADFC-CAB6AA1F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89138"/>
            <a:ext cx="56530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F958C58A-3DC9-4129-A314-C2D2D01E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altLang="pt-BR" sz="4400">
              <a:latin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49485C6-EA95-4B4B-8BF7-DCD0A1D6C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7691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5400">
                <a:solidFill>
                  <a:srgbClr val="FFFF00"/>
                </a:solidFill>
                <a:latin typeface="Monotype Corsiva" panose="03010101010201010101" pitchFamily="66" charset="0"/>
              </a:rPr>
              <a:t>Jesus no Gêtsemani em Oração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F7A1408C-1067-4A90-AB44-4CC6FD01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276475"/>
            <a:ext cx="5508625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2E42D12C-FC83-47CA-9DD7-C62D104B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15888"/>
            <a:ext cx="784860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Monotype Corsiva" panose="03010101010201010101" pitchFamily="66" charset="0"/>
              </a:rPr>
              <a:t>“O adversário procura continuamente obstruir o caminho para o trono da graça, para que não obtenhamos, pela súplica fervorosa e fé, graça e poder para resistir à tentação.”                     </a:t>
            </a:r>
          </a:p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</a:t>
            </a:r>
            <a:r>
              <a:rPr lang="pt-BR" altLang="pt-BR" sz="2000" b="1">
                <a:solidFill>
                  <a:schemeClr val="bg1"/>
                </a:solidFill>
                <a:latin typeface="Monotype Corsiva" panose="03010101010201010101" pitchFamily="66" charset="0"/>
              </a:rPr>
              <a:t>Caminho a Cristo, p.95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1CBD520F-E80F-4D7F-8494-FBF0D0AB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368925"/>
            <a:ext cx="87137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Monotype Corsiva" panose="03010101010201010101" pitchFamily="66" charset="0"/>
              </a:rPr>
              <a:t>Conta-se que um de seus filhos perguntou ao pai, por que ele era tão calmo.  Então o pastor Rabello levantou suas calças e mostrou os joelhos calejados dando assim a resposta ao filho.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2186CAEB-52C5-4052-BFA8-D6BBBBF6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79400"/>
            <a:ext cx="6156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rgbClr val="FFFF00"/>
                </a:solidFill>
                <a:latin typeface="Monotype Corsiva" panose="03010101010201010101" pitchFamily="66" charset="0"/>
              </a:rPr>
              <a:t>O Segredo do Pastor Rabello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FB1AD140-17DF-4AD7-AA71-EF2BB146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45467" b="5644"/>
          <a:stretch>
            <a:fillRect/>
          </a:stretch>
        </p:blipFill>
        <p:spPr bwMode="auto">
          <a:xfrm>
            <a:off x="2881313" y="1125538"/>
            <a:ext cx="334645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theme/theme1.xml><?xml version="1.0" encoding="utf-8"?>
<a:theme xmlns:a="http://schemas.openxmlformats.org/drawingml/2006/main" name="Chave e fechadura">
  <a:themeElements>
    <a:clrScheme name="">
      <a:dk1>
        <a:srgbClr val="800000"/>
      </a:dk1>
      <a:lt1>
        <a:srgbClr val="FFFF99"/>
      </a:lt1>
      <a:dk2>
        <a:srgbClr val="FFCC66"/>
      </a:dk2>
      <a:lt2>
        <a:srgbClr val="FFFF00"/>
      </a:lt2>
      <a:accent1>
        <a:srgbClr val="EEB00B"/>
      </a:accent1>
      <a:accent2>
        <a:srgbClr val="6600CC"/>
      </a:accent2>
      <a:accent3>
        <a:srgbClr val="FFFFCA"/>
      </a:accent3>
      <a:accent4>
        <a:srgbClr val="6C0000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Chave e fechadur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have e fechadura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ve e fechadura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ve e fechadura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ve e fechadura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ve e fechadura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ve e fechadura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apresentação\Chave e fechadura.pot</Template>
  <TotalTime>677</TotalTime>
  <Words>1126</Words>
  <Application>Microsoft Office PowerPoint</Application>
  <PresentationFormat>Apresentação na tela (4:3)</PresentationFormat>
  <Paragraphs>93</Paragraphs>
  <Slides>36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Monotype Corsiva</vt:lpstr>
      <vt:lpstr>Symbol</vt:lpstr>
      <vt:lpstr>Arial</vt:lpstr>
      <vt:lpstr>Times New Roman</vt:lpstr>
      <vt:lpstr>Chave e fechadura</vt:lpstr>
      <vt:lpstr>Slide do Microsoft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 2003</dc:subject>
  <dc:creator>4TONS - Pr. Marcelo Augusto de Carvalho; Ilson Geisler</dc:creator>
  <cp:keywords>www.4tons.com.br</cp:keywords>
  <dc:description>COMÉRCIO PROIBIDO. USO PESSOAL</dc:description>
  <cp:lastModifiedBy>UCB - Marcelo Augusto de Carvalho</cp:lastModifiedBy>
  <cp:revision>31</cp:revision>
  <cp:lastPrinted>1601-01-01T00:00:00Z</cp:lastPrinted>
  <dcterms:created xsi:type="dcterms:W3CDTF">2001-05-29T13:21:31Z</dcterms:created>
  <dcterms:modified xsi:type="dcterms:W3CDTF">2020-11-03T14:00:47Z</dcterms:modified>
</cp:coreProperties>
</file>