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307" r:id="rId7"/>
    <p:sldId id="261" r:id="rId8"/>
    <p:sldId id="262" r:id="rId9"/>
    <p:sldId id="264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80" r:id="rId38"/>
    <p:sldId id="281" r:id="rId39"/>
    <p:sldId id="282" r:id="rId40"/>
    <p:sldId id="28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00FFCC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94722" autoAdjust="0"/>
  </p:normalViewPr>
  <p:slideViewPr>
    <p:cSldViewPr>
      <p:cViewPr varScale="1">
        <p:scale>
          <a:sx n="36" d="100"/>
          <a:sy n="36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3ED33D4-596B-43A7-BE23-3FA5B4AC07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CBFB058-F0B3-462D-99D7-CA6F1A3EE1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DF3BD265-2CEA-449D-AB4A-BE98B36DB0E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E071CC7A-E2FA-4A7F-8450-2F92A385670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6B973F-4594-4ADD-8CE9-4FC949356D3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A182C3F-06C8-4BF7-A8B8-8E47F39FEC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FCB1E0A-723A-48EC-8EC7-2325280514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AAA6FA1-B10A-4D70-85B4-BCB91FDB31B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7344571-DA75-40EA-B35A-46B8ACAA79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DC7D584-2974-4074-9F59-D4E1CF6F57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390CD80-9752-4BD9-844B-1EE096C4D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6BAAD-586D-4414-ADD2-EC04526BC6E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A1A2EE-56F9-4028-9248-F772E764D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A3A53-DAB4-4F03-B2B7-723D55F90388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D374E89-F18A-4BDD-A86E-94B3934EE8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0F77002-63AD-427E-B708-BF6F25A44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7FBEE4-737C-46C1-AC6A-97005433B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152C1-87BA-4232-B878-5D579D0A8EAE}" type="slidenum">
              <a:rPr lang="en-US" altLang="pt-BR"/>
              <a:pPr/>
              <a:t>11</a:t>
            </a:fld>
            <a:endParaRPr lang="en-US" altLang="pt-BR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1B7E37A7-E17C-4137-B931-700E782350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73633A0-E4AD-4427-B6E7-09382B607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758FC9-9433-4D3D-8504-63CB2484F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FAC1C-D5AB-4288-84B8-D53DC5667B7F}" type="slidenum">
              <a:rPr lang="en-US" altLang="pt-BR"/>
              <a:pPr/>
              <a:t>12</a:t>
            </a:fld>
            <a:endParaRPr lang="en-US" altLang="pt-BR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9AA92A6-951A-45AF-8317-D0F95C1B9E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DA2440A-CCAC-48EF-A8AE-3714E0DE7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F39A5E-780B-4DFC-BD4F-5584C61B9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29D39-0866-4FB1-BE4D-6E0D7F5ADFC9}" type="slidenum">
              <a:rPr lang="en-US" altLang="pt-BR"/>
              <a:pPr/>
              <a:t>13</a:t>
            </a:fld>
            <a:endParaRPr lang="en-US" altLang="pt-BR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3CA995D-6820-4038-AD2B-FB7B5EBFA2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98DDE53-A722-4D34-BFE2-270D89C0D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366A7-03D2-412B-9E82-B0CE96FF3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2BB13-95D0-4355-AB1F-4902A7D8E24D}" type="slidenum">
              <a:rPr lang="en-US" altLang="pt-BR"/>
              <a:pPr/>
              <a:t>14</a:t>
            </a:fld>
            <a:endParaRPr lang="en-US" altLang="pt-BR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A48B9C05-304A-4235-BE54-B06F4CF1BB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3A7BC42-450E-4CB3-874F-7808EFF5E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FB6A12-EF57-4A6A-B368-9F6492832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73B95-AFCD-41B6-A631-10ED5E77C3E9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2CD996E5-5F7C-40E6-AD3C-A8B80C8F77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E48D96A-E32B-405C-91E2-F7B771618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EFFCC3-261C-41D5-B5E8-98BD4ADEA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C8D84-52DC-4808-8F3B-842671D344BB}" type="slidenum">
              <a:rPr lang="en-US" altLang="pt-BR"/>
              <a:pPr/>
              <a:t>16</a:t>
            </a:fld>
            <a:endParaRPr lang="en-US" altLang="pt-BR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7DAC991-C3BD-4E9F-A5CE-202948D48D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E8CCD9D-EC1A-49DA-9C88-DEE3EA4F2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821511-3B11-464C-B190-53DD0BE16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8E10-0938-4006-8A28-873055141B25}" type="slidenum">
              <a:rPr lang="en-US" altLang="pt-BR"/>
              <a:pPr/>
              <a:t>17</a:t>
            </a:fld>
            <a:endParaRPr lang="en-US" altLang="pt-BR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E7E9D538-8329-4FD2-860C-A2C47369DA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E4072A2-F758-4D1D-B4D9-89B115AE4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DC7061-978E-4275-BA15-BCFE1DD19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8ECE1-94C8-4C01-8351-2FD5EEF8A0F0}" type="slidenum">
              <a:rPr lang="en-US" altLang="pt-BR"/>
              <a:pPr/>
              <a:t>18</a:t>
            </a:fld>
            <a:endParaRPr lang="en-US" altLang="pt-BR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A80D433-59F9-4D38-8A2E-C0EF44CC68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0A6D64D-4A33-4DE8-825D-C037B80AC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5A0CF3-4824-45B8-BACD-0CBF8E987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77FEF-0AFF-4620-879A-879DEAE359C9}" type="slidenum">
              <a:rPr lang="en-US" altLang="pt-BR"/>
              <a:pPr/>
              <a:t>19</a:t>
            </a:fld>
            <a:endParaRPr lang="en-US" altLang="pt-BR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923EFEE-7783-41E4-8637-A72F8409E9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9BE553-6F01-464D-B09B-DBE114542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7FDE77-7913-4EEA-BBCC-95DA763D3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8B92C-CF9E-49B0-BBEB-0AFF8B94EFEB}" type="slidenum">
              <a:rPr lang="en-US" altLang="pt-BR"/>
              <a:pPr/>
              <a:t>20</a:t>
            </a:fld>
            <a:endParaRPr lang="en-US" altLang="pt-BR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B6AADB2-A5D2-4825-B437-4C4AC3C123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0897692-6226-4926-A160-9ACB92233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CCD030-0F01-4A04-8FA4-A56F4E703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99A2E-CF3B-4F02-A3AA-5A932D39D534}" type="slidenum">
              <a:rPr lang="en-US" altLang="pt-BR"/>
              <a:pPr/>
              <a:t>2</a:t>
            </a:fld>
            <a:endParaRPr lang="en-US" altLang="pt-BR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493F416-548A-47AA-8756-D620C69EC7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E26BC81-9CAC-4B64-8638-57900AC78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CA4CBF-50FF-44C4-84EB-20CF34466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AE228-424B-466E-9A0E-B672A6E2D0C9}" type="slidenum">
              <a:rPr lang="en-US" altLang="pt-BR"/>
              <a:pPr/>
              <a:t>21</a:t>
            </a:fld>
            <a:endParaRPr lang="en-US" altLang="pt-B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B64A29B-DE32-49EA-AABE-352FB02309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3251831-99BB-4C01-8CA3-A7AA18B5F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140FD9-9417-4096-9E6B-BAFCD941D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5AB3D-823B-4CD1-B12E-29E9AD96A9BD}" type="slidenum">
              <a:rPr lang="en-US" altLang="pt-BR"/>
              <a:pPr/>
              <a:t>22</a:t>
            </a:fld>
            <a:endParaRPr lang="en-US" altLang="pt-BR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0A7834E-B84E-4CAA-B08B-A7989C3AF9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A9BF111-33BB-47BB-A9C7-FF511EF53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84A60F-5331-432D-A586-A21D2F594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6EDCB-691E-41C0-9FE6-C13F5E1BD943}" type="slidenum">
              <a:rPr lang="en-US" altLang="pt-BR"/>
              <a:pPr/>
              <a:t>23</a:t>
            </a:fld>
            <a:endParaRPr lang="en-US" altLang="pt-BR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6B0012F-FEB9-4430-AC1F-DAD7BF8E4A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87818CB-E7CA-4439-BC48-13378C962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2B92FA-7A03-404C-BE4D-62B086C08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32FCD-A9FE-4178-9409-1D3D1B5906A1}" type="slidenum">
              <a:rPr lang="en-US" altLang="pt-BR"/>
              <a:pPr/>
              <a:t>24</a:t>
            </a:fld>
            <a:endParaRPr lang="en-US" altLang="pt-BR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D23ECFE9-FA53-4395-979E-9FAF645AD3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97EF864-2747-4A7B-992B-F774A30C3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B447AB-57E2-4B43-AA15-CB8752179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86ED9-B361-44D5-93C4-A2FDF8BBAD95}" type="slidenum">
              <a:rPr lang="en-US" altLang="pt-BR"/>
              <a:pPr/>
              <a:t>25</a:t>
            </a:fld>
            <a:endParaRPr lang="en-US" altLang="pt-BR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E6F4246D-71A2-4945-A79C-7FB40B0301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163C0F2-7D4B-4160-8FEA-38BF39323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92330B-A33A-424E-97E8-0E4676C4E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E19D3-F59D-42DA-8871-FCFC791DCB64}" type="slidenum">
              <a:rPr lang="en-US" altLang="pt-BR"/>
              <a:pPr/>
              <a:t>26</a:t>
            </a:fld>
            <a:endParaRPr lang="en-US" altLang="pt-BR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0EADC555-BCB6-44FC-9E32-C3FDBD68DF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30956F1-CFB7-4DF8-BD9A-3178CE40A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D9D78D-B880-44E3-92D4-1EDC8FCD2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15A07-F7C9-4F27-9CFB-54BE73B41AEC}" type="slidenum">
              <a:rPr lang="en-US" altLang="pt-BR"/>
              <a:pPr/>
              <a:t>27</a:t>
            </a:fld>
            <a:endParaRPr lang="en-US" altLang="pt-BR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792CCA9-2571-4FAF-A445-DA66C3DA2A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7A7EC21-B1C9-4C49-B131-A8E624AD0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7555B1-7972-4A14-A669-441A794164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193BD-F1D2-4AC5-BD13-C6726BEA806F}" type="slidenum">
              <a:rPr lang="en-US" altLang="pt-BR"/>
              <a:pPr/>
              <a:t>28</a:t>
            </a:fld>
            <a:endParaRPr lang="en-US" altLang="pt-BR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2149FC60-0910-4E6D-9A0D-6699F285F4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CFB38BC-F86E-4288-A892-FDB50C7FC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B02FE9-8A32-4DB3-AD06-931630069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1BF44-A126-4D71-98B3-5FCCB8A0252D}" type="slidenum">
              <a:rPr lang="en-US" altLang="pt-BR"/>
              <a:pPr/>
              <a:t>29</a:t>
            </a:fld>
            <a:endParaRPr lang="en-US" altLang="pt-BR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24ED74D-A5BC-4532-A281-5D93028E18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D3CB4BF-E22D-4A26-AE7E-13FE97B12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A63C11-374B-49F9-BD76-1411EB998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1852F-71F4-48D8-A649-959F14007C01}" type="slidenum">
              <a:rPr lang="en-US" altLang="pt-BR"/>
              <a:pPr/>
              <a:t>30</a:t>
            </a:fld>
            <a:endParaRPr lang="en-US" altLang="pt-B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99924431-BD58-43AF-88DF-5F87B9A240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127F8F1-F213-44FD-A5CE-B1511D5E4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3EE905-3578-493D-839C-D61920FB8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FCE4C-9FE3-4974-98B2-2E3CEE37F303}" type="slidenum">
              <a:rPr lang="en-US" altLang="pt-BR"/>
              <a:pPr/>
              <a:t>3</a:t>
            </a:fld>
            <a:endParaRPr lang="en-US" altLang="pt-BR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68CCF59-1ABC-449F-81B6-9D085C247E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09A13F4-43C1-42E8-A7C8-D8831F270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57B0AE-0738-4C86-8DA2-6BF961348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C8976-4EF3-42A5-98A7-B5F1303E96DC}" type="slidenum">
              <a:rPr lang="en-US" altLang="pt-BR"/>
              <a:pPr/>
              <a:t>31</a:t>
            </a:fld>
            <a:endParaRPr lang="en-US" altLang="pt-BR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FA47674D-A2B4-4131-9A01-A9D156DE69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D784E66-70BD-4F57-B084-94802BDB6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0A49CD-4007-4040-9578-1E0F26B12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F3112-7A40-400E-9BB5-144BC944EFF3}" type="slidenum">
              <a:rPr lang="en-US" altLang="pt-BR"/>
              <a:pPr/>
              <a:t>32</a:t>
            </a:fld>
            <a:endParaRPr lang="en-US" altLang="pt-BR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5B2B3474-E9BC-447D-9866-9B4E56A91B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483F9BA-1F3B-4CDC-8A10-ABE79C4B0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E1F9DD-F0E8-4484-AA77-380B9807A3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6ED01-5E6C-445E-A4B4-8943721FD10D}" type="slidenum">
              <a:rPr lang="en-US" altLang="pt-BR"/>
              <a:pPr/>
              <a:t>33</a:t>
            </a:fld>
            <a:endParaRPr lang="en-US" altLang="pt-BR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70542C0-3780-4FEC-A8CB-9EF260CD66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24D663B-C804-4A71-8F07-91EC78459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EDDAB3-C58C-4C6E-BB9F-20893431B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0C883-80E9-4DF7-92C7-248FA22DF6C1}" type="slidenum">
              <a:rPr lang="en-US" altLang="pt-BR"/>
              <a:pPr/>
              <a:t>34</a:t>
            </a:fld>
            <a:endParaRPr lang="en-US" altLang="pt-BR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DF34E06A-07A1-4DAC-A6FC-B63E05E6D9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6D876E8D-B587-4277-8F22-2E7CA39A5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26DEFB-F9DE-45ED-A5F0-13CD11149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0641A-707D-41E5-B8F8-802E8481C66B}" type="slidenum">
              <a:rPr lang="en-US" altLang="pt-BR"/>
              <a:pPr/>
              <a:t>35</a:t>
            </a:fld>
            <a:endParaRPr lang="en-US" altLang="pt-BR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C6021629-0DEC-445B-90B7-B1F4BA6053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1D6326A-3A3E-4218-B934-0CC866B5A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A99C17-0454-4819-BB40-AC27D1940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CCD3A-620D-4224-B4F3-B55697A0D050}" type="slidenum">
              <a:rPr lang="en-US" altLang="pt-BR"/>
              <a:pPr/>
              <a:t>36</a:t>
            </a:fld>
            <a:endParaRPr lang="en-US" altLang="pt-BR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3477A19F-E8CC-42E3-B671-466D8B695D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EF303C7-9364-4B4F-9212-45D187DB3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BD8964-1723-4758-91D1-4F505DE57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9B4E2-461D-4293-AD85-AE4F2AB180F1}" type="slidenum">
              <a:rPr lang="en-US" altLang="pt-BR"/>
              <a:pPr/>
              <a:t>37</a:t>
            </a:fld>
            <a:endParaRPr lang="en-US" altLang="pt-BR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6CF0E8F2-B71A-4F66-9769-8CCF920DED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2A0A246-8659-401E-AAB3-1AA7F0F4D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846330-9357-4769-870D-A2F377DF8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6A42F-DAA7-4FDA-98F0-6494940EE672}" type="slidenum">
              <a:rPr lang="en-US" altLang="pt-BR"/>
              <a:pPr/>
              <a:t>38</a:t>
            </a:fld>
            <a:endParaRPr lang="en-US" altLang="pt-BR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09146B8-E93A-44A3-9AB1-58B4061A20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4F6F6CC-CA48-4E01-89F0-17392FB9D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EBA082-DD15-467A-A907-4E812FA452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FCCC7-5204-4565-83FE-D40CB37C64A7}" type="slidenum">
              <a:rPr lang="en-US" altLang="pt-BR"/>
              <a:pPr/>
              <a:t>39</a:t>
            </a:fld>
            <a:endParaRPr lang="en-US" altLang="pt-BR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6129097D-0BE8-49A3-AB92-36278FA841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8735DD4-1573-432D-89D1-E94B80F17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FDC0E0-69EF-41F8-B68C-261C0BF03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47671-C97D-4AEB-8BC6-635C7691AA57}" type="slidenum">
              <a:rPr lang="en-US" altLang="pt-BR"/>
              <a:pPr/>
              <a:t>40</a:t>
            </a:fld>
            <a:endParaRPr lang="en-US" altLang="pt-BR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86B22B5-C022-4BA1-9A54-C8514101FF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8DCC78A-8BDC-4A9A-8BF3-C1E25D802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B2AA75-815D-4F08-9A0D-7C5B669D7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F7BAF-C62B-4081-AA13-876714BBC583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3D6636DD-61A1-4783-827E-75067AAD8B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04E5B08-2CC1-47AF-8BDE-99F44376F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0A759C-7F6D-4B74-B920-E95A080EA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660FE-876A-48E4-A5D2-E2BAC9217190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35DD26A-D6D4-4E25-AC24-35D29741C8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88F84ED-7685-4BAB-9D73-68E3320FA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B73FD8-68FA-47C9-85C4-AB7D3ED4F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01D3-B8BA-4E64-B81E-60ABA2AD6544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F1CDC27-AC77-4EAF-8284-19895C602A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8AEF468-B4A2-45E1-8A08-8B1CA9ABE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49A13B-0AD7-40E1-9A31-14CE05FCC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2AC6C-BA34-4D3F-99D5-A3AB229FA12E}" type="slidenum">
              <a:rPr lang="en-US" altLang="pt-BR"/>
              <a:pPr/>
              <a:t>8</a:t>
            </a:fld>
            <a:endParaRPr lang="en-US" altLang="pt-BR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0A0A94D1-3892-4D54-A087-96EBBBDC9F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15E79D0-9054-475A-AB26-D0F37CA7C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8B8876-CCA2-45DD-9FCA-54722D9C9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CEDFE-F3FC-47F7-BE8D-3346BF9A737A}" type="slidenum">
              <a:rPr lang="en-US" altLang="pt-BR"/>
              <a:pPr/>
              <a:t>9</a:t>
            </a:fld>
            <a:endParaRPr lang="en-US" altLang="pt-BR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9BBCB38-5FA6-4C3B-B2C1-0DA288D14D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52A4A6A-C057-4348-8900-118306DD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AE0B96-AA31-421E-A32C-58FE5D32D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1D7F4-7A25-4763-AE75-2BF1BB0E7D02}" type="slidenum">
              <a:rPr lang="en-US" altLang="pt-BR"/>
              <a:pPr/>
              <a:t>10</a:t>
            </a:fld>
            <a:endParaRPr lang="en-US" altLang="pt-BR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5091153-9FBA-4CDD-9832-9491CD2BB6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F1E019C-EAE3-425B-BCF2-63DC1EE4D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55C03-2BB5-4DBD-846B-56B8C5AC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4DE523-3A6D-4D29-8475-0F42C331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24144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A1914D-4B80-43D1-ABFD-519AD3F2F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7EAD7E-D652-4B08-918C-D4CE20CCE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4304548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47048-A049-4589-8462-5D8F928D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0313D8-F09B-4660-BF92-936F5A80284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A2670D-C3C0-4147-AD38-0E5238F75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512453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82C37-2CFB-4A97-AADC-964A1820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>
            <a:extLst>
              <a:ext uri="{FF2B5EF4-FFF2-40B4-BE49-F238E27FC236}">
                <a16:creationId xmlns:a16="http://schemas.microsoft.com/office/drawing/2014/main" id="{498866A2-16F2-446A-B779-F8AF43C5EA8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5E8F04-D9E1-4CD9-86EA-E262EA06E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644142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60B12-21CC-44D5-909E-1668C85E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9CD53-10E6-46ED-9DF0-76A6D05D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555434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112C1-7481-4F88-9249-06F2D7D1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5EEEC6-33F5-44C6-8F63-EE0910D9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43336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EB31-DC79-4425-904E-50CCAEBD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AF99DF-9555-4A6E-B1E5-1B0F7149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E65B5C-1953-4BD1-BD77-4C3A13B7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142884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AEBB5-182B-4D25-ACFE-FABF01BE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AEFDC9-37A2-496B-90AF-979C544B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A35665-273E-4950-8180-52C64CD40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61046B-A93E-429D-B51C-82BACEE7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16A2B8-0132-4654-9940-D9B1ABD53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602985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6F483-9073-4306-B2A3-D1A5D4BD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446207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28527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05E76-97ED-43BA-A658-4998E162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507A19-FEC6-448C-85A1-189FFB4E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BBC586-F875-401D-A722-8762B567A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3950029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560DB-DA54-49A2-B95B-AB438961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6DDA6D-BA1A-4124-82E9-FEE5FC3C0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7442DE-B608-4912-9277-F3AEEF7D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223597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C4D7184B-CBF9-41AC-994D-C6F78C7F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97E24472-D73E-4697-81B0-19B62A218063}"/>
              </a:ext>
            </a:extLst>
          </p:cNvPr>
          <p:cNvSpPr>
            <a:spLocks noChangeArrowheads="1"/>
          </p:cNvSpPr>
          <p:nvPr>
            <p:ph type="ctrTitle"/>
          </p:nvPr>
        </p:nvSpPr>
        <p:spPr bwMode="auto">
          <a:xfrm>
            <a:off x="574675" y="1870075"/>
            <a:ext cx="8001000" cy="2286000"/>
          </a:xfrm>
          <a:prstGeom prst="rect">
            <a:avLst/>
          </a:prstGeo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800" b="1">
                <a:solidFill>
                  <a:schemeClr val="hlink"/>
                </a:solidFill>
              </a:rPr>
              <a:t>Qualidade de Vida, Meio Ambiente, Higiene Pública, Individual e Coletiva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D211B81-645C-4E4E-BFCA-BFA0A125608E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 bwMode="auto">
          <a:xfrm>
            <a:off x="5151438" y="6237288"/>
            <a:ext cx="3992562" cy="431800"/>
          </a:xfrm>
          <a:prstGeom prst="rect">
            <a:avLst/>
          </a:prstGeo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altLang="pt-BR" sz="2000" b="1">
                <a:solidFill>
                  <a:schemeClr val="hlink"/>
                </a:solidFill>
              </a:rPr>
              <a:t>Dr. Hélnio Judson  Nogueira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CAFA560-84BE-41DB-BF1E-4BDF3655BEE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Água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0E14EE8-CEFF-4996-99C5-0085F69CE316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36513" y="4292600"/>
            <a:ext cx="9109076" cy="256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*Muitas das doenças do povo brasileiro são Hidrosolúveis, desaparecem depois de um bom banho. A falta de higiene é mais grave do que a falta de vacinação.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*Excesso:  banhos muito longos; com água muito quente e com muito sabão - retiram uma camada protetora da pele.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742E1ABE-FF22-4686-8CAE-52FE6AF664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/>
          <a:stretch>
            <a:fillRect/>
          </a:stretch>
        </p:blipFill>
        <p:spPr bwMode="auto">
          <a:xfrm>
            <a:off x="2484438" y="1101725"/>
            <a:ext cx="4105275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AA85014-F6EE-4BF9-AC10-DD7B8C69E49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86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0749C71-4964-4DAF-A9B2-4F59725DDE8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3743325"/>
            <a:ext cx="9144000" cy="314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1600" b="1">
                <a:solidFill>
                  <a:schemeClr val="folHlink"/>
                </a:solidFill>
              </a:rPr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800" b="1" i="1" u="sng">
                <a:solidFill>
                  <a:srgbClr val="FF0000"/>
                </a:solidFill>
              </a:rPr>
              <a:t>A luz do sol é indispensável para a saúde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800" b="1" i="1" u="sng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1600" b="1">
                <a:solidFill>
                  <a:schemeClr val="folHlink"/>
                </a:solidFill>
              </a:rPr>
              <a:t>	</a:t>
            </a:r>
            <a:r>
              <a:rPr lang="pt-BR" altLang="pt-BR" sz="2400" b="1">
                <a:solidFill>
                  <a:schemeClr val="folHlink"/>
                </a:solidFill>
              </a:rPr>
              <a:t>*Sem luz  por exemplo, o organismo não sintetiza Vit. D e aparecem o raquitismo e a osteoporose.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energia solar penetra na pele afetando a produção de vários Hormônios: Corticóides, Hormônio do Crescimento, Endorfinas, Melatoninas.</a:t>
            </a:r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id="{8A31A75F-C93E-40B4-AAD4-B6611252B0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211263"/>
            <a:ext cx="3532187" cy="2649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16777C4-AD56-44C5-9038-AAEFEBD1D3B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758769C-5C5E-42C9-B7A9-613904DBF9EB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179388" y="4438650"/>
            <a:ext cx="9288463" cy="237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*Os raios U.V. agindo por 2 horas - matam todas as bactérias da pele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*Nas casas - germes e fungos podem sobreviver meses nos cantos escuros dos quartos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*Mas mesmo a luz solar refletida  esteriliza essas áreas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FC32519C-D440-4A93-9A12-B8F22B09CB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"/>
          <a:stretch>
            <a:fillRect/>
          </a:stretch>
        </p:blipFill>
        <p:spPr bwMode="auto">
          <a:xfrm>
            <a:off x="2268538" y="1125538"/>
            <a:ext cx="4543425" cy="304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B4E06B0-B6B2-4E9A-A64A-DE1A6B77476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DD471AF-63B6-495F-9E19-687CA31437F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36513" y="4510088"/>
            <a:ext cx="9144001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3600" b="1" i="1" u="sng">
                <a:solidFill>
                  <a:srgbClr val="FF0000"/>
                </a:solidFill>
              </a:rPr>
              <a:t>Vantagens: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*Pode proteger contra: câncer de mama, câncer de próstata e de intestino grosso</a:t>
            </a:r>
          </a:p>
          <a:p>
            <a:pPr algn="ctr">
              <a:lnSpc>
                <a:spcPct val="40000"/>
              </a:lnSpc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*Reduz a Pressão Arterial </a:t>
            </a:r>
            <a:r>
              <a:rPr lang="pt-BR" altLang="pt-BR" sz="1400" b="1">
                <a:solidFill>
                  <a:schemeClr val="folHlink"/>
                </a:solidFill>
              </a:rPr>
              <a:t>(Ann. Int. Med. 15/08/2000)</a:t>
            </a:r>
            <a:r>
              <a:rPr lang="pt-BR" altLang="pt-BR" sz="2800" b="1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AA7AC8F4-78A4-4752-AC0B-1FA2221493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"/>
          <a:stretch>
            <a:fillRect/>
          </a:stretch>
        </p:blipFill>
        <p:spPr bwMode="auto">
          <a:xfrm>
            <a:off x="2408238" y="1325563"/>
            <a:ext cx="4324350" cy="286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>
            <a:extLst>
              <a:ext uri="{FF2B5EF4-FFF2-40B4-BE49-F238E27FC236}">
                <a16:creationId xmlns:a16="http://schemas.microsoft.com/office/drawing/2014/main" id="{1B41D740-12AC-4AE1-A5B8-B4A1C0EC0F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125538"/>
            <a:ext cx="4679950" cy="374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BD27E27D-CA0E-4354-8C60-E76C59E8701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CC341BA-8D22-4AE2-B947-624E056D64D3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07950" y="4365625"/>
            <a:ext cx="8856663" cy="2447925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*Excesso: queimaduras, envelhecimento, câncer de  pele</a:t>
            </a:r>
          </a:p>
          <a:p>
            <a:pPr algn="ctr">
              <a:lnSpc>
                <a:spcPct val="6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 tempo de exposição sem proteção é cumulativo ao longo da vida 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*Se você vai ficar mais de 15 minutos ao sol,  passe o protetor,  30 a 60 minutos antes de sair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13186DB-2FE1-4E24-837E-A34CB217F11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>
                <a:solidFill>
                  <a:srgbClr val="66FF33"/>
                </a:solidFill>
              </a:rPr>
              <a:t>Excesso de Luz nos Olhos Produz</a:t>
            </a:r>
            <a:r>
              <a:rPr lang="pt-BR" altLang="pt-B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C4666F4-DA77-4B82-84AE-4FCFEA9B1416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3757613"/>
            <a:ext cx="9144000" cy="310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*Inflamação da córnea </a:t>
            </a:r>
          </a:p>
          <a:p>
            <a:pPr algn="ctr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luz intensa, durante muitos anos, vai amarelando o cristalino até produzir catarata</a:t>
            </a:r>
          </a:p>
          <a:p>
            <a:pPr algn="ctr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luz intensa pode lesar a retina </a:t>
            </a:r>
          </a:p>
          <a:p>
            <a:pPr algn="ctr">
              <a:lnSpc>
                <a:spcPct val="1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*Por isto, quem viaja muito, quem está na praia, na neve ou no mar, onde ocorre grande reflexo da luz solar, deve usar óculos escuros que bloqueiem a luz U.V.</a:t>
            </a:r>
          </a:p>
        </p:txBody>
      </p:sp>
      <p:pic>
        <p:nvPicPr>
          <p:cNvPr id="19464" name="Picture 8">
            <a:extLst>
              <a:ext uri="{FF2B5EF4-FFF2-40B4-BE49-F238E27FC236}">
                <a16:creationId xmlns:a16="http://schemas.microsoft.com/office/drawing/2014/main" id="{3ACDF14C-0CFF-4987-8740-E80BB33C27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68413"/>
            <a:ext cx="4038600" cy="230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1D994A1-F9E4-428B-A0E4-FEE24392ED7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Abstinência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422E65D-8D4E-4FEC-B236-D13420185E90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427538" y="1814513"/>
            <a:ext cx="4181475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*Abstinência é bem mais do que não beber, ou não fumar. Abstinência é evitar as coisas que eu gosto mas que sei que me fazem mal.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*A abstinência tem a ver com  o que a gente come, bebe, faz, lê, pensa, etc. Envolve toda a nossa vida. 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B9608358-B8C4-4B3E-ADAD-773CDE3D0A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81125"/>
            <a:ext cx="3390900" cy="5072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2F6383D-EA5E-4C93-9838-528E7C2A08D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Repouso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8045017-DBA0-4EF6-B084-C53F91B968BF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557338"/>
            <a:ext cx="4330700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maioria das pessoas adultas precisa de mais ou menos 8 horas de sono diárias. Nesse período todos os órgãos devem estar descansando.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*As pessoas que se sentem bem com 4 ou 5 horas de sono são a exceção. Mesmo estas pessoas se beneficiam quando conseguem dormir um pouco mais.</a:t>
            </a: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CCE9D8B1-C99A-4FE6-B979-615A3010BF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"/>
          <a:stretch>
            <a:fillRect/>
          </a:stretch>
        </p:blipFill>
        <p:spPr bwMode="auto">
          <a:xfrm>
            <a:off x="5053013" y="1341438"/>
            <a:ext cx="3406775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E6DE0E5-FA96-4A4C-9C11-D74C77C8D68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9DFBBA"/>
                </a:solidFill>
              </a:rPr>
              <a:t>Conseqüências da falta de sono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5B12652-95C3-4ABB-A7B8-F429D948F65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5229225"/>
            <a:ext cx="9144000" cy="129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Quando o cérebro não consegue dormir as 8 horas, no dia seguinte, fica desligando e ligando enquanto você está “acordado”, para compensar o que não dormiu durante a noite. 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8C675F06-35B1-4E25-A8DE-5BBA0869E7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2195513" y="1700213"/>
            <a:ext cx="4679950" cy="3344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AC0BE97-31A4-4AC5-AE0F-393995AF533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>
                <a:solidFill>
                  <a:srgbClr val="00FFCC"/>
                </a:solidFill>
              </a:rPr>
              <a:t>O que acontece durante o período “desligado”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5F1AA44-0F90-4B3E-A3C1-9B47EA4998E3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44463" y="2492375"/>
            <a:ext cx="4859337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*Você esquece o que acontece ou o que estuda nesse período.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*Quando você escreve, ou fala, passa a trocar letras, palavras, ou frases inteiras.</a:t>
            </a:r>
          </a:p>
          <a:p>
            <a:pPr algn="ctr">
              <a:lnSpc>
                <a:spcPct val="4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*Começa a sofrer pequenos ou grandes    acidentes, pois está fazendo as coisas, enquanto o seu cérebro está “dormindo”</a:t>
            </a:r>
          </a:p>
        </p:txBody>
      </p:sp>
      <p:pic>
        <p:nvPicPr>
          <p:cNvPr id="39943" name="Picture 7">
            <a:extLst>
              <a:ext uri="{FF2B5EF4-FFF2-40B4-BE49-F238E27FC236}">
                <a16:creationId xmlns:a16="http://schemas.microsoft.com/office/drawing/2014/main" id="{9BA4C27E-3AB1-4F15-8044-094A0C5711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773238"/>
            <a:ext cx="3478212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29EFB5-D65F-482A-9CC2-616DE68465C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9E30B93-C9B3-43BD-BB84-5056349858D9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600200"/>
            <a:ext cx="43211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Em 6 de Dezembro 1952, em Londres, houve uma grande inversão térmica com grande aumento da poluição.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	Dois ou três dias depois: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    O número de mortes por bronquites passou de 250 em média, para 800.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    O número de mortes por pneumonia passou de cerca de 20 para 200 por dia.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F213824D-ADF3-49C8-81E6-3799B25660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888"/>
            <a:ext cx="400050" cy="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1843FC9-F4EA-46EA-94C8-6FFEF9869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10013"/>
            <a:ext cx="400050" cy="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BC170A67-B5C8-4AFA-804C-EAFBB65418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5621" b="4002"/>
          <a:stretch>
            <a:fillRect/>
          </a:stretch>
        </p:blipFill>
        <p:spPr bwMode="auto">
          <a:xfrm>
            <a:off x="4716463" y="1830388"/>
            <a:ext cx="4248150" cy="354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C80E7CF-325F-4091-A634-EE6D5FFF468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00FFCC"/>
                </a:solidFill>
              </a:rPr>
              <a:t>Conseqüências da falta de sono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CFD8313-D7EC-44E4-AF73-43EA2AEE3A1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79388" y="2060575"/>
            <a:ext cx="4608512" cy="439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*Todas as habilidades são afetadas: Diminuem a percepção, os reflexos, a força muscular, a capacidade de fazer movimentos mais delicados, a capacidade ocular de focalizar objetos. 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*Tudo isso leva a um aumento no risco de pequenos ou grandes acidentes.</a:t>
            </a: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4D3AB68B-E0CA-4E95-9BC7-91DE5FDB02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698875" cy="374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F7D09C-F734-40B6-8BC7-0EBBD118EEF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-17463"/>
            <a:ext cx="8229600" cy="11430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00FFCC"/>
                </a:solidFill>
              </a:rPr>
              <a:t>A falta prolongada de sono causa: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5D7BBD7-4C10-4950-9E5A-D8BC5741749A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36513" y="1987550"/>
            <a:ext cx="4897438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*Aumento da sensibilidade à dor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*Irritabilidade, raiva, comportamento anti-social, mau humor constante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*Tornamo-nos mais sérios, inflexíveis, severos, apáticos, sem espontaneidade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*Falta de sono prolongada pode causar: desorientação, paranóia e depressão</a:t>
            </a:r>
          </a:p>
        </p:txBody>
      </p:sp>
      <p:pic>
        <p:nvPicPr>
          <p:cNvPr id="41992" name="Picture 8">
            <a:extLst>
              <a:ext uri="{FF2B5EF4-FFF2-40B4-BE49-F238E27FC236}">
                <a16:creationId xmlns:a16="http://schemas.microsoft.com/office/drawing/2014/main" id="{F79FFE03-9D42-4448-8014-C861126DF0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628775"/>
            <a:ext cx="356870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85CF968-5933-444E-8C48-170FEC1A562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79388" y="188913"/>
            <a:ext cx="86868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Como é que funciona o sono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528E83-F411-468F-A37D-88C23A5471DF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4941888"/>
            <a:ext cx="9144000" cy="172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 sono não é um processo passivo no qual a gente simplesmente desliga uma tomada e desmaia.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*É um processo ativo de recuperação do organismo</a:t>
            </a: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AB242B5D-E3A2-4E20-A6DE-C22DE6CFB1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341438"/>
            <a:ext cx="4756150" cy="3236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EC146BFF-FFD8-44C0-87F8-404E68422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F3D2A04A-F8AC-43CC-8610-485B9F42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4382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>
                <a:latin typeface="Arial" panose="020B0604020202020204" pitchFamily="34" charset="0"/>
              </a:rPr>
              <a:t>Dr. Helnio Judson Nogueira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59BF5BA-CE22-4812-8E01-FDD89DD98F7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Fases do sono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A7F9F75-0BB3-4257-BDFE-9A55F666E8F6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4437063"/>
            <a:ext cx="8574088" cy="242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altLang="pt-BR" i="1" u="sng">
                <a:solidFill>
                  <a:srgbClr val="FF0000"/>
                </a:solidFill>
              </a:rPr>
              <a:t>	</a:t>
            </a:r>
            <a:r>
              <a:rPr lang="pt-BR" altLang="pt-BR" b="1" i="1" u="sng">
                <a:solidFill>
                  <a:srgbClr val="FF0000"/>
                </a:solidFill>
              </a:rPr>
              <a:t>Durante o sono existem diversas fases:</a:t>
            </a:r>
            <a:r>
              <a:rPr lang="pt-BR" altLang="pt-BR" i="1" u="sng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pt-BR" altLang="pt-BR">
                <a:solidFill>
                  <a:schemeClr val="folHlink"/>
                </a:solidFill>
              </a:rPr>
              <a:t>	</a:t>
            </a:r>
            <a:r>
              <a:rPr lang="pt-BR" altLang="pt-BR" sz="2800">
                <a:solidFill>
                  <a:schemeClr val="folHlink"/>
                </a:solidFill>
              </a:rPr>
              <a:t>*As mais importantes são: sono REM </a:t>
            </a:r>
          </a:p>
          <a:p>
            <a:pPr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                                              sono Não REM </a:t>
            </a:r>
          </a:p>
          <a:p>
            <a:pPr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   *Cada fase tem funções diferentes</a:t>
            </a:r>
          </a:p>
        </p:txBody>
      </p:sp>
      <p:pic>
        <p:nvPicPr>
          <p:cNvPr id="45065" name="Picture 9">
            <a:extLst>
              <a:ext uri="{FF2B5EF4-FFF2-40B4-BE49-F238E27FC236}">
                <a16:creationId xmlns:a16="http://schemas.microsoft.com/office/drawing/2014/main" id="{91A99633-4588-44BB-BE1E-90B927D4BE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4752975" cy="324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DA1DD1EE-37C4-4DA9-8383-67B03E82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0BFB4C5-8AEF-4EDB-B8A9-545DA359FBD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REM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6A40FA2-F7FF-475D-B366-E07D064A18B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36563" y="1844675"/>
            <a:ext cx="3919537" cy="434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*Durante o período  REM os olhos se movem rapidamente (Rapid Eye Movement) e o corpo pode se mover também.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*Esse ciclo do sono acontece 4 ou 5 vezes durante a noite e corresponde a ±25% do tempo de sono.</a:t>
            </a:r>
          </a:p>
        </p:txBody>
      </p:sp>
      <p:pic>
        <p:nvPicPr>
          <p:cNvPr id="47113" name="Picture 9">
            <a:extLst>
              <a:ext uri="{FF2B5EF4-FFF2-40B4-BE49-F238E27FC236}">
                <a16:creationId xmlns:a16="http://schemas.microsoft.com/office/drawing/2014/main" id="{8A1DF9B1-D3E2-4895-8512-840697795F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600200"/>
            <a:ext cx="37338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22360C4-9001-419D-96D7-55CD6869077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REM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EBA70F6-A76B-4AD1-B404-298EB75AE4B3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500563" y="1917700"/>
            <a:ext cx="3671887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*Neste período acontece a maioria dos  sonhos, que são fundamentais para o aprendizado. </a:t>
            </a:r>
          </a:p>
          <a:p>
            <a:pPr algn="ctr"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*É durante os sonhos que a mente seleciona o que vai guardar na memória. </a:t>
            </a: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E3580E3B-50B7-4CE7-AAA5-8CBA86CDF6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735387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>
            <a:extLst>
              <a:ext uri="{FF2B5EF4-FFF2-40B4-BE49-F238E27FC236}">
                <a16:creationId xmlns:a16="http://schemas.microsoft.com/office/drawing/2014/main" id="{BF4C4495-2BA1-4BA4-9F4D-0AE0BA5315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688012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54052698-AF29-4BB5-AB98-309FF808FC9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REM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DEA85E3-4A6D-4B47-8212-2ED042E81C20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180975" y="4579938"/>
            <a:ext cx="9324975" cy="2278062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*O sono REM é indispensável para o controle dos comportamentos de motivação animal.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*Os animais privados de sono REM têm mais agressividade sexual, mais desejo de comida e de outros prazeres, e menos vontade de se cuidar, se arrumar, se enfeitar.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5424D4F-166C-4139-85D2-FCAE8C1FEB1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00FFCC"/>
                </a:solidFill>
              </a:rPr>
              <a:t>Quantidade de Sono REM</a:t>
            </a:r>
          </a:p>
        </p:txBody>
      </p:sp>
      <p:pic>
        <p:nvPicPr>
          <p:cNvPr id="50184" name="Picture 8">
            <a:extLst>
              <a:ext uri="{FF2B5EF4-FFF2-40B4-BE49-F238E27FC236}">
                <a16:creationId xmlns:a16="http://schemas.microsoft.com/office/drawing/2014/main" id="{BDD4A3D2-9977-4D56-B30A-8AC9C1FC4B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5256213" cy="351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7" name="Rectangle 11">
            <a:extLst>
              <a:ext uri="{FF2B5EF4-FFF2-40B4-BE49-F238E27FC236}">
                <a16:creationId xmlns:a16="http://schemas.microsoft.com/office/drawing/2014/main" id="{89578A86-3C64-48B2-AB0B-4C3CFE84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5157788"/>
            <a:ext cx="81359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folHlink"/>
                </a:solidFill>
              </a:rPr>
              <a:t>*No bebê prematuro 80% do sono é REM</a:t>
            </a:r>
          </a:p>
          <a:p>
            <a:pPr algn="ctr"/>
            <a:r>
              <a:rPr lang="pt-BR" altLang="pt-BR" b="1">
                <a:solidFill>
                  <a:schemeClr val="folHlink"/>
                </a:solidFill>
              </a:rPr>
              <a:t>*No recém nascido, 50%</a:t>
            </a:r>
          </a:p>
          <a:p>
            <a:pPr algn="ctr"/>
            <a:r>
              <a:rPr lang="pt-BR" altLang="pt-BR" b="1">
                <a:solidFill>
                  <a:schemeClr val="folHlink"/>
                </a:solidFill>
              </a:rPr>
              <a:t>*No jovem 20%</a:t>
            </a:r>
          </a:p>
          <a:p>
            <a:pPr algn="ctr"/>
            <a:r>
              <a:rPr lang="pt-BR" altLang="pt-BR" b="1">
                <a:solidFill>
                  <a:schemeClr val="folHlink"/>
                </a:solidFill>
              </a:rPr>
              <a:t>*Quanto mais velho menos se sonha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F74187F-88D5-4621-830E-70AA4EFEA96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9BBAA93-8207-4450-B213-72B913379215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1341438"/>
            <a:ext cx="9144000" cy="154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Esse efeito desastroso da poluição durou até o começo de janeiro com um excesso de  mais de 4000 mortes, principalmente de crianças e idosos.</a:t>
            </a:r>
          </a:p>
        </p:txBody>
      </p:sp>
      <p:pic>
        <p:nvPicPr>
          <p:cNvPr id="8203" name="Picture 11">
            <a:extLst>
              <a:ext uri="{FF2B5EF4-FFF2-40B4-BE49-F238E27FC236}">
                <a16:creationId xmlns:a16="http://schemas.microsoft.com/office/drawing/2014/main" id="{92FA9A95-70B2-442D-BE1E-F906C50066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78163"/>
            <a:ext cx="4608512" cy="3087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ECF7E589-9F41-4097-A464-1CA5DE99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/>
          <a:stretch>
            <a:fillRect/>
          </a:stretch>
        </p:blipFill>
        <p:spPr bwMode="auto">
          <a:xfrm>
            <a:off x="1116013" y="6350"/>
            <a:ext cx="74168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1E231C4-55C9-40F5-A609-D703A6310A6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Não REM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5D3D50A-C877-4FFB-A2A9-5EB19311F8A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3573463"/>
            <a:ext cx="9144000" cy="3284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 sono Não R.E.M  é uma seqüência de períodos 1,2,3,4 que retornam para 3,2,1, seguindo-se de um novo REM.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*Cada fase tem uma função diferente.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*As fases 3 e 4, que são mais profundas, correspondem a 10 a 20% do sono total nos jovens, e servem para recuperação dos grandes esforços físicos.</a:t>
            </a:r>
          </a:p>
        </p:txBody>
      </p:sp>
      <p:pic>
        <p:nvPicPr>
          <p:cNvPr id="52231" name="Picture 7">
            <a:extLst>
              <a:ext uri="{FF2B5EF4-FFF2-40B4-BE49-F238E27FC236}">
                <a16:creationId xmlns:a16="http://schemas.microsoft.com/office/drawing/2014/main" id="{02903F9F-46EB-410D-AA7C-4469A8EE01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125538"/>
            <a:ext cx="3606800" cy="2366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723AE21-B270-4D2D-BDBF-FF9F3AB7E5D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NREM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A606393-413B-4D45-902B-35161670C007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844675"/>
            <a:ext cx="4259263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De madrugada, perto do amanhecer, cada vez mais tempo é dedicado a períodos R.E.M. e os períodos  3 e 4 NREM desaparecem.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Quanto maior a idade, menos períodos de dono profundo (NREM 3 e 4) e por isso, mais perdas do sono.</a:t>
            </a: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084B2E70-2832-4BED-9002-97150D6462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341438"/>
            <a:ext cx="3776662" cy="537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A234CB0-3406-4CCF-8C64-A7794CD9019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0" y="-26988"/>
            <a:ext cx="9144000" cy="15843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e produção de hormônios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FC14EFE-CCD8-4904-8555-E7EC79C13485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4697413"/>
            <a:ext cx="9144000" cy="204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Várias pesquisas estão confirmando o que a gente imaginava: O sono ajuda a emagrecer. Durante o sono o organismo produz um hormônio que estimula a queima de gordura. Se o período de descanso não é respeitado, o metabolismo torna-se mais lento facilitando o acúmulo de tecido adiposo.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B6E3179A-F184-4BC9-88F5-65DE40C82B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33563"/>
            <a:ext cx="4070350" cy="2674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05A69A9-E547-47F8-AF7F-C2C3D33FE83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115888"/>
            <a:ext cx="8229600" cy="1503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e produção de hormônios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C4C4B09-79A6-4115-AC9B-48858BDC22BB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79388" y="2278063"/>
            <a:ext cx="8785225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*Quanto menos horas de sono, principalmente de sono profundo, menor a produção de Hormônio do Crescimento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deficiência de G.H. produz: 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.acúmulo de gordura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.flacidez muscular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.fraqueza óssea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.perda da disposição</a:t>
            </a:r>
          </a:p>
        </p:txBody>
      </p:sp>
      <p:pic>
        <p:nvPicPr>
          <p:cNvPr id="56329" name="Picture 9">
            <a:extLst>
              <a:ext uri="{FF2B5EF4-FFF2-40B4-BE49-F238E27FC236}">
                <a16:creationId xmlns:a16="http://schemas.microsoft.com/office/drawing/2014/main" id="{166DE123-525E-4763-A805-B87A717E10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4106863" cy="278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9F61800-BA03-41C3-9E94-F6767757140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Causas de Insônia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F9871A5-B376-4FB4-9DB5-EABD3E2515CD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1974850"/>
            <a:ext cx="4716463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Problemas Emocionais</a:t>
            </a:r>
          </a:p>
          <a:p>
            <a:pPr algn="ctr"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Stress</a:t>
            </a:r>
          </a:p>
          <a:p>
            <a:pPr algn="ctr"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Depressão</a:t>
            </a:r>
          </a:p>
          <a:p>
            <a:pPr algn="ctr"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Ansiedade</a:t>
            </a:r>
          </a:p>
        </p:txBody>
      </p:sp>
      <p:pic>
        <p:nvPicPr>
          <p:cNvPr id="57352" name="Picture 8">
            <a:extLst>
              <a:ext uri="{FF2B5EF4-FFF2-40B4-BE49-F238E27FC236}">
                <a16:creationId xmlns:a16="http://schemas.microsoft.com/office/drawing/2014/main" id="{A3C27778-6BB8-4FAC-9AA2-B4238E1829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600200"/>
            <a:ext cx="35941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030D40A-C43A-47EE-AA6B-475640027EB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Causas de Insônia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118EBAA-FB99-4D71-8C6C-C14308AA72B5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57200" y="1855788"/>
            <a:ext cx="4038600" cy="3805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Substâncias com ação no Sistema Nervoso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*Café, Chás, Refrigerantes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*Álcool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*Fumo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*Sedativos e Hipnóticos</a:t>
            </a:r>
          </a:p>
        </p:txBody>
      </p:sp>
      <p:pic>
        <p:nvPicPr>
          <p:cNvPr id="58376" name="Picture 8">
            <a:extLst>
              <a:ext uri="{FF2B5EF4-FFF2-40B4-BE49-F238E27FC236}">
                <a16:creationId xmlns:a16="http://schemas.microsoft.com/office/drawing/2014/main" id="{E079D6B1-3710-448A-A111-760905867C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" b="1491"/>
          <a:stretch>
            <a:fillRect/>
          </a:stretch>
        </p:blipFill>
        <p:spPr bwMode="auto">
          <a:xfrm>
            <a:off x="5210175" y="1484313"/>
            <a:ext cx="3322638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8C8F6E0-FF31-41D1-AD47-D85B0AEE732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accent1"/>
                </a:solidFill>
              </a:rPr>
              <a:t>Alimentação Adequada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01616CD-EE0A-4F85-88EA-480E308C2485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356100" y="1341438"/>
            <a:ext cx="4537075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*Os vegetarianos tem menor incidência de  todos os tipos de câncer e de infarto do miocárdio</a:t>
            </a:r>
          </a:p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*Comer frutas 2 vezes ao dia reduz em 43% a mortalidade geral</a:t>
            </a:r>
          </a:p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*Saladas verdes diariamente reduzem em 35% a mortalidade geral </a:t>
            </a:r>
          </a:p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*Comer nozes mais de 5 vezes por semana além de diminuir o risco de infarto, diminui em 15% a mortalidade geral</a:t>
            </a:r>
          </a:p>
        </p:txBody>
      </p:sp>
      <p:pic>
        <p:nvPicPr>
          <p:cNvPr id="30738" name="Picture 18">
            <a:extLst>
              <a:ext uri="{FF2B5EF4-FFF2-40B4-BE49-F238E27FC236}">
                <a16:creationId xmlns:a16="http://schemas.microsoft.com/office/drawing/2014/main" id="{B7B0607B-75F8-4672-8874-C603D1A7B2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" b="3053"/>
          <a:stretch>
            <a:fillRect/>
          </a:stretch>
        </p:blipFill>
        <p:spPr bwMode="auto">
          <a:xfrm>
            <a:off x="325438" y="1231900"/>
            <a:ext cx="3959225" cy="5005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BB545CB-17DA-418F-AECA-5373FC7D9E4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accent1"/>
                </a:solidFill>
              </a:rPr>
              <a:t>Alimentação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B3557B-0199-4D87-9993-D3D1D6CB9CF9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34925" y="1743075"/>
            <a:ext cx="4248150" cy="434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84188" lvl="2" indent="0" algn="ctr"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*Comer carne, mais de 4 vezes por semana, aumenta em 80% o risco de um infarto fatal </a:t>
            </a:r>
          </a:p>
          <a:p>
            <a:pPr marL="484188" lvl="2" indent="0" algn="ctr">
              <a:lnSpc>
                <a:spcPct val="30000"/>
              </a:lnSpc>
              <a:buFontTx/>
              <a:buNone/>
            </a:pPr>
            <a:endParaRPr lang="pt-BR" altLang="pt-BR" b="1">
              <a:solidFill>
                <a:schemeClr val="folHlink"/>
              </a:solidFill>
            </a:endParaRPr>
          </a:p>
          <a:p>
            <a:pPr marL="484188" lvl="2" indent="0" algn="ctr"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*Carne mais de 3 vezes por semana, aumenta em 80% o risco de câncer de cólon </a:t>
            </a:r>
          </a:p>
          <a:p>
            <a:pPr marL="484188" lvl="2" indent="0" algn="ctr">
              <a:lnSpc>
                <a:spcPct val="30000"/>
              </a:lnSpc>
              <a:buFontTx/>
              <a:buNone/>
            </a:pPr>
            <a:endParaRPr lang="pt-BR" altLang="pt-BR" b="1">
              <a:solidFill>
                <a:schemeClr val="folHlink"/>
              </a:solidFill>
            </a:endParaRPr>
          </a:p>
          <a:p>
            <a:pPr marL="484188" lvl="2" indent="0" algn="ctr"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*Feijão mais de 3 vezes por semana  diminui em 40% o risco de câncer de cólon</a:t>
            </a:r>
            <a:endParaRPr lang="pt-BR" altLang="pt-BR" sz="1800" b="1">
              <a:solidFill>
                <a:schemeClr val="folHlink"/>
              </a:solidFill>
            </a:endParaRP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33838659-1AF3-4A25-97A3-336F7CBBEE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9BD3567-B426-4D09-AC49-73CC9C6B055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65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/>
              <a:t>Efeitos Benéficos do Exercício</a:t>
            </a:r>
          </a:p>
        </p:txBody>
      </p:sp>
      <p:pic>
        <p:nvPicPr>
          <p:cNvPr id="32780" name="Picture 12">
            <a:extLst>
              <a:ext uri="{FF2B5EF4-FFF2-40B4-BE49-F238E27FC236}">
                <a16:creationId xmlns:a16="http://schemas.microsoft.com/office/drawing/2014/main" id="{CA24DF35-80F9-4780-B4FA-FBC4D0E0C7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46263"/>
            <a:ext cx="3176587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3" name="Text Box 15">
            <a:extLst>
              <a:ext uri="{FF2B5EF4-FFF2-40B4-BE49-F238E27FC236}">
                <a16:creationId xmlns:a16="http://schemas.microsoft.com/office/drawing/2014/main" id="{AA6FF935-2533-40CB-A323-F6E4EF5B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373313"/>
            <a:ext cx="3443288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chemeClr val="folHlink"/>
                </a:solidFill>
              </a:rPr>
              <a:t>*Colesterol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*Câncer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*Diabetes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*Osteoporose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*Pressão Alta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*Obesidade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*Artrite Reumatóide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*Stress</a:t>
            </a:r>
          </a:p>
          <a:p>
            <a:endParaRPr lang="pt-BR" altLang="pt-BR" sz="28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7049F3-DFC8-42CA-85CD-D707C094E98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916238" y="44450"/>
            <a:ext cx="3240087" cy="79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988B74F-3CD9-4660-976D-307494777D8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11138" y="3860800"/>
            <a:ext cx="8753475" cy="283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*Quanto maior a poluição do ar, mais problemas respiratórios e mais câncer de todos os tipos.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*O cigarro é o maior poluidor do ar. Mesmo as pessoas que não fumam, mas que convivem com fumantes, têm maior incidência de câncer de pescoço e pulmão, infarto do miocárdio e outras doenças. 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6CD85F7B-2FBB-41C4-AAAA-8EDD3F1E78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06488"/>
            <a:ext cx="3384550" cy="2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41D99F88-4EA0-4EF0-B699-BE43A48A3C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B66252A2-1CB9-4857-BE3B-3D48BA0CC35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5076825" y="1844675"/>
            <a:ext cx="2170113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7200" b="1">
                <a:solidFill>
                  <a:schemeClr val="hlink"/>
                </a:solidFill>
              </a:rPr>
              <a:t>Fé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F419958-22FB-447E-ADD1-6CF42A74EBCC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4654550"/>
            <a:ext cx="9144000" cy="2159000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</a:t>
            </a:r>
            <a:r>
              <a:rPr lang="pt-BR" altLang="pt-BR" b="1">
                <a:solidFill>
                  <a:schemeClr val="folHlink"/>
                </a:solidFill>
              </a:rPr>
              <a:t>I Timóteo 4:8 : ‘O exercício físico, na verdade tem algum valor, mas o exercício espiritual tem valor, para tudo, porque seu resultado é vida, tanto para agora como no futuro.’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8836FA5-4E6C-458F-BC86-27E854D2256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268538" y="44450"/>
            <a:ext cx="4546600" cy="93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CEFE49D-C561-4F16-9083-EE560ECD9E0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773238"/>
            <a:ext cx="4537075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Harvard University fez um estudo com 8000 pessoas, em 6 cidades de porte médio nos Estados Unidos, durante 16 anos. </a:t>
            </a:r>
          </a:p>
          <a:p>
            <a:pPr algn="ctr"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*Ficou claramente demonstrado que quanto maior o nível de poluição da cidade, menor era a média de vida dos moradores.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1D954C8-55EB-4EBC-A03B-39085FB590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311525" cy="4967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D26A4E1-2D00-4D64-8226-8EFB0426D3D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566E48C-EAC9-4CA5-9AF0-B2D8658FBB8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358775" y="4292600"/>
            <a:ext cx="8785225" cy="2405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800" b="1" i="1" u="sng">
                <a:solidFill>
                  <a:srgbClr val="FF0000"/>
                </a:solidFill>
              </a:rPr>
              <a:t>A USP publicou um estudo mostrando que:</a:t>
            </a:r>
            <a:r>
              <a:rPr lang="pt-BR" altLang="pt-BR" sz="2800" i="1">
                <a:solidFill>
                  <a:schemeClr val="folHlink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*Respirar o ar de São Paulo durante 24 horas equivale a fumar 5 cigarros.</a:t>
            </a:r>
          </a:p>
          <a:p>
            <a:pPr algn="ctr"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*Quem mora em São Paulo vive em média um ano e meio menos do que em outras cidades.</a:t>
            </a:r>
          </a:p>
        </p:txBody>
      </p:sp>
      <p:pic>
        <p:nvPicPr>
          <p:cNvPr id="101380" name="Picture 4">
            <a:extLst>
              <a:ext uri="{FF2B5EF4-FFF2-40B4-BE49-F238E27FC236}">
                <a16:creationId xmlns:a16="http://schemas.microsoft.com/office/drawing/2014/main" id="{01E7F594-ECDA-478D-8C58-F0046D0BEC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>
            <a:fillRect/>
          </a:stretch>
        </p:blipFill>
        <p:spPr bwMode="auto">
          <a:xfrm>
            <a:off x="2268538" y="1214438"/>
            <a:ext cx="4540250" cy="2935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87EE10-42D4-49E5-BF2C-E2BCBC26F4B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2008D93-7711-4E33-B838-3678168C4D2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07950" y="4508500"/>
            <a:ext cx="8964613" cy="216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*Trabalhar por ar puro é primeiramente não poluir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*Em segundo lugar, preferir morar e trabalhar em lugares onde o ar  é menos poluído.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*Manter a casa e o ambiente de trabalho arejados, e participar em campanhas de educação da população.</a:t>
            </a:r>
          </a:p>
        </p:txBody>
      </p:sp>
      <p:pic>
        <p:nvPicPr>
          <p:cNvPr id="11274" name="Picture 10">
            <a:extLst>
              <a:ext uri="{FF2B5EF4-FFF2-40B4-BE49-F238E27FC236}">
                <a16:creationId xmlns:a16="http://schemas.microsoft.com/office/drawing/2014/main" id="{DABE9483-A0A6-441B-A259-0997DC9C0C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/>
          <a:stretch>
            <a:fillRect/>
          </a:stretch>
        </p:blipFill>
        <p:spPr bwMode="auto">
          <a:xfrm>
            <a:off x="2627313" y="1163638"/>
            <a:ext cx="3816350" cy="294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E2E002D-866F-4FEE-B505-1B84B119034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Água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7973518-D7E2-44EF-B1D9-7EDF3B68EA35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1341438"/>
            <a:ext cx="4716463" cy="540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*De acordo com a idade e o peso, 50% a 70% do nosso corpo é água </a:t>
            </a:r>
          </a:p>
          <a:p>
            <a:pPr algn="ctr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*Normalmente se perde de 500  a 1000ml de água por dia pela pele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*De 500 a 1000ml pelos pulmões</a:t>
            </a:r>
          </a:p>
          <a:p>
            <a:pPr algn="ctr">
              <a:lnSpc>
                <a:spcPct val="3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*Mais ou menos um litro e meio pela urina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*Total de perdas: 2,5 a 3,5 litros de água/dia </a:t>
            </a: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3925BDBD-F03F-432A-B8D3-649F120A6D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93888"/>
            <a:ext cx="3810000" cy="393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BCDECF3-70F1-4ED9-BE71-E077133093A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Água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F1357F9-7A5F-442F-B3AB-3F17AFBEFBF5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2413" y="1987550"/>
            <a:ext cx="4679950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*De acordo com os pesquisas da Escola de Saúde Pública da Harvard University, EUA, beber seis ou mais copos de água por dia,  ajuda a diminuir em até 50% o risco de câncer de bexiga.</a:t>
            </a:r>
          </a:p>
          <a:p>
            <a:pPr algn="ctr"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*Outro benefício da água é a prevenção de pedras nos rins.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5884AD83-E9C7-455C-AC46-72EE20AB2C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38350"/>
            <a:ext cx="3436938" cy="355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apresentação\PULSO.POT</Template>
  <TotalTime>1216</TotalTime>
  <Words>1866</Words>
  <Application>Microsoft Office PowerPoint</Application>
  <PresentationFormat>Apresentação na tela (4:3)</PresentationFormat>
  <Paragraphs>228</Paragraphs>
  <Slides>40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Pulso</vt:lpstr>
      <vt:lpstr>Qualidade de Vida, Meio Ambiente, Higiene Pública, Individual e Coletiva</vt:lpstr>
      <vt:lpstr>Poluição</vt:lpstr>
      <vt:lpstr>Poluição</vt:lpstr>
      <vt:lpstr>Poluição</vt:lpstr>
      <vt:lpstr>Poluição</vt:lpstr>
      <vt:lpstr>Poluição</vt:lpstr>
      <vt:lpstr>Poluição</vt:lpstr>
      <vt:lpstr>Água</vt:lpstr>
      <vt:lpstr>Água</vt:lpstr>
      <vt:lpstr>Água</vt:lpstr>
      <vt:lpstr>Luz Solar</vt:lpstr>
      <vt:lpstr>Luz Solar</vt:lpstr>
      <vt:lpstr>Luz Solar</vt:lpstr>
      <vt:lpstr>Luz Solar</vt:lpstr>
      <vt:lpstr>Excesso de Luz nos Olhos Produz </vt:lpstr>
      <vt:lpstr>Abstinência</vt:lpstr>
      <vt:lpstr>Repouso</vt:lpstr>
      <vt:lpstr>Conseqüências da falta de sono</vt:lpstr>
      <vt:lpstr>O que acontece durante o período “desligado”</vt:lpstr>
      <vt:lpstr>Conseqüências da falta de sono</vt:lpstr>
      <vt:lpstr>A falta prolongada de sono causa:</vt:lpstr>
      <vt:lpstr>Como é que funciona o sono</vt:lpstr>
      <vt:lpstr>Apresentação do PowerPoint</vt:lpstr>
      <vt:lpstr>Fases do sono</vt:lpstr>
      <vt:lpstr>Apresentação do PowerPoint</vt:lpstr>
      <vt:lpstr>Sono REM</vt:lpstr>
      <vt:lpstr>Sono REM</vt:lpstr>
      <vt:lpstr>Sono REM</vt:lpstr>
      <vt:lpstr>Quantidade de Sono REM</vt:lpstr>
      <vt:lpstr>Apresentação do PowerPoint</vt:lpstr>
      <vt:lpstr>Sono Não REM</vt:lpstr>
      <vt:lpstr>Sono NREM</vt:lpstr>
      <vt:lpstr>Sono e produção de hormônios</vt:lpstr>
      <vt:lpstr>Sono e produção de hormônios</vt:lpstr>
      <vt:lpstr>Causas de Insônia</vt:lpstr>
      <vt:lpstr>Causas de Insônia</vt:lpstr>
      <vt:lpstr>Alimentação Adequada</vt:lpstr>
      <vt:lpstr>Alimentação </vt:lpstr>
      <vt:lpstr>Efeitos Benéficos do Exercício</vt:lpstr>
      <vt:lpstr>Fé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de Vida, Meio Ambiente, Higiene Pública, Individual e Coletiva</dc:title>
  <dc:subject>MORDOMIA CRISTÃ 2003</dc:subject>
  <dc:creator>4TONS - Pr. Marcelo Augusto de Carvalho; Helnio Judson Nogueira</dc:creator>
  <cp:keywords>www.4tons.com.br</cp:keywords>
  <dc:description>COMÉRCIO PROIBIDO. USO PESSOAL</dc:description>
  <cp:lastModifiedBy>UCB - Marcelo Augusto de Carvalho</cp:lastModifiedBy>
  <cp:revision>37</cp:revision>
  <dcterms:created xsi:type="dcterms:W3CDTF">2000-10-03T16:35:07Z</dcterms:created>
  <dcterms:modified xsi:type="dcterms:W3CDTF">2020-11-03T14:04:16Z</dcterms:modified>
</cp:coreProperties>
</file>