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03" r:id="rId3"/>
    <p:sldId id="283" r:id="rId4"/>
    <p:sldId id="263" r:id="rId5"/>
    <p:sldId id="265" r:id="rId6"/>
    <p:sldId id="281" r:id="rId7"/>
    <p:sldId id="261" r:id="rId8"/>
    <p:sldId id="275" r:id="rId9"/>
    <p:sldId id="276" r:id="rId10"/>
    <p:sldId id="277" r:id="rId11"/>
    <p:sldId id="260" r:id="rId12"/>
    <p:sldId id="266" r:id="rId13"/>
    <p:sldId id="268" r:id="rId14"/>
    <p:sldId id="269" r:id="rId15"/>
    <p:sldId id="270" r:id="rId16"/>
    <p:sldId id="279" r:id="rId17"/>
    <p:sldId id="278" r:id="rId18"/>
    <p:sldId id="271" r:id="rId19"/>
    <p:sldId id="267" r:id="rId20"/>
    <p:sldId id="280" r:id="rId21"/>
    <p:sldId id="284" r:id="rId22"/>
    <p:sldId id="285" r:id="rId23"/>
    <p:sldId id="286" r:id="rId24"/>
    <p:sldId id="287" r:id="rId25"/>
    <p:sldId id="288" r:id="rId26"/>
    <p:sldId id="298" r:id="rId27"/>
    <p:sldId id="290" r:id="rId28"/>
    <p:sldId id="291" r:id="rId29"/>
    <p:sldId id="297" r:id="rId30"/>
    <p:sldId id="292" r:id="rId31"/>
    <p:sldId id="300" r:id="rId32"/>
    <p:sldId id="293" r:id="rId33"/>
    <p:sldId id="304" r:id="rId34"/>
    <p:sldId id="301" r:id="rId35"/>
    <p:sldId id="294" r:id="rId36"/>
    <p:sldId id="296" r:id="rId37"/>
    <p:sldId id="262" r:id="rId38"/>
    <p:sldId id="273" r:id="rId39"/>
    <p:sldId id="274" r:id="rId40"/>
    <p:sldId id="302" r:id="rId41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2"/>
      <p:bold r:id="rId43"/>
      <p: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A55"/>
    <a:srgbClr val="FFB469"/>
    <a:srgbClr val="FF9933"/>
    <a:srgbClr val="A84400"/>
    <a:srgbClr val="333399"/>
    <a:srgbClr val="3399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8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C025D-3114-4D77-8612-F84C7309C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14EF4-21CD-45C1-B43A-6B4CA4A44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787169-0F09-486E-99D8-8BA5B767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AB383-622F-4383-B219-DA04F7DC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5E6216-B516-4714-8703-D8D68F2B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C944F-9B01-41EF-895A-F197402B05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23436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59BB-9645-448A-BDAB-0B285615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2DFEF9-1A44-417E-9AE9-8BEBBD48E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AD647A-D92A-4A41-B92D-47A58817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DF895-FFA2-41EC-BFF4-5B8386F9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7F19C3-CBFF-4390-950B-250F22C1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F1C6C-407A-44A4-A14A-1EBA1C5A72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48025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DB5C9A-D25A-4260-B1C9-9CFDFD437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ADD874-BE6A-4E49-970C-06F7B9DB8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7BD79-F03D-4FBB-B92F-1F247A30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792897-2596-4457-95C3-A05D76C3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0BC6AA-16FF-4190-AAAF-9482E742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D19D0-7841-4467-9EB5-C16AB0EC2C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81718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4B992D5-62F9-499B-88DA-58F282036B2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AFA01C-1C6B-434E-B204-0D01BAB9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98E729-A26D-4A1F-AA1B-BF7A842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5BC14E-2CC0-4D63-8BF1-527E3915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C6FEB1-0F0E-4565-8170-1D4EA2D537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1213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7DB63-B087-4D91-9054-EC0D8632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633C48-AED0-47BD-A8AA-564AEF0C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3DCD51-E002-4B92-B0D7-E6066ED4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44CFE-FF3C-4330-B234-7A3276A7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01D3D2-9C69-4293-B1C2-E3978F3F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F169E-D01C-4985-8552-0CD08EEF9F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05712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4C583-D492-4D7F-96E0-47A5B46E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1544E1-ECAD-4637-A05F-E8D626E2D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49E4E7-AB2B-433A-AD8B-CC447A4E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901BC9-1E08-4B7E-B402-FAC59753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6E4DB8-0B7C-4BB1-B64E-F0A523A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01E43-BBB2-4CA3-8B4F-A9F68151FF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23176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EF70C-089C-4A24-B82F-3CA960B0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5C9A61-8CC2-47FC-9EC2-307B6397E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5B19A5-1372-4421-853C-643A66EE3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0376AC-B3B7-4826-B8AF-F3D13137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AD0760-E095-40C1-BB56-B641B939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0F149-4426-4407-A6D4-B8AAC9A1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04090-8727-470C-84B4-C48BE4441D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906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BE38B-AC62-4509-A3BD-F79A969A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E021AA-A068-449E-BA41-93232F1C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7422E2-07F0-485A-89C0-2ED47F8E1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D1A3EE-3A7B-44D3-888F-38B36A067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204788-98B2-4781-AE62-BA8880101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4FEA5A-DA29-4B93-994A-E92BAEBC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7FC437-D27E-4C3D-B458-03D6196A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EB894E-44F0-4877-B1C6-448737E1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3A08-9E41-4FA6-BF00-A4D24A67D8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23787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E20F8-F033-40A6-BF54-149CB0BA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B3E8B9-712D-4FA2-8A64-BCF5F5F1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1FD8BC2-4FA0-42AB-8DE9-2450D627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EFC3F5-C9FD-4807-9FC2-3DCE6773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7CCD-A9CC-4D87-BCE3-939E9554CB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1710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560A99-C9BE-45E0-A32B-92D5BF0D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544879-7737-41A0-8789-93CAFD33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4551E3-AB8D-46D3-9250-A218F278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F1B87-E011-474B-9DD6-24F36C3C4A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03372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5D252-8530-42F1-AB4F-AF2A67E7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B35A1-2F39-4B03-A316-5A3A25F8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168C8F-5C66-44C8-B8F2-55468039D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BCE204-EC7E-4733-8BFF-DDDAF618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6C7AF3-0B5D-4860-8272-CD183537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7AA7B6-8A10-47F8-A547-930AB348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CB5F-6547-49F4-9EAA-234C8C7A14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21168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6CF8A-D9AE-4878-A29B-F2083809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D025A2-D01F-4561-9CCD-C2509C492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5D61CB-3158-46A1-8FC6-B9A4580A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507C5A-71D9-4EDE-AB2F-B006994F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B38C1A-18F9-4261-92AB-060C2F20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ED63F3-1399-4535-BBEE-128FBF4F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DA52-F0C3-4BEA-AB47-79AA094CC2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28318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6E16B9-580F-4735-9AAC-880FF9954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41AE01-A9ED-4DC0-B0AC-0CD0B16A7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DCFBE9-B9C7-4EB5-A954-53125F9C96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6D021-DBC4-4EBB-A80D-E78DFA6F41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D027DD-C45E-47D9-9D0E-AA87D48DA8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B2A49D-3AF7-48E7-8611-78EA6E84E6A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FFB469"/>
          </a:fgClr>
          <a:bgClr>
            <a:srgbClr val="A844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>
            <a:extLst>
              <a:ext uri="{FF2B5EF4-FFF2-40B4-BE49-F238E27FC236}">
                <a16:creationId xmlns:a16="http://schemas.microsoft.com/office/drawing/2014/main" id="{7DD8C897-0797-44FD-9D4A-74EB0CCA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6408737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Oval 16">
            <a:extLst>
              <a:ext uri="{FF2B5EF4-FFF2-40B4-BE49-F238E27FC236}">
                <a16:creationId xmlns:a16="http://schemas.microsoft.com/office/drawing/2014/main" id="{7CCE134E-5E5A-4AB2-8941-8FE66342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933825"/>
            <a:ext cx="4465637" cy="2663825"/>
          </a:xfrm>
          <a:prstGeom prst="ellipse">
            <a:avLst/>
          </a:prstGeom>
          <a:pattFill prst="ltUpDiag">
            <a:fgClr>
              <a:srgbClr val="FFB469">
                <a:alpha val="42000"/>
              </a:srgbClr>
            </a:fgClr>
            <a:bgClr>
              <a:srgbClr val="A84400">
                <a:alpha val="42000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WordArt 14">
            <a:extLst>
              <a:ext uri="{FF2B5EF4-FFF2-40B4-BE49-F238E27FC236}">
                <a16:creationId xmlns:a16="http://schemas.microsoft.com/office/drawing/2014/main" id="{08776A64-5DFB-47F3-9072-189DDE82C5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6825" y="4724400"/>
            <a:ext cx="316706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Sábado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CF520782-B8E6-4B7C-9669-45E77F71D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33375"/>
            <a:ext cx="7391400" cy="9144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Arial Black" panose="020B0A04020102020204" pitchFamily="34" charset="0"/>
              </a:rPr>
              <a:t>...E SER FELIZ!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5331F5BA-131D-47C3-B188-1D23E334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3387"/>
          <a:stretch>
            <a:fillRect/>
          </a:stretch>
        </p:blipFill>
        <p:spPr bwMode="auto">
          <a:xfrm>
            <a:off x="2132013" y="1700213"/>
            <a:ext cx="4878387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97D79D1C-279E-4FBA-AD97-9A638B9330B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A0E5D794-6BE2-4006-A4A0-1D5024EA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734050"/>
            <a:ext cx="8610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latin typeface="Arial Black" panose="020B0A04020102020204" pitchFamily="34" charset="0"/>
              </a:rPr>
              <a:t>O SÁBADO É UM DIA FELIZ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1" name="Picture 23">
            <a:extLst>
              <a:ext uri="{FF2B5EF4-FFF2-40B4-BE49-F238E27FC236}">
                <a16:creationId xmlns:a16="http://schemas.microsoft.com/office/drawing/2014/main" id="{F36D366A-B228-4186-A16E-C75FFCD471A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7"/>
          <a:stretch>
            <a:fillRect/>
          </a:stretch>
        </p:blipFill>
        <p:spPr>
          <a:xfrm>
            <a:off x="0" y="0"/>
            <a:ext cx="6443663" cy="4592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8D7D2E4D-49E4-4A70-A0E4-BF1CD3BA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836613"/>
            <a:ext cx="5507038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Arial Black" panose="020B0A04020102020204" pitchFamily="34" charset="0"/>
              </a:rPr>
              <a:t> INÍCIO E FIM DO SÁBADO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6B1CE4DE-04A0-4FFC-A666-D7605744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314950"/>
            <a:ext cx="8828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1308085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Black" panose="020B0A04020102020204" pitchFamily="34" charset="0"/>
              </a:rPr>
              <a:t>Do pôr-do-sol de sexta-feira </a:t>
            </a:r>
            <a:r>
              <a:rPr lang="pt-BR" altLang="pt-BR" sz="3200" b="1">
                <a:solidFill>
                  <a:schemeClr val="bg1"/>
                </a:solidFill>
                <a:latin typeface="Arial Black" panose="020B0A04020102020204" pitchFamily="34" charset="0"/>
              </a:rPr>
              <a:t>ao pôr-do-sol de sábado</a:t>
            </a:r>
            <a:endParaRPr lang="pt-BR" altLang="pt-BR" sz="36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B014DB01-CCC2-4F8D-A5D4-201CDAF4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6838"/>
            <a:ext cx="85344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00" b="1">
                <a:solidFill>
                  <a:srgbClr val="FFFF00"/>
                </a:solidFill>
                <a:latin typeface="Arial Black" panose="020B0A04020102020204" pitchFamily="34" charset="0"/>
              </a:rPr>
              <a:t>Gênesis 1: 31     Levíticos 23: 22       Neemias 13: 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3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utoUpdateAnimBg="0"/>
      <p:bldP spid="12304" grpId="0" autoUpdateAnimBg="0"/>
      <p:bldP spid="123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>
            <a:extLst>
              <a:ext uri="{FF2B5EF4-FFF2-40B4-BE49-F238E27FC236}">
                <a16:creationId xmlns:a16="http://schemas.microsoft.com/office/drawing/2014/main" id="{1842A8D2-311D-40D6-91E5-D5FB70006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0350"/>
            <a:ext cx="8077200" cy="2166938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4400" b="1">
                <a:solidFill>
                  <a:srgbClr val="333399"/>
                </a:solidFill>
              </a:rPr>
              <a:t>SEXTA-FEIRA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4400" b="1">
                <a:solidFill>
                  <a:srgbClr val="333399"/>
                </a:solidFill>
              </a:rPr>
              <a:t> DIA                         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4400" b="1">
                <a:solidFill>
                  <a:srgbClr val="333399"/>
                </a:solidFill>
              </a:rPr>
              <a:t>DE PREPARAÇÃO</a:t>
            </a:r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A43C24F2-CC33-4C7F-B2F2-AF63BB12B05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"/>
          <a:stretch>
            <a:fillRect/>
          </a:stretch>
        </p:blipFill>
        <p:spPr>
          <a:xfrm>
            <a:off x="1871663" y="2924175"/>
            <a:ext cx="5364162" cy="354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:a16="http://schemas.microsoft.com/office/drawing/2014/main" id="{EA2FB129-BCAE-4765-8D45-D3F5829B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9438"/>
            <a:ext cx="2808287" cy="56975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“Na sexta-feira deverá ficar terminada a preparação para o sábado.”</a:t>
            </a:r>
          </a:p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pt-BR" altLang="pt-BR" sz="2000" b="1">
                <a:solidFill>
                  <a:srgbClr val="FFFF00"/>
                </a:solidFill>
              </a:rPr>
              <a:t>TS vol. III, p. 20</a:t>
            </a:r>
          </a:p>
          <a:p>
            <a:pPr algn="ctr">
              <a:spcBef>
                <a:spcPct val="50000"/>
              </a:spcBef>
            </a:pPr>
            <a:endParaRPr lang="pt-BR" altLang="pt-BR" sz="2000" b="1">
              <a:solidFill>
                <a:srgbClr val="FFFF00"/>
              </a:solidFill>
            </a:endParaRPr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id="{4196376A-0E9C-49E1-8B81-803C8652991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763588"/>
            <a:ext cx="4160837" cy="532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>
            <a:extLst>
              <a:ext uri="{FF2B5EF4-FFF2-40B4-BE49-F238E27FC236}">
                <a16:creationId xmlns:a16="http://schemas.microsoft.com/office/drawing/2014/main" id="{7223FD87-34BC-42C6-8C1B-B938F361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247775"/>
            <a:ext cx="3406775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 Black" panose="020B0A04020102020204" pitchFamily="34" charset="0"/>
              </a:rPr>
              <a:t>“... Tendo o cuidado de por toda a roupa em ordem e deixar cozido o que houver para cozer. Escovai os sapatos e tomai vosso banho...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5ADE970A-0BA7-449B-A280-9A47B05D6D2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>
            <a:fillRect/>
          </a:stretch>
        </p:blipFill>
        <p:spPr>
          <a:xfrm>
            <a:off x="330200" y="476250"/>
            <a:ext cx="4097338" cy="590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8DC5DE1F-E9AD-461B-973C-2C1E345AF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97425"/>
            <a:ext cx="853440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FF0000"/>
                </a:solidFill>
                <a:latin typeface="Arial Black" panose="020B0A04020102020204" pitchFamily="34" charset="0"/>
              </a:rPr>
              <a:t>...O sábado não deve ser empregado em consertar roupa, cozer o alimento, nem em divertimentos ou quaisquer outras ocupações mundanas...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7974600B-A1F2-4094-9DFA-3E1A82B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17729" b="7399"/>
          <a:stretch>
            <a:fillRect/>
          </a:stretch>
        </p:blipFill>
        <p:spPr bwMode="auto">
          <a:xfrm>
            <a:off x="1979613" y="333375"/>
            <a:ext cx="5519737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28">
            <a:extLst>
              <a:ext uri="{FF2B5EF4-FFF2-40B4-BE49-F238E27FC236}">
                <a16:creationId xmlns:a16="http://schemas.microsoft.com/office/drawing/2014/main" id="{AE29E7C8-23E3-4D83-B4BA-0CEF3EF1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836613"/>
            <a:ext cx="3975100" cy="519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0000"/>
                </a:solidFill>
                <a:latin typeface="Arial Black" panose="020B0A04020102020204" pitchFamily="34" charset="0"/>
              </a:rPr>
              <a:t>...Antes do pôr-do-sol, ponde de parte todo trabalho secular, e fazei desaparecer os jornais profanos...”                                       </a:t>
            </a:r>
            <a:r>
              <a:rPr lang="pt-BR" altLang="pt-BR" sz="1800" b="1">
                <a:solidFill>
                  <a:srgbClr val="FF0000"/>
                </a:solidFill>
                <a:latin typeface="Arial Black" panose="020B0A04020102020204" pitchFamily="34" charset="0"/>
              </a:rPr>
              <a:t>TS vol. III, p. 22</a:t>
            </a:r>
          </a:p>
        </p:txBody>
      </p:sp>
      <p:pic>
        <p:nvPicPr>
          <p:cNvPr id="25607" name="Picture 1031">
            <a:extLst>
              <a:ext uri="{FF2B5EF4-FFF2-40B4-BE49-F238E27FC236}">
                <a16:creationId xmlns:a16="http://schemas.microsoft.com/office/drawing/2014/main" id="{45750CB4-50CE-441F-8E8F-F4C14E11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23850" y="622300"/>
            <a:ext cx="3916363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390AD36-A8B5-49D1-B157-50629535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13325"/>
            <a:ext cx="8915400" cy="1614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Arial Black" panose="020B0A04020102020204" pitchFamily="34" charset="0"/>
              </a:rPr>
              <a:t>“... Devemos tomar disposição especiais para que cada membro da família possa estar preparado para honrar o dia que Deus abençoou e santificou.”</a:t>
            </a:r>
            <a:r>
              <a:rPr lang="pt-BR" altLang="pt-BR" sz="3200" b="1">
                <a:solidFill>
                  <a:srgbClr val="FFFF00"/>
                </a:solidFill>
              </a:rPr>
              <a:t>                                                   </a:t>
            </a:r>
            <a:r>
              <a:rPr lang="pt-BR" altLang="pt-BR" sz="2000" b="1">
                <a:solidFill>
                  <a:srgbClr val="FFFF00"/>
                </a:solidFill>
                <a:latin typeface="Arial Black" panose="020B0A04020102020204" pitchFamily="34" charset="0"/>
              </a:rPr>
              <a:t>TS vol. III, p. 23</a:t>
            </a: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951566CA-2E25-46FE-8DA3-FAE5F9D8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"/>
          <a:stretch>
            <a:fillRect/>
          </a:stretch>
        </p:blipFill>
        <p:spPr bwMode="auto">
          <a:xfrm>
            <a:off x="1547813" y="679450"/>
            <a:ext cx="5976937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extLst>
              <a:ext uri="{FF2B5EF4-FFF2-40B4-BE49-F238E27FC236}">
                <a16:creationId xmlns:a16="http://schemas.microsoft.com/office/drawing/2014/main" id="{58D35C94-C9A0-4D74-852F-9A895B56E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E5842D18-6CC9-4078-BE72-1AECE3B9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89588"/>
            <a:ext cx="8458200" cy="7016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FF00"/>
                </a:solidFill>
                <a:latin typeface="Arial Black" panose="020B0A04020102020204" pitchFamily="34" charset="0"/>
              </a:rPr>
              <a:t>“Antes do pôr-do-sol... </a:t>
            </a:r>
          </a:p>
        </p:txBody>
      </p:sp>
      <p:pic>
        <p:nvPicPr>
          <p:cNvPr id="13330" name="Picture 18">
            <a:extLst>
              <a:ext uri="{FF2B5EF4-FFF2-40B4-BE49-F238E27FC236}">
                <a16:creationId xmlns:a16="http://schemas.microsoft.com/office/drawing/2014/main" id="{B9CD2E34-11A3-4C8E-A7DB-6AE14125B11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5"/>
          <a:stretch>
            <a:fillRect/>
          </a:stretch>
        </p:blipFill>
        <p:spPr>
          <a:xfrm>
            <a:off x="611188" y="550863"/>
            <a:ext cx="7848600" cy="474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D1DEC1E2-4367-4D54-942B-C3AA63CD5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189538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“Lembra-te do dia de sábado, para o santificar. Seis dias trabalharás e farás toda a tua obra. Mas o sétimo dia é o sábado do Senhor, teu Deus; não farás nenhum trabalho... </a:t>
            </a: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499312C9-2EF5-4C0D-A320-5F13184E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1537" b="4529"/>
          <a:stretch>
            <a:fillRect/>
          </a:stretch>
        </p:blipFill>
        <p:spPr bwMode="auto">
          <a:xfrm>
            <a:off x="1042988" y="0"/>
            <a:ext cx="705643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8AE2829-7315-41F8-AF3E-22A4B5EB5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3325"/>
            <a:ext cx="9144000" cy="1830388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 Black" panose="020B0A04020102020204" pitchFamily="34" charset="0"/>
              </a:rPr>
              <a:t>...todos os membros da família devem reunir-se para estudar a Palavra de Deus, cantar e orar... </a:t>
            </a:r>
          </a:p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Arial Black" panose="020B0A04020102020204" pitchFamily="34" charset="0"/>
              </a:rPr>
              <a:t>TS vol. III, p. 23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2E1A28C3-EAF1-4FDF-B70B-6F4765EB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"/>
          <a:stretch>
            <a:fillRect/>
          </a:stretch>
        </p:blipFill>
        <p:spPr bwMode="auto">
          <a:xfrm>
            <a:off x="2459038" y="188913"/>
            <a:ext cx="4225925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>
            <a:extLst>
              <a:ext uri="{FF2B5EF4-FFF2-40B4-BE49-F238E27FC236}">
                <a16:creationId xmlns:a16="http://schemas.microsoft.com/office/drawing/2014/main" id="{50C94AAF-FC99-40C2-AC1C-D070D0C5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037A28D5-7645-4818-8EBD-391DF90C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7388"/>
            <a:ext cx="7924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  <a:r>
              <a:rPr lang="pt-BR" altLang="pt-BR" sz="4800" b="1">
                <a:solidFill>
                  <a:schemeClr val="bg1"/>
                </a:solidFill>
                <a:latin typeface="Arial Black" panose="020B0A04020102020204" pitchFamily="34" charset="0"/>
              </a:rPr>
              <a:t>DURANTE O SÁBADO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>
            <a:extLst>
              <a:ext uri="{FF2B5EF4-FFF2-40B4-BE49-F238E27FC236}">
                <a16:creationId xmlns:a16="http://schemas.microsoft.com/office/drawing/2014/main" id="{D6143C7A-C545-47D3-9094-485F9D74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>
            <a:extLst>
              <a:ext uri="{FF2B5EF4-FFF2-40B4-BE49-F238E27FC236}">
                <a16:creationId xmlns:a16="http://schemas.microsoft.com/office/drawing/2014/main" id="{CCC60F0A-61B7-4A1C-8C54-37F01BC3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84200"/>
            <a:ext cx="7056437" cy="5688013"/>
          </a:xfrm>
          <a:prstGeom prst="rect">
            <a:avLst/>
          </a:prstGeom>
          <a:solidFill>
            <a:schemeClr val="accent1">
              <a:alpha val="2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AD52379D-224D-4E19-B8CB-FC52DA6B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4292600"/>
            <a:ext cx="8659813" cy="237490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“O sábado... É necessário que o povo de Deus se reúna para falar acerca d’Ele, para trocar pensamentos  e idéias a respeito das verdades contidas em Sua Palavra, e dedicar... tempo à ... Oração.”                </a:t>
            </a:r>
          </a:p>
          <a:p>
            <a:pPr algn="ctr">
              <a:spcBef>
                <a:spcPct val="50000"/>
              </a:spcBef>
            </a:pPr>
            <a:r>
              <a:rPr lang="pt-BR" altLang="pt-BR" sz="2000">
                <a:solidFill>
                  <a:srgbClr val="FFFF00"/>
                </a:solidFill>
                <a:latin typeface="Arial Black" panose="020B0A04020102020204" pitchFamily="34" charset="0"/>
              </a:rPr>
              <a:t>TS vol.I, p. 279,280</a:t>
            </a: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6D811A08-F8C0-4370-B0A0-905CBE66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0350"/>
            <a:ext cx="822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1308085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chemeClr val="accent1"/>
                </a:solidFill>
                <a:latin typeface="Arial Black" panose="020B0A04020102020204" pitchFamily="34" charset="0"/>
              </a:rPr>
              <a:t>    </a:t>
            </a:r>
            <a:r>
              <a:rPr lang="pt-BR" altLang="pt-BR" sz="4800" b="1">
                <a:solidFill>
                  <a:schemeClr val="accent1"/>
                </a:solidFill>
                <a:latin typeface="Arial Black" panose="020B0A04020102020204" pitchFamily="34" charset="0"/>
              </a:rPr>
              <a:t>NA ADORAÇÃO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  <p:bldP spid="348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AD17AA51-0329-4466-965F-BA93A991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0000"/>
                </a:solidFill>
                <a:latin typeface="Arial Black" panose="020B0A04020102020204" pitchFamily="34" charset="0"/>
              </a:rPr>
              <a:t>NA REFEIÇÃO SABÁTICA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1C9D930B-EB3D-4E13-B785-B6E784C7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45075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“Não devemos no sábado, aumentar a quantidade de alimento ou preparar maior variedade do que em outros dias. Ao contrário a refeição do sábado deve ser mais simples...</a:t>
            </a: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A38A3EC8-8E29-4177-939F-C4EC60EA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052513"/>
            <a:ext cx="309721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3D247CE3-612C-4B9E-9B99-4512BEA1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92138"/>
            <a:ext cx="34671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F52EB191-744A-4D5A-97E3-54E6B92C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0350"/>
            <a:ext cx="3889375" cy="5589588"/>
          </a:xfrm>
          <a:prstGeom prst="rect">
            <a:avLst/>
          </a:prstGeom>
          <a:solidFill>
            <a:srgbClr val="FFCC00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8B10836D-6100-49F1-B480-23C154E2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38688"/>
            <a:ext cx="8763000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...As refeições, posto que simples, devem ser apetitosas e atraentes. Trata-se de arranjar qualquer prato especial, que a família não costuma comer todos os dias.”                                 </a:t>
            </a:r>
            <a:r>
              <a:rPr lang="pt-BR" altLang="pt-BR" sz="1800">
                <a:solidFill>
                  <a:srgbClr val="FF0000"/>
                </a:solidFill>
                <a:latin typeface="Arial Black" panose="020B0A04020102020204" pitchFamily="34" charset="0"/>
              </a:rPr>
              <a:t>Ciência do Bom Viver, p. 307, 308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1160F437-4D79-417C-86E4-1E7C6626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738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Arial Black" panose="020B0A04020102020204" pitchFamily="34" charset="0"/>
              </a:rPr>
              <a:t>NO SÁBADO À TARDE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394FD815-0271-4665-946A-EE1C1BDE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"/>
          <a:stretch>
            <a:fillRect/>
          </a:stretch>
        </p:blipFill>
        <p:spPr bwMode="auto">
          <a:xfrm>
            <a:off x="1689100" y="1820863"/>
            <a:ext cx="5835650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1027">
            <a:extLst>
              <a:ext uri="{FF2B5EF4-FFF2-40B4-BE49-F238E27FC236}">
                <a16:creationId xmlns:a16="http://schemas.microsoft.com/office/drawing/2014/main" id="{C0C5B58D-4C7A-4EFD-9B4D-BB6A8372B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4868863"/>
            <a:ext cx="8763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“Explicai aos vossos filhos este procedimento... Devemos observar cuidadosamente os limites do Sábado. Lembrai-vos de que cada minuto é tempo sagrado.”                                                                    TS vol. III, p. 22</a:t>
            </a:r>
          </a:p>
        </p:txBody>
      </p:sp>
      <p:pic>
        <p:nvPicPr>
          <p:cNvPr id="53252" name="Picture 1028">
            <a:extLst>
              <a:ext uri="{FF2B5EF4-FFF2-40B4-BE49-F238E27FC236}">
                <a16:creationId xmlns:a16="http://schemas.microsoft.com/office/drawing/2014/main" id="{5F509E60-BF7E-439A-9EC3-FDE99666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3375"/>
            <a:ext cx="5789613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695E742D-3B7B-4B26-8278-5A3FBCA48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Arial Black" panose="020B0A04020102020204" pitchFamily="34" charset="0"/>
              </a:rPr>
              <a:t>“Quando faz bom tempo, deverão os pais sair com os filhos a passeio pelos campos e matas...</a:t>
            </a:r>
            <a:endParaRPr lang="pt-BR" altLang="pt-BR" sz="16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97AA30C3-50E3-4586-A6F2-AE0E1A43C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88913"/>
            <a:ext cx="7086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rgbClr val="FF0000"/>
                </a:solidFill>
              </a:rPr>
              <a:t>  NA NATUREZA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2A6BF658-B61A-4849-B86D-A58FF57F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96975"/>
            <a:ext cx="619283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FB147368-0FF1-4FFB-836D-3F568EDF6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...Em meio à natureza, expliquem-lhes a razão da instituição do sábado...”</a:t>
            </a:r>
            <a:r>
              <a:rPr lang="pt-BR" altLang="pt-BR" sz="180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                                         </a:t>
            </a: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TS vol. III, p. 24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8142C38B-3B26-42E7-9099-D8C789A0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700213"/>
            <a:ext cx="6300787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0ECD7588-3BAF-4BD9-BFD2-007B07C3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5175250"/>
            <a:ext cx="8763000" cy="1493838"/>
          </a:xfrm>
          <a:prstGeom prst="rect">
            <a:avLst/>
          </a:prstGeom>
          <a:solidFill>
            <a:srgbClr val="CCFFFF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F0000"/>
                </a:solidFill>
                <a:latin typeface="Arial Black" panose="020B0A04020102020204" pitchFamily="34" charset="0"/>
              </a:rPr>
              <a:t>“...  Os pais poderão fazer do sábado...    O mais alegre dos dias da semana...”</a:t>
            </a:r>
            <a:r>
              <a:rPr lang="pt-BR" altLang="pt-BR" sz="2000" b="1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                                   </a:t>
            </a:r>
            <a:r>
              <a:rPr lang="pt-BR" altLang="pt-BR" sz="2800" b="1">
                <a:solidFill>
                  <a:srgbClr val="FF0000"/>
                </a:solidFill>
                <a:latin typeface="Arial Black" panose="020B0A04020102020204" pitchFamily="34" charset="0"/>
              </a:rPr>
              <a:t>TS vol. III, p. 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49529C70-BE35-4473-A27E-747EDDD2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835150"/>
            <a:ext cx="33845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... Porque, em seis dias, fez o Senhor os céus e a terra, o mar e tudo o que neles há e, ao sétimo dia, descansou; por isso, o Senhor abençoou o dia de sábado e o santificou.                                                                        Êxodo 20: 8-11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23F5B671-8FF6-41A8-B2DD-13F0E5CB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85603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6968791A-D5E4-42EE-AB59-FEC97F19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0000"/>
                </a:solidFill>
              </a:rPr>
              <a:t>  </a:t>
            </a:r>
            <a:r>
              <a:rPr lang="pt-BR" altLang="pt-BR" sz="4800" b="1">
                <a:solidFill>
                  <a:srgbClr val="FF0000"/>
                </a:solidFill>
              </a:rPr>
              <a:t>NO ESTUDO ...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9037BB83-2C9C-4775-9960-A82165F7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55713"/>
            <a:ext cx="662463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6716A0E9-1374-484F-A8FC-BEB311EE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8915400" cy="1920875"/>
          </a:xfrm>
          <a:prstGeom prst="rect">
            <a:avLst/>
          </a:prstGeom>
          <a:solidFill>
            <a:srgbClr val="CCFFFF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 Black" panose="020B0A04020102020204" pitchFamily="34" charset="0"/>
              </a:rPr>
              <a:t>“De todos os dias da semana, nenhum é tão favorável aos pensamentos e sentimentos devocionais como o sábado.”                          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latin typeface="Arial Black" panose="020B0A04020102020204" pitchFamily="34" charset="0"/>
              </a:rPr>
              <a:t>TS vol. I, p. 292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60323282-E764-47A0-8160-2D22354E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rgbClr val="FF0000"/>
                </a:solidFill>
                <a:latin typeface="Arial Black" panose="020B0A04020102020204" pitchFamily="34" charset="0"/>
              </a:rPr>
              <a:t> NO FAZER BOAS OBRAS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84430365-7975-4FEC-897A-2EAF7D34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412875"/>
            <a:ext cx="5056188" cy="1095375"/>
          </a:xfrm>
          <a:prstGeom prst="rect">
            <a:avLst/>
          </a:prstGeom>
          <a:solidFill>
            <a:srgbClr val="FFFF99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accent2"/>
                </a:solidFill>
                <a:latin typeface="Arial Black" panose="020B0A04020102020204" pitchFamily="34" charset="0"/>
              </a:rPr>
              <a:t>JESUS É O EXEMPLO</a:t>
            </a:r>
            <a:endParaRPr lang="pt-BR" altLang="pt-BR" sz="3600" b="1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altLang="pt-BR" sz="1400" b="1">
                <a:solidFill>
                  <a:schemeClr val="accent2"/>
                </a:solidFill>
                <a:latin typeface="Arial" panose="020B0604020202020204" pitchFamily="34" charset="0"/>
              </a:rPr>
              <a:t>MATEUS 12: 9-12 – CURA HOMEM MÃO RESSEQUIDA</a:t>
            </a:r>
          </a:p>
          <a:p>
            <a:r>
              <a:rPr lang="pt-BR" altLang="pt-BR" sz="1400" b="1">
                <a:solidFill>
                  <a:schemeClr val="accent2"/>
                </a:solidFill>
                <a:latin typeface="Arial" panose="020B0604020202020204" pitchFamily="34" charset="0"/>
              </a:rPr>
              <a:t>JOÃO 9: 13-34 – A CURA DO CEGO                                                      </a:t>
            </a:r>
          </a:p>
          <a:p>
            <a:r>
              <a:rPr lang="pt-BR" altLang="pt-BR" sz="1400" b="1">
                <a:solidFill>
                  <a:schemeClr val="accent2"/>
                </a:solidFill>
                <a:latin typeface="Arial" panose="020B0604020202020204" pitchFamily="34" charset="0"/>
              </a:rPr>
              <a:t>JOÃO 5: 1-9 – CURA DE UM PARALÍTICO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>
            <a:extLst>
              <a:ext uri="{FF2B5EF4-FFF2-40B4-BE49-F238E27FC236}">
                <a16:creationId xmlns:a16="http://schemas.microsoft.com/office/drawing/2014/main" id="{6FF507A9-9927-4334-81E2-38C0B90D1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282700"/>
            <a:ext cx="37592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FFFF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“A misericórdia divina deu direção para que os doentes e sofredores fossem cuidados, o trabalho exigido para lhes prover conforto, é um trabalho de necessidade, e não violação do sábado.”                          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pt-BR" altLang="pt-BR" sz="1800">
                <a:solidFill>
                  <a:srgbClr val="FFFF00"/>
                </a:solidFill>
                <a:latin typeface="Arial Black" panose="020B0A04020102020204" pitchFamily="34" charset="0"/>
              </a:rPr>
              <a:t>TS vol.II, p. 184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42AE7FE5-7F8F-4252-9D00-142387ED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>
            <a:fillRect/>
          </a:stretch>
        </p:blipFill>
        <p:spPr bwMode="auto">
          <a:xfrm>
            <a:off x="250825" y="836613"/>
            <a:ext cx="4159250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1DF1CDAA-C58D-49CF-9155-44DFD69A5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4813"/>
            <a:ext cx="8839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FF00"/>
                </a:solidFill>
                <a:latin typeface="Arial Black" panose="020B0A04020102020204" pitchFamily="34" charset="0"/>
              </a:rPr>
              <a:t>NO INÍCIO DA NOVA SEMANA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3C6B8787-12C4-4675-845E-1AB2665C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84738"/>
            <a:ext cx="85344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“Ao pôr-do-sol, elevai a voz em oração e cânticos de louvor a Deus, celebrando o findar do sábado e pedindo a assistência do Senhor para os cuidados da nova semana.”                                                     </a:t>
            </a:r>
            <a:r>
              <a:rPr lang="pt-BR" altLang="pt-BR" sz="2000">
                <a:solidFill>
                  <a:srgbClr val="FFFF00"/>
                </a:solidFill>
                <a:latin typeface="Arial Black" panose="020B0A04020102020204" pitchFamily="34" charset="0"/>
              </a:rPr>
              <a:t>TS vol.III, p. 25</a:t>
            </a: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668DC171-3445-4115-82B3-1B0812C1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96975"/>
            <a:ext cx="4789488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>
            <a:extLst>
              <a:ext uri="{FF2B5EF4-FFF2-40B4-BE49-F238E27FC236}">
                <a16:creationId xmlns:a16="http://schemas.microsoft.com/office/drawing/2014/main" id="{AC4F2999-FA27-458D-9BD4-7ABAA7C6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>
            <a:extLst>
              <a:ext uri="{FF2B5EF4-FFF2-40B4-BE49-F238E27FC236}">
                <a16:creationId xmlns:a16="http://schemas.microsoft.com/office/drawing/2014/main" id="{D9596B26-7A1D-43DA-BAE2-D7133C5A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79248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0000"/>
                </a:solidFill>
                <a:latin typeface="Arial Black" panose="020B0A04020102020204" pitchFamily="34" charset="0"/>
              </a:rPr>
              <a:t>O QUE NÃO AGRADA A DEUS  FEITO NO SÁBADO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27D27D0-2FD2-40BE-B698-BF19D354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02000"/>
            <a:ext cx="8915400" cy="3440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- TRABALHAR</a:t>
            </a: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  <a:r>
              <a:rPr lang="pt-BR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TS vol. I, p. 497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- OBSERVÂNCIA  PARCIAL</a:t>
            </a: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  <a:r>
              <a:rPr lang="pt-BR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TS vol. I, p.495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LEVAR OS FILHOS À ESCOLA</a:t>
            </a: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pt-BR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ME vol.III, p.257</a:t>
            </a:r>
            <a:r>
              <a:rPr lang="pt-BR" altLang="pt-BR" sz="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COMER DEMAIS</a:t>
            </a: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pt-BR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TS vol. III, p.23/24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VIAGENS DESNECESSÁRIAS</a:t>
            </a: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pt-BR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TS vol. III, p.26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FALAR OU FAZER NEGÓCIOS SECULARES</a:t>
            </a: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  <a:r>
              <a:rPr lang="pt-BR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TS vol. III, p. 26 e vol.I p.279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>
            <a:extLst>
              <a:ext uri="{FF2B5EF4-FFF2-40B4-BE49-F238E27FC236}">
                <a16:creationId xmlns:a16="http://schemas.microsoft.com/office/drawing/2014/main" id="{7974D1D9-6FB7-4D44-86D3-88E2E8C2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Text Box 2">
            <a:extLst>
              <a:ext uri="{FF2B5EF4-FFF2-40B4-BE49-F238E27FC236}">
                <a16:creationId xmlns:a16="http://schemas.microsoft.com/office/drawing/2014/main" id="{A8B24302-E545-4F9C-966B-C3ECAF0D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79248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0000"/>
                </a:solidFill>
                <a:latin typeface="Arial Black" panose="020B0A04020102020204" pitchFamily="34" charset="0"/>
              </a:rPr>
              <a:t>O QUE NÃO AGRADA A DEUS FEITO NO SÁBADO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9F237C25-C44F-4B37-959F-ABC12F09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37063"/>
            <a:ext cx="8534400" cy="2073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- DORMIR NA IGREJA OU EM CASA  </a:t>
            </a:r>
            <a:r>
              <a:rPr lang="pt-BR" altLang="pt-BR" sz="1400" b="1">
                <a:solidFill>
                  <a:schemeClr val="bg1"/>
                </a:solidFill>
                <a:latin typeface="Verdana" panose="020B0604030504040204" pitchFamily="34" charset="0"/>
              </a:rPr>
              <a:t>TS vol.III, p. 27/28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- PROCURAR PRAZERES, DIVERTIMENTOS, JOGOS, ETC...  </a:t>
            </a:r>
            <a:r>
              <a:rPr lang="pt-BR" altLang="pt-BR" sz="1400" b="1">
                <a:solidFill>
                  <a:schemeClr val="bg1"/>
                </a:solidFill>
                <a:latin typeface="Verdana" panose="020B0604030504040204" pitchFamily="34" charset="0"/>
              </a:rPr>
              <a:t>ME vol. III, p. 258</a:t>
            </a: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- CONVERSAS MUNDANAS        </a:t>
            </a:r>
            <a:r>
              <a:rPr lang="pt-BR" altLang="pt-BR" sz="1400" b="1">
                <a:solidFill>
                  <a:schemeClr val="bg1"/>
                </a:solidFill>
                <a:latin typeface="Verdana" panose="020B0604030504040204" pitchFamily="34" charset="0"/>
              </a:rPr>
              <a:t>TS vol.  I, p.  291</a:t>
            </a: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- DESPREZAR O DIA DE SÁBADO         </a:t>
            </a:r>
            <a:r>
              <a:rPr lang="pt-BR" altLang="pt-BR" sz="1400" b="1">
                <a:solidFill>
                  <a:schemeClr val="bg1"/>
                </a:solidFill>
                <a:latin typeface="Verdana" panose="020B0604030504040204" pitchFamily="34" charset="0"/>
              </a:rPr>
              <a:t>TS vol. I, p. 494 </a:t>
            </a:r>
            <a:endParaRPr lang="pt-BR" altLang="pt-BR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>
            <a:extLst>
              <a:ext uri="{FF2B5EF4-FFF2-40B4-BE49-F238E27FC236}">
                <a16:creationId xmlns:a16="http://schemas.microsoft.com/office/drawing/2014/main" id="{38E645FB-1404-4445-8331-D6A070AE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908050"/>
            <a:ext cx="3438525" cy="4838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“Se desviares o pé de profanar o sábado e de cuidar dos teus próprios interesses no meu santo dia; se chamares ao sábado deleitoso e santo dia do senhor...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65BF096B-7DE5-4492-9B03-9F08C8A601A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76250"/>
            <a:ext cx="4445000" cy="583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0F32758-CFB4-4F3F-9F86-3886A776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36613"/>
            <a:ext cx="3322637" cy="5313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...digno de honra, e o honrares não seguindo os teus caminhos, não pretendendo fazer a tua própria vontade, nem falando palavras vãs, então, te deleitarás no Senhor...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25738CED-792A-4D46-8585-9FCB1CE5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445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9EDC8C78-5491-4E51-92EA-F960740E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77913"/>
            <a:ext cx="3529012" cy="4656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...Eu te farei cavalgar sobre os altos da terra e te sustentarei com a herança de Jacó, teu pai, porque a boca do Senhor o disse.”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              Isaías 58: 13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66ACC03-09FF-404E-92E0-7E73BD9E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445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>
            <a:extLst>
              <a:ext uri="{FF2B5EF4-FFF2-40B4-BE49-F238E27FC236}">
                <a16:creationId xmlns:a16="http://schemas.microsoft.com/office/drawing/2014/main" id="{2BCDF1FE-9C74-42FF-9494-183F32A0EF3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0"/>
            <a:ext cx="8893175" cy="688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9630F37C-1E1C-4801-84AB-F5BD34F0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0350"/>
            <a:ext cx="8839200" cy="641350"/>
          </a:xfrm>
          <a:prstGeom prst="rect">
            <a:avLst/>
          </a:prstGeom>
          <a:solidFill>
            <a:srgbClr val="FFFF99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Arial Black" panose="020B0A04020102020204" pitchFamily="34" charset="0"/>
              </a:rPr>
              <a:t>  O SÁBADO É DE ORIGEM DIVINA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DE87AC3C-3F35-4725-B4D5-F3752D1D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743450"/>
            <a:ext cx="3962400" cy="57943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F0000"/>
                </a:solidFill>
              </a:rPr>
              <a:t>Gênesis  2: 1 - 3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D2452FC6-D954-4391-B796-041A3648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516563"/>
            <a:ext cx="8610600" cy="1187450"/>
          </a:xfrm>
          <a:prstGeom prst="rect">
            <a:avLst/>
          </a:prstGeom>
          <a:solidFill>
            <a:schemeClr val="hlink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O sábado além de proporcionar descanso físico, proporciona descanso espiritual, alegria, deleite e gozo no coração.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 autoUpdateAnimBg="0"/>
      <p:bldP spid="9222" grpId="0" animBg="1" autoUpdateAnimBg="0"/>
      <p:bldP spid="922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>
            <a:extLst>
              <a:ext uri="{FF2B5EF4-FFF2-40B4-BE49-F238E27FC236}">
                <a16:creationId xmlns:a16="http://schemas.microsoft.com/office/drawing/2014/main" id="{DE3A58BB-84A4-4356-A1CA-A84A8DA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693738"/>
            <a:ext cx="3754437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Rectangle 7">
            <a:extLst>
              <a:ext uri="{FF2B5EF4-FFF2-40B4-BE49-F238E27FC236}">
                <a16:creationId xmlns:a16="http://schemas.microsoft.com/office/drawing/2014/main" id="{B103E15D-D2C2-4704-818B-DE7152D5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88925"/>
            <a:ext cx="4175125" cy="6308725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F4659AB5-FBE0-4617-AC03-F2FB82C48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73152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>
                <a:solidFill>
                  <a:srgbClr val="FFFF00"/>
                </a:solidFill>
                <a:latin typeface="Arial Black" panose="020B0A04020102020204" pitchFamily="34" charset="0"/>
              </a:rPr>
              <a:t>NA NOVA TERRA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37F8C0E3-0FE7-4950-BA50-A4938819A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5295900"/>
            <a:ext cx="822960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4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“...e de um sábado a outro, virá toda a carne adorar perante mim, diz o Senhor.”                                                                    Isaias 66: 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>
            <a:extLst>
              <a:ext uri="{FF2B5EF4-FFF2-40B4-BE49-F238E27FC236}">
                <a16:creationId xmlns:a16="http://schemas.microsoft.com/office/drawing/2014/main" id="{CD4AC4D4-BF41-4F49-A7E0-B61FC18B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52963"/>
            <a:ext cx="8305800" cy="1311275"/>
          </a:xfrm>
          <a:prstGeom prst="rect">
            <a:avLst/>
          </a:prstGeom>
          <a:solidFill>
            <a:srgbClr val="CCFFFF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1308085" algn="ctr" rotWithShape="0">
                    <a:srgbClr val="3333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latin typeface="Arial Black" panose="020B0A04020102020204" pitchFamily="34" charset="0"/>
              </a:rPr>
              <a:t>SINAL DE LEALDADE ENTRE HOMEM E DEUS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26837816-3F38-4629-9DBB-BCC7FEAE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5991225"/>
            <a:ext cx="4970463" cy="701675"/>
          </a:xfrm>
          <a:prstGeom prst="rect">
            <a:avLst/>
          </a:prstGeom>
          <a:solidFill>
            <a:srgbClr val="CCFFFF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Arial Black" panose="020B0A04020102020204" pitchFamily="34" charset="0"/>
              </a:rPr>
              <a:t>ÊXODO  31: 13                                                          EZEQUIEL 20: 12 e 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 autoUpdateAnimBg="0"/>
      <p:bldP spid="112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98320137-9746-4DF7-BD79-022978D7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95975"/>
            <a:ext cx="9144000" cy="701675"/>
          </a:xfrm>
          <a:prstGeom prst="rect">
            <a:avLst/>
          </a:prstGeom>
          <a:solidFill>
            <a:srgbClr val="CCFFFF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9206097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latin typeface="Arial Black" panose="020B0A04020102020204" pitchFamily="34" charset="0"/>
              </a:rPr>
              <a:t> JESUS É SENHOR DO SÁBADO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>
            <a:extLst>
              <a:ext uri="{FF2B5EF4-FFF2-40B4-BE49-F238E27FC236}">
                <a16:creationId xmlns:a16="http://schemas.microsoft.com/office/drawing/2014/main" id="{1E4817FF-A4AF-417E-BC62-911AEA16E23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2" name="Text Box 14">
            <a:extLst>
              <a:ext uri="{FF2B5EF4-FFF2-40B4-BE49-F238E27FC236}">
                <a16:creationId xmlns:a16="http://schemas.microsoft.com/office/drawing/2014/main" id="{A52CEBDF-DE4B-4A2B-999E-8B40B7ED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53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rgbClr val="F5DA55"/>
                </a:solidFill>
                <a:latin typeface="Arial Black" panose="020B0A04020102020204" pitchFamily="34" charset="0"/>
              </a:rPr>
              <a:t>O SÁBADO É PARA: </a:t>
            </a:r>
            <a:endParaRPr lang="pt-BR" altLang="pt-BR" sz="4800">
              <a:solidFill>
                <a:srgbClr val="F5DA55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EF3E35C6-42AB-4741-A109-7D6407AD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067300"/>
            <a:ext cx="5257800" cy="8239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chemeClr val="bg1"/>
                </a:solidFill>
                <a:latin typeface="Arial Black" panose="020B0A04020102020204" pitchFamily="34" charset="0"/>
              </a:rPr>
              <a:t>LOUVAR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93CA0C73-6CC5-472D-A39C-DFD99F77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5256212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B01088D4-4D34-498E-8464-63F9B5C74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5394325"/>
            <a:ext cx="5334000" cy="762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  <a:latin typeface="Arial Black" panose="020B0A04020102020204" pitchFamily="34" charset="0"/>
              </a:rPr>
              <a:t>ADORAR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510067E6-DA78-4535-BB20-25B40177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9313"/>
            <a:ext cx="3944937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1037</Words>
  <Application>Microsoft Office PowerPoint</Application>
  <PresentationFormat>Apresentação na tela (4:3)</PresentationFormat>
  <Paragraphs>72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Verdana</vt:lpstr>
      <vt:lpstr>Arial Black</vt:lpstr>
      <vt:lpstr>Arial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Sábado</dc:title>
  <dc:subject>MORDOMIA CRISTÃ 2003</dc:subject>
  <dc:creator>4TONS - Pr. Marcelo Augusto de Carvalho; Pr. Gerdeão Moreira</dc:creator>
  <cp:keywords>www.4tons.com.br</cp:keywords>
  <dc:description>COMÉRCIO PROIBIDO. USO PESSOAL</dc:description>
  <cp:lastModifiedBy>UCB - Marcelo Augusto de Carvalho</cp:lastModifiedBy>
  <cp:revision>69</cp:revision>
  <dcterms:created xsi:type="dcterms:W3CDTF">2001-09-25T19:38:06Z</dcterms:created>
  <dcterms:modified xsi:type="dcterms:W3CDTF">2020-11-03T14:04:52Z</dcterms:modified>
</cp:coreProperties>
</file>