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9" r:id="rId1"/>
  </p:sldMasterIdLst>
  <p:notesMasterIdLst>
    <p:notesMasterId r:id="rId32"/>
  </p:notesMasterIdLst>
  <p:sldIdLst>
    <p:sldId id="256" r:id="rId2"/>
    <p:sldId id="298" r:id="rId3"/>
    <p:sldId id="257" r:id="rId4"/>
    <p:sldId id="258" r:id="rId5"/>
    <p:sldId id="259" r:id="rId6"/>
    <p:sldId id="299" r:id="rId7"/>
    <p:sldId id="260" r:id="rId8"/>
    <p:sldId id="300" r:id="rId9"/>
    <p:sldId id="261" r:id="rId10"/>
    <p:sldId id="262" r:id="rId11"/>
    <p:sldId id="302" r:id="rId12"/>
    <p:sldId id="301" r:id="rId13"/>
    <p:sldId id="263" r:id="rId14"/>
    <p:sldId id="264" r:id="rId15"/>
    <p:sldId id="303" r:id="rId16"/>
    <p:sldId id="265" r:id="rId17"/>
    <p:sldId id="266" r:id="rId18"/>
    <p:sldId id="304" r:id="rId19"/>
    <p:sldId id="267" r:id="rId20"/>
    <p:sldId id="309" r:id="rId21"/>
    <p:sldId id="268" r:id="rId22"/>
    <p:sldId id="269" r:id="rId23"/>
    <p:sldId id="270" r:id="rId24"/>
    <p:sldId id="271" r:id="rId25"/>
    <p:sldId id="305" r:id="rId26"/>
    <p:sldId id="272" r:id="rId27"/>
    <p:sldId id="273" r:id="rId28"/>
    <p:sldId id="306" r:id="rId29"/>
    <p:sldId id="274" r:id="rId30"/>
    <p:sldId id="307" r:id="rId31"/>
  </p:sldIdLst>
  <p:sldSz cx="9144000" cy="6858000" type="screen4x3"/>
  <p:notesSz cx="9144000" cy="6858000"/>
  <p:embeddedFontLst>
    <p:embeddedFont>
      <p:font typeface="Impact" panose="020B0806030902050204" pitchFamily="34" charset="0"/>
      <p:regular r:id="rId33"/>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9DB4FF"/>
    <a:srgbClr val="0033CC"/>
    <a:srgbClr val="00D400"/>
    <a:srgbClr val="C3CBC1"/>
    <a:srgbClr val="8DFF8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4" autoAdjust="0"/>
    <p:restoredTop sz="94722" autoAdjust="0"/>
  </p:normalViewPr>
  <p:slideViewPr>
    <p:cSldViewPr>
      <p:cViewPr varScale="1">
        <p:scale>
          <a:sx n="36" d="100"/>
          <a:sy n="36" d="100"/>
        </p:scale>
        <p:origin x="13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971D930-11BC-4EAA-829E-3B1AC1DD90D9}"/>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pt-BR"/>
          </a:p>
        </p:txBody>
      </p:sp>
      <p:sp>
        <p:nvSpPr>
          <p:cNvPr id="4099" name="Rectangle 3">
            <a:extLst>
              <a:ext uri="{FF2B5EF4-FFF2-40B4-BE49-F238E27FC236}">
                <a16:creationId xmlns:a16="http://schemas.microsoft.com/office/drawing/2014/main" id="{D99FF2A2-ABE6-4D1F-B1B7-C138FADD76B3}"/>
              </a:ext>
            </a:extLst>
          </p:cNvPr>
          <p:cNvSpPr>
            <a:spLocks noGrp="1" noChangeArrowheads="1"/>
          </p:cNvSpPr>
          <p:nvPr>
            <p:ph type="dt"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pt-BR"/>
          </a:p>
        </p:txBody>
      </p:sp>
      <p:sp>
        <p:nvSpPr>
          <p:cNvPr id="4100" name="Rectangle 4">
            <a:extLst>
              <a:ext uri="{FF2B5EF4-FFF2-40B4-BE49-F238E27FC236}">
                <a16:creationId xmlns:a16="http://schemas.microsoft.com/office/drawing/2014/main" id="{4E2C7FC0-BACF-4C3A-B218-1BD613E649F2}"/>
              </a:ext>
            </a:extLst>
          </p:cNvPr>
          <p:cNvSpPr>
            <a:spLocks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C985A9A1-6C77-4511-8C6F-BB9E71B9EF03}"/>
              </a:ext>
            </a:extLst>
          </p:cNvPr>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1"/>
            <a:r>
              <a:rPr lang="en-US" altLang="pt-BR"/>
              <a:t>Segundo nível</a:t>
            </a:r>
          </a:p>
          <a:p>
            <a:pPr lvl="2"/>
            <a:r>
              <a:rPr lang="en-US" altLang="pt-BR"/>
              <a:t>Terceiro nível</a:t>
            </a:r>
          </a:p>
          <a:p>
            <a:pPr lvl="3"/>
            <a:r>
              <a:rPr lang="en-US" altLang="pt-BR"/>
              <a:t>Quarto nível</a:t>
            </a:r>
          </a:p>
          <a:p>
            <a:pPr lvl="4"/>
            <a:r>
              <a:rPr lang="en-US" altLang="pt-BR"/>
              <a:t>Quinto nível</a:t>
            </a:r>
          </a:p>
        </p:txBody>
      </p:sp>
      <p:sp>
        <p:nvSpPr>
          <p:cNvPr id="4102" name="Rectangle 6">
            <a:extLst>
              <a:ext uri="{FF2B5EF4-FFF2-40B4-BE49-F238E27FC236}">
                <a16:creationId xmlns:a16="http://schemas.microsoft.com/office/drawing/2014/main" id="{9C5E1F80-757B-401D-BC18-89877D847049}"/>
              </a:ext>
            </a:extLst>
          </p:cNvPr>
          <p:cNvSpPr>
            <a:spLocks noGrp="1" noChangeArrowheads="1"/>
          </p:cNvSpPr>
          <p:nvPr>
            <p:ph type="ftr" sz="quarter" idx="4"/>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pt-BR"/>
          </a:p>
        </p:txBody>
      </p:sp>
      <p:sp>
        <p:nvSpPr>
          <p:cNvPr id="4103" name="Rectangle 7">
            <a:extLst>
              <a:ext uri="{FF2B5EF4-FFF2-40B4-BE49-F238E27FC236}">
                <a16:creationId xmlns:a16="http://schemas.microsoft.com/office/drawing/2014/main" id="{F838628A-FAE7-4961-B34A-AB6C0DEECAE2}"/>
              </a:ext>
            </a:extLst>
          </p:cNvPr>
          <p:cNvSpPr>
            <a:spLocks noGrp="1" noChangeArrowheads="1"/>
          </p:cNvSpPr>
          <p:nvPr>
            <p:ph type="sldNum" sz="quarter" idx="5"/>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74F907C-2B37-4EE9-912A-4E4CDC46DD64}" type="slidenum">
              <a:rPr lang="en-US" altLang="pt-BR"/>
              <a:pPr/>
              <a:t>‹nº›</a:t>
            </a:fld>
            <a:endParaRPr lang="en-US"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3083" name="Rectangle 11">
            <a:extLst>
              <a:ext uri="{FF2B5EF4-FFF2-40B4-BE49-F238E27FC236}">
                <a16:creationId xmlns:a16="http://schemas.microsoft.com/office/drawing/2014/main" id="{A9C2C01D-8801-4715-8113-A80271302431}"/>
              </a:ext>
            </a:extLst>
          </p:cNvPr>
          <p:cNvSpPr>
            <a:spLocks noGrp="1" noChangeArrowheads="1"/>
          </p:cNvSpPr>
          <p:nvPr>
            <p:ph type="ctrTitle"/>
          </p:nvPr>
        </p:nvSpPr>
        <p:spPr>
          <a:xfrm>
            <a:off x="1371600" y="1100138"/>
            <a:ext cx="7772400" cy="1143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defRPr/>
            </a:lvl1pPr>
          </a:lstStyle>
          <a:p>
            <a:pPr lvl="0"/>
            <a:r>
              <a:rPr lang="en-US" altLang="pt-BR" noProof="0"/>
              <a:t>Clique para editar o estilo do título mestre</a:t>
            </a:r>
          </a:p>
        </p:txBody>
      </p:sp>
      <p:sp>
        <p:nvSpPr>
          <p:cNvPr id="3084" name="Rectangle 12">
            <a:extLst>
              <a:ext uri="{FF2B5EF4-FFF2-40B4-BE49-F238E27FC236}">
                <a16:creationId xmlns:a16="http://schemas.microsoft.com/office/drawing/2014/main" id="{EA657368-8876-49B8-9B5A-18717863F003}"/>
              </a:ext>
            </a:extLst>
          </p:cNvPr>
          <p:cNvSpPr>
            <a:spLocks noGrp="1" noChangeArrowheads="1"/>
          </p:cNvSpPr>
          <p:nvPr>
            <p:ph type="subTitle" idx="1"/>
          </p:nvPr>
        </p:nvSpPr>
        <p:spPr>
          <a:xfrm>
            <a:off x="1371600" y="3886200"/>
            <a:ext cx="6400800" cy="1752600"/>
          </a:xfrm>
        </p:spPr>
        <p:txBody>
          <a:bodyPr/>
          <a:lstStyle>
            <a:lvl1pPr marL="0" indent="0">
              <a:buFontTx/>
              <a:buNone/>
              <a:defRPr/>
            </a:lvl1pPr>
          </a:lstStyle>
          <a:p>
            <a:pPr lvl="0"/>
            <a:r>
              <a:rPr lang="en-US" altLang="pt-BR" noProof="0"/>
              <a:t>Clique para editar o estilo do subtítulo mestre</a:t>
            </a:r>
          </a:p>
        </p:txBody>
      </p:sp>
      <p:sp>
        <p:nvSpPr>
          <p:cNvPr id="3085" name="Rectangle 13">
            <a:extLst>
              <a:ext uri="{FF2B5EF4-FFF2-40B4-BE49-F238E27FC236}">
                <a16:creationId xmlns:a16="http://schemas.microsoft.com/office/drawing/2014/main" id="{B5F689F6-E0F7-45F9-9817-E4DC5C7E2F0C}"/>
              </a:ext>
            </a:extLst>
          </p:cNvPr>
          <p:cNvSpPr>
            <a:spLocks noGrp="1" noChangeArrowheads="1"/>
          </p:cNvSpPr>
          <p:nvPr>
            <p:ph type="dt" sz="half" idx="2"/>
          </p:nvPr>
        </p:nvSpPr>
        <p:spPr>
          <a:xfrm>
            <a:off x="685800" y="6248400"/>
            <a:ext cx="1905000" cy="457200"/>
          </a:xfrm>
        </p:spPr>
        <p:txBody>
          <a:bodyPr/>
          <a:lstStyle>
            <a:lvl1pPr>
              <a:defRPr>
                <a:solidFill>
                  <a:srgbClr val="660066"/>
                </a:solidFill>
              </a:defRPr>
            </a:lvl1pPr>
          </a:lstStyle>
          <a:p>
            <a:endParaRPr lang="en-US" altLang="pt-BR"/>
          </a:p>
        </p:txBody>
      </p:sp>
      <p:sp>
        <p:nvSpPr>
          <p:cNvPr id="3086" name="Rectangle 14">
            <a:extLst>
              <a:ext uri="{FF2B5EF4-FFF2-40B4-BE49-F238E27FC236}">
                <a16:creationId xmlns:a16="http://schemas.microsoft.com/office/drawing/2014/main" id="{3FE8D8A0-E79B-43D0-BA3D-B7FB6F11A44B}"/>
              </a:ext>
            </a:extLst>
          </p:cNvPr>
          <p:cNvSpPr>
            <a:spLocks noGrp="1" noChangeArrowheads="1"/>
          </p:cNvSpPr>
          <p:nvPr>
            <p:ph type="ftr" sz="quarter" idx="3"/>
          </p:nvPr>
        </p:nvSpPr>
        <p:spPr>
          <a:xfrm>
            <a:off x="3124200" y="6248400"/>
            <a:ext cx="2895600" cy="457200"/>
          </a:xfrm>
        </p:spPr>
        <p:txBody>
          <a:bodyPr/>
          <a:lstStyle>
            <a:lvl1pPr>
              <a:defRPr>
                <a:solidFill>
                  <a:srgbClr val="660066"/>
                </a:solidFill>
              </a:defRPr>
            </a:lvl1pPr>
          </a:lstStyle>
          <a:p>
            <a:endParaRPr lang="en-US" altLang="pt-BR"/>
          </a:p>
        </p:txBody>
      </p:sp>
      <p:sp>
        <p:nvSpPr>
          <p:cNvPr id="3087" name="Rectangle 15">
            <a:extLst>
              <a:ext uri="{FF2B5EF4-FFF2-40B4-BE49-F238E27FC236}">
                <a16:creationId xmlns:a16="http://schemas.microsoft.com/office/drawing/2014/main" id="{FDD6AE1B-A4AB-4351-81C7-1C7CA7D0AFBE}"/>
              </a:ext>
            </a:extLst>
          </p:cNvPr>
          <p:cNvSpPr>
            <a:spLocks noGrp="1" noChangeArrowheads="1"/>
          </p:cNvSpPr>
          <p:nvPr>
            <p:ph type="sldNum" sz="quarter" idx="4"/>
          </p:nvPr>
        </p:nvSpPr>
        <p:spPr>
          <a:xfrm>
            <a:off x="6553200" y="6248400"/>
            <a:ext cx="1905000" cy="457200"/>
          </a:xfrm>
        </p:spPr>
        <p:txBody>
          <a:bodyPr/>
          <a:lstStyle>
            <a:lvl1pPr>
              <a:defRPr>
                <a:solidFill>
                  <a:srgbClr val="660066"/>
                </a:solidFill>
              </a:defRPr>
            </a:lvl1pPr>
          </a:lstStyle>
          <a:p>
            <a:fld id="{A9799981-7BD9-4D92-B35D-F2E38C5E469A}" type="slidenum">
              <a:rPr lang="en-US" altLang="pt-BR"/>
              <a:pPr/>
              <a:t>‹nº›</a:t>
            </a:fld>
            <a:endParaRPr lang="en-US" altLang="pt-B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53FAE4-EEAF-48DD-B7FF-96B4D036C55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7C91AF7-212A-4CB0-BA18-E2B5B171751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5306DE3-B889-492A-AD10-BD6433827652}"/>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828D7BC1-829E-43BF-9EF1-E763E83D143E}"/>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A80A2316-3529-451A-B80B-076C5BC5A679}"/>
              </a:ext>
            </a:extLst>
          </p:cNvPr>
          <p:cNvSpPr>
            <a:spLocks noGrp="1"/>
          </p:cNvSpPr>
          <p:nvPr>
            <p:ph type="sldNum" sz="quarter" idx="12"/>
          </p:nvPr>
        </p:nvSpPr>
        <p:spPr/>
        <p:txBody>
          <a:bodyPr/>
          <a:lstStyle>
            <a:lvl1pPr>
              <a:defRPr/>
            </a:lvl1pPr>
          </a:lstStyle>
          <a:p>
            <a:fld id="{C3C86EA2-732F-4B19-B901-5B9210B760A6}" type="slidenum">
              <a:rPr lang="en-US" altLang="pt-BR"/>
              <a:pPr/>
              <a:t>‹nº›</a:t>
            </a:fld>
            <a:endParaRPr lang="en-US" altLang="pt-BR"/>
          </a:p>
        </p:txBody>
      </p:sp>
    </p:spTree>
    <p:extLst>
      <p:ext uri="{BB962C8B-B14F-4D97-AF65-F5344CB8AC3E}">
        <p14:creationId xmlns:p14="http://schemas.microsoft.com/office/powerpoint/2010/main" val="420738960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F9A6CB-81C2-47E3-B40E-AA15D5E582C6}"/>
              </a:ext>
            </a:extLst>
          </p:cNvPr>
          <p:cNvSpPr>
            <a:spLocks noGrp="1"/>
          </p:cNvSpPr>
          <p:nvPr>
            <p:ph type="title" orient="vert"/>
          </p:nvPr>
        </p:nvSpPr>
        <p:spPr>
          <a:xfrm>
            <a:off x="71247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DCC49BC-8310-460D-A65C-DC06A9885703}"/>
              </a:ext>
            </a:extLst>
          </p:cNvPr>
          <p:cNvSpPr>
            <a:spLocks noGrp="1"/>
          </p:cNvSpPr>
          <p:nvPr>
            <p:ph type="body" orient="vert" idx="1"/>
          </p:nvPr>
        </p:nvSpPr>
        <p:spPr>
          <a:xfrm>
            <a:off x="12954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CE44EF6-0541-400C-A2F1-2DE098946BC4}"/>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5BC59682-CCB5-4EF4-9696-0D0C436F7684}"/>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7DDD0B79-9A40-49F7-AB2E-4959185F478D}"/>
              </a:ext>
            </a:extLst>
          </p:cNvPr>
          <p:cNvSpPr>
            <a:spLocks noGrp="1"/>
          </p:cNvSpPr>
          <p:nvPr>
            <p:ph type="sldNum" sz="quarter" idx="12"/>
          </p:nvPr>
        </p:nvSpPr>
        <p:spPr/>
        <p:txBody>
          <a:bodyPr/>
          <a:lstStyle>
            <a:lvl1pPr>
              <a:defRPr/>
            </a:lvl1pPr>
          </a:lstStyle>
          <a:p>
            <a:fld id="{BBEEFFC8-00DA-4CAA-A005-191788786BE0}" type="slidenum">
              <a:rPr lang="en-US" altLang="pt-BR"/>
              <a:pPr/>
              <a:t>‹nº›</a:t>
            </a:fld>
            <a:endParaRPr lang="en-US" altLang="pt-BR"/>
          </a:p>
        </p:txBody>
      </p:sp>
    </p:spTree>
    <p:extLst>
      <p:ext uri="{BB962C8B-B14F-4D97-AF65-F5344CB8AC3E}">
        <p14:creationId xmlns:p14="http://schemas.microsoft.com/office/powerpoint/2010/main" val="21129672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72A3D-3BD5-4338-9076-4CBE01B0F0E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8D0E7A4-7087-4C7E-BFA4-5EB976493EB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396B17-0165-4D2B-BD29-6C80E45A6BC3}"/>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89EC32D7-355D-4D37-A87B-50A6591367B7}"/>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8440B144-EE9D-4E9C-8744-9C2A97F81D1E}"/>
              </a:ext>
            </a:extLst>
          </p:cNvPr>
          <p:cNvSpPr>
            <a:spLocks noGrp="1"/>
          </p:cNvSpPr>
          <p:nvPr>
            <p:ph type="sldNum" sz="quarter" idx="12"/>
          </p:nvPr>
        </p:nvSpPr>
        <p:spPr/>
        <p:txBody>
          <a:bodyPr/>
          <a:lstStyle>
            <a:lvl1pPr>
              <a:defRPr/>
            </a:lvl1pPr>
          </a:lstStyle>
          <a:p>
            <a:fld id="{11D9327B-D4EB-4BE2-90A1-38781C2B8B4D}" type="slidenum">
              <a:rPr lang="en-US" altLang="pt-BR"/>
              <a:pPr/>
              <a:t>‹nº›</a:t>
            </a:fld>
            <a:endParaRPr lang="en-US" altLang="pt-BR"/>
          </a:p>
        </p:txBody>
      </p:sp>
    </p:spTree>
    <p:extLst>
      <p:ext uri="{BB962C8B-B14F-4D97-AF65-F5344CB8AC3E}">
        <p14:creationId xmlns:p14="http://schemas.microsoft.com/office/powerpoint/2010/main" val="23982693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35857-39D8-48D5-804E-C75D9AA83D04}"/>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98E6BCB-8C77-437C-AA5E-B70DC2BB844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CE2741A-3520-4F42-98A6-E161B1BED290}"/>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CECFFEA1-9259-4B29-84AB-7C3EA8FE0245}"/>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5B2FC7C1-9321-4B70-B13A-33C71C45DAEE}"/>
              </a:ext>
            </a:extLst>
          </p:cNvPr>
          <p:cNvSpPr>
            <a:spLocks noGrp="1"/>
          </p:cNvSpPr>
          <p:nvPr>
            <p:ph type="sldNum" sz="quarter" idx="12"/>
          </p:nvPr>
        </p:nvSpPr>
        <p:spPr/>
        <p:txBody>
          <a:bodyPr/>
          <a:lstStyle>
            <a:lvl1pPr>
              <a:defRPr/>
            </a:lvl1pPr>
          </a:lstStyle>
          <a:p>
            <a:fld id="{7B14A439-0231-4528-B0B0-BB5053B659D6}" type="slidenum">
              <a:rPr lang="en-US" altLang="pt-BR"/>
              <a:pPr/>
              <a:t>‹nº›</a:t>
            </a:fld>
            <a:endParaRPr lang="en-US" altLang="pt-BR"/>
          </a:p>
        </p:txBody>
      </p:sp>
    </p:spTree>
    <p:extLst>
      <p:ext uri="{BB962C8B-B14F-4D97-AF65-F5344CB8AC3E}">
        <p14:creationId xmlns:p14="http://schemas.microsoft.com/office/powerpoint/2010/main" val="429444586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911D1-B480-4AF0-9860-85622F235CC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3EEA48B-DB3B-4FD6-9FBC-C429C1EEACED}"/>
              </a:ext>
            </a:extLst>
          </p:cNvPr>
          <p:cNvSpPr>
            <a:spLocks noGrp="1"/>
          </p:cNvSpPr>
          <p:nvPr>
            <p:ph sz="half" idx="1"/>
          </p:nvPr>
        </p:nvSpPr>
        <p:spPr>
          <a:xfrm>
            <a:off x="12954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EB9AF3E-4602-434C-AC6F-4D1B1B051BA1}"/>
              </a:ext>
            </a:extLst>
          </p:cNvPr>
          <p:cNvSpPr>
            <a:spLocks noGrp="1"/>
          </p:cNvSpPr>
          <p:nvPr>
            <p:ph sz="half" idx="2"/>
          </p:nvPr>
        </p:nvSpPr>
        <p:spPr>
          <a:xfrm>
            <a:off x="5257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5868800-C84A-4574-B07A-639E19F7E57F}"/>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0985B7E8-AED8-46AE-81E6-0C4CD0030751}"/>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B8D932D0-DF03-459C-95AB-BA58E8B85823}"/>
              </a:ext>
            </a:extLst>
          </p:cNvPr>
          <p:cNvSpPr>
            <a:spLocks noGrp="1"/>
          </p:cNvSpPr>
          <p:nvPr>
            <p:ph type="sldNum" sz="quarter" idx="12"/>
          </p:nvPr>
        </p:nvSpPr>
        <p:spPr/>
        <p:txBody>
          <a:bodyPr/>
          <a:lstStyle>
            <a:lvl1pPr>
              <a:defRPr/>
            </a:lvl1pPr>
          </a:lstStyle>
          <a:p>
            <a:fld id="{0D676594-13D2-4441-851E-EA8F137481D9}" type="slidenum">
              <a:rPr lang="en-US" altLang="pt-BR"/>
              <a:pPr/>
              <a:t>‹nº›</a:t>
            </a:fld>
            <a:endParaRPr lang="en-US" altLang="pt-BR"/>
          </a:p>
        </p:txBody>
      </p:sp>
    </p:spTree>
    <p:extLst>
      <p:ext uri="{BB962C8B-B14F-4D97-AF65-F5344CB8AC3E}">
        <p14:creationId xmlns:p14="http://schemas.microsoft.com/office/powerpoint/2010/main" val="16838369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44D97-89C3-4C7A-8590-B14D8D975BE5}"/>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1BE6780-A7FF-4673-AFC4-DA9C9A7180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B8E9FEE-2E9F-4296-A7F1-136BFB1F42C8}"/>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2E7BF85-DC1C-4221-9616-712B7E9962F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969303B-1CB7-4632-B618-9FBA3518E882}"/>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30765A9-D16E-4D44-9AE1-D2D4B52EE1F5}"/>
              </a:ext>
            </a:extLst>
          </p:cNvPr>
          <p:cNvSpPr>
            <a:spLocks noGrp="1"/>
          </p:cNvSpPr>
          <p:nvPr>
            <p:ph type="dt" sz="half" idx="10"/>
          </p:nvPr>
        </p:nvSpPr>
        <p:spPr/>
        <p:txBody>
          <a:bodyPr/>
          <a:lstStyle>
            <a:lvl1pPr>
              <a:defRPr/>
            </a:lvl1pPr>
          </a:lstStyle>
          <a:p>
            <a:endParaRPr lang="en-US" altLang="pt-BR"/>
          </a:p>
        </p:txBody>
      </p:sp>
      <p:sp>
        <p:nvSpPr>
          <p:cNvPr id="8" name="Espaço Reservado para Rodapé 7">
            <a:extLst>
              <a:ext uri="{FF2B5EF4-FFF2-40B4-BE49-F238E27FC236}">
                <a16:creationId xmlns:a16="http://schemas.microsoft.com/office/drawing/2014/main" id="{00AF2254-6AE5-4515-8CC0-A02330A3F9B5}"/>
              </a:ext>
            </a:extLst>
          </p:cNvPr>
          <p:cNvSpPr>
            <a:spLocks noGrp="1"/>
          </p:cNvSpPr>
          <p:nvPr>
            <p:ph type="ftr" sz="quarter" idx="11"/>
          </p:nvPr>
        </p:nvSpPr>
        <p:spPr/>
        <p:txBody>
          <a:bodyPr/>
          <a:lstStyle>
            <a:lvl1pPr>
              <a:defRPr/>
            </a:lvl1pPr>
          </a:lstStyle>
          <a:p>
            <a:endParaRPr lang="en-US" altLang="pt-BR"/>
          </a:p>
        </p:txBody>
      </p:sp>
      <p:sp>
        <p:nvSpPr>
          <p:cNvPr id="9" name="Espaço Reservado para Número de Slide 8">
            <a:extLst>
              <a:ext uri="{FF2B5EF4-FFF2-40B4-BE49-F238E27FC236}">
                <a16:creationId xmlns:a16="http://schemas.microsoft.com/office/drawing/2014/main" id="{A26F4B94-98E1-4BE5-87F4-A1BA7D6F9CBE}"/>
              </a:ext>
            </a:extLst>
          </p:cNvPr>
          <p:cNvSpPr>
            <a:spLocks noGrp="1"/>
          </p:cNvSpPr>
          <p:nvPr>
            <p:ph type="sldNum" sz="quarter" idx="12"/>
          </p:nvPr>
        </p:nvSpPr>
        <p:spPr/>
        <p:txBody>
          <a:bodyPr/>
          <a:lstStyle>
            <a:lvl1pPr>
              <a:defRPr/>
            </a:lvl1pPr>
          </a:lstStyle>
          <a:p>
            <a:fld id="{D074E03A-D1DB-43D6-A95C-5FF02C9E08EC}" type="slidenum">
              <a:rPr lang="en-US" altLang="pt-BR"/>
              <a:pPr/>
              <a:t>‹nº›</a:t>
            </a:fld>
            <a:endParaRPr lang="en-US" altLang="pt-BR"/>
          </a:p>
        </p:txBody>
      </p:sp>
    </p:spTree>
    <p:extLst>
      <p:ext uri="{BB962C8B-B14F-4D97-AF65-F5344CB8AC3E}">
        <p14:creationId xmlns:p14="http://schemas.microsoft.com/office/powerpoint/2010/main" val="156574848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1E74DD-1C5D-47C7-8AF5-55945B748DF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072EE83-984A-4041-99A6-22F34C2D42CC}"/>
              </a:ext>
            </a:extLst>
          </p:cNvPr>
          <p:cNvSpPr>
            <a:spLocks noGrp="1"/>
          </p:cNvSpPr>
          <p:nvPr>
            <p:ph type="dt" sz="half" idx="10"/>
          </p:nvPr>
        </p:nvSpPr>
        <p:spPr/>
        <p:txBody>
          <a:bodyPr/>
          <a:lstStyle>
            <a:lvl1pPr>
              <a:defRPr/>
            </a:lvl1pPr>
          </a:lstStyle>
          <a:p>
            <a:endParaRPr lang="en-US" altLang="pt-BR"/>
          </a:p>
        </p:txBody>
      </p:sp>
      <p:sp>
        <p:nvSpPr>
          <p:cNvPr id="4" name="Espaço Reservado para Rodapé 3">
            <a:extLst>
              <a:ext uri="{FF2B5EF4-FFF2-40B4-BE49-F238E27FC236}">
                <a16:creationId xmlns:a16="http://schemas.microsoft.com/office/drawing/2014/main" id="{BAC31B85-3589-442A-8863-C0EF78E3FD6B}"/>
              </a:ext>
            </a:extLst>
          </p:cNvPr>
          <p:cNvSpPr>
            <a:spLocks noGrp="1"/>
          </p:cNvSpPr>
          <p:nvPr>
            <p:ph type="ftr" sz="quarter" idx="11"/>
          </p:nvPr>
        </p:nvSpPr>
        <p:spPr/>
        <p:txBody>
          <a:bodyPr/>
          <a:lstStyle>
            <a:lvl1pPr>
              <a:defRPr/>
            </a:lvl1pPr>
          </a:lstStyle>
          <a:p>
            <a:endParaRPr lang="en-US" altLang="pt-BR"/>
          </a:p>
        </p:txBody>
      </p:sp>
      <p:sp>
        <p:nvSpPr>
          <p:cNvPr id="5" name="Espaço Reservado para Número de Slide 4">
            <a:extLst>
              <a:ext uri="{FF2B5EF4-FFF2-40B4-BE49-F238E27FC236}">
                <a16:creationId xmlns:a16="http://schemas.microsoft.com/office/drawing/2014/main" id="{2B155E75-9A4D-422B-B309-DA81B07681D8}"/>
              </a:ext>
            </a:extLst>
          </p:cNvPr>
          <p:cNvSpPr>
            <a:spLocks noGrp="1"/>
          </p:cNvSpPr>
          <p:nvPr>
            <p:ph type="sldNum" sz="quarter" idx="12"/>
          </p:nvPr>
        </p:nvSpPr>
        <p:spPr/>
        <p:txBody>
          <a:bodyPr/>
          <a:lstStyle>
            <a:lvl1pPr>
              <a:defRPr/>
            </a:lvl1pPr>
          </a:lstStyle>
          <a:p>
            <a:fld id="{9FCAC9FE-EEBD-4672-9E1E-7EECBFC9BFE1}" type="slidenum">
              <a:rPr lang="en-US" altLang="pt-BR"/>
              <a:pPr/>
              <a:t>‹nº›</a:t>
            </a:fld>
            <a:endParaRPr lang="en-US" altLang="pt-BR"/>
          </a:p>
        </p:txBody>
      </p:sp>
    </p:spTree>
    <p:extLst>
      <p:ext uri="{BB962C8B-B14F-4D97-AF65-F5344CB8AC3E}">
        <p14:creationId xmlns:p14="http://schemas.microsoft.com/office/powerpoint/2010/main" val="24125991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EE39BC4-4E77-44E6-BBD7-B965D099EF3D}"/>
              </a:ext>
            </a:extLst>
          </p:cNvPr>
          <p:cNvSpPr>
            <a:spLocks noGrp="1"/>
          </p:cNvSpPr>
          <p:nvPr>
            <p:ph type="dt" sz="half" idx="10"/>
          </p:nvPr>
        </p:nvSpPr>
        <p:spPr/>
        <p:txBody>
          <a:bodyPr/>
          <a:lstStyle>
            <a:lvl1pPr>
              <a:defRPr/>
            </a:lvl1pPr>
          </a:lstStyle>
          <a:p>
            <a:endParaRPr lang="en-US" altLang="pt-BR"/>
          </a:p>
        </p:txBody>
      </p:sp>
      <p:sp>
        <p:nvSpPr>
          <p:cNvPr id="3" name="Espaço Reservado para Rodapé 2">
            <a:extLst>
              <a:ext uri="{FF2B5EF4-FFF2-40B4-BE49-F238E27FC236}">
                <a16:creationId xmlns:a16="http://schemas.microsoft.com/office/drawing/2014/main" id="{F0116FBB-B8B3-47F1-9D44-04775FC3AED6}"/>
              </a:ext>
            </a:extLst>
          </p:cNvPr>
          <p:cNvSpPr>
            <a:spLocks noGrp="1"/>
          </p:cNvSpPr>
          <p:nvPr>
            <p:ph type="ftr" sz="quarter" idx="11"/>
          </p:nvPr>
        </p:nvSpPr>
        <p:spPr/>
        <p:txBody>
          <a:bodyPr/>
          <a:lstStyle>
            <a:lvl1pPr>
              <a:defRPr/>
            </a:lvl1pPr>
          </a:lstStyle>
          <a:p>
            <a:endParaRPr lang="en-US" altLang="pt-BR"/>
          </a:p>
        </p:txBody>
      </p:sp>
      <p:sp>
        <p:nvSpPr>
          <p:cNvPr id="4" name="Espaço Reservado para Número de Slide 3">
            <a:extLst>
              <a:ext uri="{FF2B5EF4-FFF2-40B4-BE49-F238E27FC236}">
                <a16:creationId xmlns:a16="http://schemas.microsoft.com/office/drawing/2014/main" id="{4A10414C-4E90-4F0A-A942-C3776703E624}"/>
              </a:ext>
            </a:extLst>
          </p:cNvPr>
          <p:cNvSpPr>
            <a:spLocks noGrp="1"/>
          </p:cNvSpPr>
          <p:nvPr>
            <p:ph type="sldNum" sz="quarter" idx="12"/>
          </p:nvPr>
        </p:nvSpPr>
        <p:spPr/>
        <p:txBody>
          <a:bodyPr/>
          <a:lstStyle>
            <a:lvl1pPr>
              <a:defRPr/>
            </a:lvl1pPr>
          </a:lstStyle>
          <a:p>
            <a:fld id="{B1284BF4-DF55-4C25-9B3A-AC75AE960711}" type="slidenum">
              <a:rPr lang="en-US" altLang="pt-BR"/>
              <a:pPr/>
              <a:t>‹nº›</a:t>
            </a:fld>
            <a:endParaRPr lang="en-US" altLang="pt-BR"/>
          </a:p>
        </p:txBody>
      </p:sp>
    </p:spTree>
    <p:extLst>
      <p:ext uri="{BB962C8B-B14F-4D97-AF65-F5344CB8AC3E}">
        <p14:creationId xmlns:p14="http://schemas.microsoft.com/office/powerpoint/2010/main" val="367648831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0F1CA-3BC2-4E2B-A13F-E9B620AC71E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241964B-9419-4D79-A374-EFCC716B60D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40EB0B4-8843-441C-8EEF-2755ABE5FF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476D322-7027-44DE-9CDF-096982D0088A}"/>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C70FD03A-D53A-4488-B790-569B55F0279B}"/>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944B3EA7-F8A9-4F67-8617-8BBE4BA83A30}"/>
              </a:ext>
            </a:extLst>
          </p:cNvPr>
          <p:cNvSpPr>
            <a:spLocks noGrp="1"/>
          </p:cNvSpPr>
          <p:nvPr>
            <p:ph type="sldNum" sz="quarter" idx="12"/>
          </p:nvPr>
        </p:nvSpPr>
        <p:spPr/>
        <p:txBody>
          <a:bodyPr/>
          <a:lstStyle>
            <a:lvl1pPr>
              <a:defRPr/>
            </a:lvl1pPr>
          </a:lstStyle>
          <a:p>
            <a:fld id="{E5584F1D-AA73-4B88-BB7E-C708730D3991}" type="slidenum">
              <a:rPr lang="en-US" altLang="pt-BR"/>
              <a:pPr/>
              <a:t>‹nº›</a:t>
            </a:fld>
            <a:endParaRPr lang="en-US" altLang="pt-BR"/>
          </a:p>
        </p:txBody>
      </p:sp>
    </p:spTree>
    <p:extLst>
      <p:ext uri="{BB962C8B-B14F-4D97-AF65-F5344CB8AC3E}">
        <p14:creationId xmlns:p14="http://schemas.microsoft.com/office/powerpoint/2010/main" val="43751618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76E77-B00B-4435-9B5D-07E1B9D345A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1CDE3DA-0FDE-43FE-9E72-57818A43D19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243154D-75BF-4412-B1AB-A89F7B775B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7CD5DDF-38E4-4256-9190-78AEEC12F069}"/>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7147198E-4343-44FD-9D18-AD9CE606A1E4}"/>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3D70011C-FBAC-43A9-B59C-AEAB3D0EC8C9}"/>
              </a:ext>
            </a:extLst>
          </p:cNvPr>
          <p:cNvSpPr>
            <a:spLocks noGrp="1"/>
          </p:cNvSpPr>
          <p:nvPr>
            <p:ph type="sldNum" sz="quarter" idx="12"/>
          </p:nvPr>
        </p:nvSpPr>
        <p:spPr/>
        <p:txBody>
          <a:bodyPr/>
          <a:lstStyle>
            <a:lvl1pPr>
              <a:defRPr/>
            </a:lvl1pPr>
          </a:lstStyle>
          <a:p>
            <a:fld id="{88941C5F-8E64-4DFC-9080-C128B9000BC0}" type="slidenum">
              <a:rPr lang="en-US" altLang="pt-BR"/>
              <a:pPr/>
              <a:t>‹nº›</a:t>
            </a:fld>
            <a:endParaRPr lang="en-US" altLang="pt-BR"/>
          </a:p>
        </p:txBody>
      </p:sp>
    </p:spTree>
    <p:extLst>
      <p:ext uri="{BB962C8B-B14F-4D97-AF65-F5344CB8AC3E}">
        <p14:creationId xmlns:p14="http://schemas.microsoft.com/office/powerpoint/2010/main" val="20900492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60" name="Rectangle 12">
            <a:extLst>
              <a:ext uri="{FF2B5EF4-FFF2-40B4-BE49-F238E27FC236}">
                <a16:creationId xmlns:a16="http://schemas.microsoft.com/office/drawing/2014/main" id="{CA8BE166-4A65-4B3F-A5C1-8FEBFA5E0C90}"/>
              </a:ext>
            </a:extLst>
          </p:cNvPr>
          <p:cNvSpPr>
            <a:spLocks noGrp="1" noChangeArrowheads="1"/>
          </p:cNvSpPr>
          <p:nvPr>
            <p:ph type="title"/>
          </p:nvPr>
        </p:nvSpPr>
        <p:spPr bwMode="auto">
          <a:xfrm>
            <a:off x="12954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a:t>Clique para editar o estilo do título mestre</a:t>
            </a:r>
          </a:p>
        </p:txBody>
      </p:sp>
      <p:sp>
        <p:nvSpPr>
          <p:cNvPr id="2061" name="Rectangle 13">
            <a:extLst>
              <a:ext uri="{FF2B5EF4-FFF2-40B4-BE49-F238E27FC236}">
                <a16:creationId xmlns:a16="http://schemas.microsoft.com/office/drawing/2014/main" id="{8C8B3C76-F99F-47AF-9ADB-B4127393DD64}"/>
              </a:ext>
            </a:extLst>
          </p:cNvPr>
          <p:cNvSpPr>
            <a:spLocks noGrp="1" noChangeArrowheads="1"/>
          </p:cNvSpPr>
          <p:nvPr>
            <p:ph type="body" idx="1"/>
          </p:nvPr>
        </p:nvSpPr>
        <p:spPr bwMode="auto">
          <a:xfrm>
            <a:off x="12954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1"/>
            <a:r>
              <a:rPr lang="en-US" altLang="pt-BR"/>
              <a:t>Segundo nível</a:t>
            </a:r>
          </a:p>
          <a:p>
            <a:pPr lvl="2"/>
            <a:r>
              <a:rPr lang="en-US" altLang="pt-BR"/>
              <a:t>Terceiro nível</a:t>
            </a:r>
          </a:p>
          <a:p>
            <a:pPr lvl="3"/>
            <a:r>
              <a:rPr lang="en-US" altLang="pt-BR"/>
              <a:t>Quarto nível</a:t>
            </a:r>
          </a:p>
          <a:p>
            <a:pPr lvl="4"/>
            <a:r>
              <a:rPr lang="en-US" altLang="pt-BR"/>
              <a:t>Quinto nível</a:t>
            </a:r>
          </a:p>
        </p:txBody>
      </p:sp>
      <p:sp>
        <p:nvSpPr>
          <p:cNvPr id="2062" name="Rectangle 14">
            <a:extLst>
              <a:ext uri="{FF2B5EF4-FFF2-40B4-BE49-F238E27FC236}">
                <a16:creationId xmlns:a16="http://schemas.microsoft.com/office/drawing/2014/main" id="{445E2A86-85CE-4DE2-AAA7-74255CB5971D}"/>
              </a:ext>
            </a:extLst>
          </p:cNvPr>
          <p:cNvSpPr>
            <a:spLocks noGrp="1" noChangeArrowheads="1"/>
          </p:cNvSpPr>
          <p:nvPr>
            <p:ph type="dt" sz="half" idx="2"/>
          </p:nvPr>
        </p:nvSpPr>
        <p:spPr bwMode="auto">
          <a:xfrm>
            <a:off x="1295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ltLang="pt-BR"/>
          </a:p>
        </p:txBody>
      </p:sp>
      <p:sp>
        <p:nvSpPr>
          <p:cNvPr id="2063" name="Rectangle 15">
            <a:extLst>
              <a:ext uri="{FF2B5EF4-FFF2-40B4-BE49-F238E27FC236}">
                <a16:creationId xmlns:a16="http://schemas.microsoft.com/office/drawing/2014/main" id="{EBEBCE87-5CF9-4A4F-9756-92D883E33274}"/>
              </a:ext>
            </a:extLst>
          </p:cNvPr>
          <p:cNvSpPr>
            <a:spLocks noGrp="1" noChangeArrowheads="1"/>
          </p:cNvSpPr>
          <p:nvPr>
            <p:ph type="ftr" sz="quarter" idx="3"/>
          </p:nvPr>
        </p:nvSpPr>
        <p:spPr bwMode="auto">
          <a:xfrm>
            <a:off x="37338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altLang="pt-BR"/>
          </a:p>
        </p:txBody>
      </p:sp>
      <p:sp>
        <p:nvSpPr>
          <p:cNvPr id="2064" name="Rectangle 16">
            <a:extLst>
              <a:ext uri="{FF2B5EF4-FFF2-40B4-BE49-F238E27FC236}">
                <a16:creationId xmlns:a16="http://schemas.microsoft.com/office/drawing/2014/main" id="{F0771D34-015A-49E3-8DE6-8614FC6E3AA1}"/>
              </a:ext>
            </a:extLst>
          </p:cNvPr>
          <p:cNvSpPr>
            <a:spLocks noGrp="1" noChangeArrowheads="1"/>
          </p:cNvSpPr>
          <p:nvPr>
            <p:ph type="sldNum" sz="quarter" idx="4"/>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A30ED36C-6E2B-4B16-8726-F557734F5F34}"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anose="020B0806030902050204" pitchFamily="34" charset="0"/>
        </a:defRPr>
      </a:lvl2pPr>
      <a:lvl3pPr algn="l" rtl="0" eaLnBrk="0" fontAlgn="base" hangingPunct="0">
        <a:spcBef>
          <a:spcPct val="0"/>
        </a:spcBef>
        <a:spcAft>
          <a:spcPct val="0"/>
        </a:spcAft>
        <a:defRPr kumimoji="1" sz="4400">
          <a:solidFill>
            <a:schemeClr val="tx2"/>
          </a:solidFill>
          <a:latin typeface="Impact" panose="020B0806030902050204" pitchFamily="34" charset="0"/>
        </a:defRPr>
      </a:lvl3pPr>
      <a:lvl4pPr algn="l" rtl="0" eaLnBrk="0" fontAlgn="base" hangingPunct="0">
        <a:spcBef>
          <a:spcPct val="0"/>
        </a:spcBef>
        <a:spcAft>
          <a:spcPct val="0"/>
        </a:spcAft>
        <a:defRPr kumimoji="1" sz="4400">
          <a:solidFill>
            <a:schemeClr val="tx2"/>
          </a:solidFill>
          <a:latin typeface="Impact" panose="020B0806030902050204" pitchFamily="34" charset="0"/>
        </a:defRPr>
      </a:lvl4pPr>
      <a:lvl5pPr algn="l" rtl="0" eaLnBrk="0" fontAlgn="base" hangingPunct="0">
        <a:spcBef>
          <a:spcPct val="0"/>
        </a:spcBef>
        <a:spcAft>
          <a:spcPct val="0"/>
        </a:spcAft>
        <a:defRPr kumimoji="1" sz="4400">
          <a:solidFill>
            <a:schemeClr val="tx2"/>
          </a:solidFill>
          <a:latin typeface="Impact" panose="020B0806030902050204" pitchFamily="34" charset="0"/>
        </a:defRPr>
      </a:lvl5pPr>
      <a:lvl6pPr marL="457200" algn="l" rtl="0" eaLnBrk="0" fontAlgn="base" hangingPunct="0">
        <a:spcBef>
          <a:spcPct val="0"/>
        </a:spcBef>
        <a:spcAft>
          <a:spcPct val="0"/>
        </a:spcAft>
        <a:defRPr kumimoji="1" sz="4400">
          <a:solidFill>
            <a:schemeClr val="tx2"/>
          </a:solidFill>
          <a:latin typeface="Impact" panose="020B0806030902050204" pitchFamily="34" charset="0"/>
        </a:defRPr>
      </a:lvl6pPr>
      <a:lvl7pPr marL="914400" algn="l" rtl="0" eaLnBrk="0" fontAlgn="base" hangingPunct="0">
        <a:spcBef>
          <a:spcPct val="0"/>
        </a:spcBef>
        <a:spcAft>
          <a:spcPct val="0"/>
        </a:spcAft>
        <a:defRPr kumimoji="1" sz="4400">
          <a:solidFill>
            <a:schemeClr val="tx2"/>
          </a:solidFill>
          <a:latin typeface="Impact" panose="020B0806030902050204" pitchFamily="34" charset="0"/>
        </a:defRPr>
      </a:lvl7pPr>
      <a:lvl8pPr marL="1371600" algn="l" rtl="0" eaLnBrk="0" fontAlgn="base" hangingPunct="0">
        <a:spcBef>
          <a:spcPct val="0"/>
        </a:spcBef>
        <a:spcAft>
          <a:spcPct val="0"/>
        </a:spcAft>
        <a:defRPr kumimoji="1" sz="4400">
          <a:solidFill>
            <a:schemeClr val="tx2"/>
          </a:solidFill>
          <a:latin typeface="Impact" panose="020B0806030902050204" pitchFamily="34" charset="0"/>
        </a:defRPr>
      </a:lvl8pPr>
      <a:lvl9pPr marL="1828800" algn="l" rtl="0" eaLnBrk="0" fontAlgn="base" hangingPunct="0">
        <a:spcBef>
          <a:spcPct val="0"/>
        </a:spcBef>
        <a:spcAft>
          <a:spcPct val="0"/>
        </a:spcAft>
        <a:defRPr kumimoji="1" sz="4400">
          <a:solidFill>
            <a:schemeClr val="tx2"/>
          </a:solidFill>
          <a:latin typeface="Impact" panose="020B0806030902050204" pitchFamily="34" charset="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DnDiag">
          <a:fgClr>
            <a:schemeClr val="folHlink"/>
          </a:fgClr>
          <a:bgClr>
            <a:srgbClr val="C3CBC1"/>
          </a:bgClr>
        </a:pattFill>
        <a:effectLst/>
      </p:bgPr>
    </p:bg>
    <p:spTree>
      <p:nvGrpSpPr>
        <p:cNvPr id="1" name=""/>
        <p:cNvGrpSpPr/>
        <p:nvPr/>
      </p:nvGrpSpPr>
      <p:grpSpPr>
        <a:xfrm>
          <a:off x="0" y="0"/>
          <a:ext cx="0" cy="0"/>
          <a:chOff x="0" y="0"/>
          <a:chExt cx="0" cy="0"/>
        </a:xfrm>
      </p:grpSpPr>
      <p:pic>
        <p:nvPicPr>
          <p:cNvPr id="6153" name="Picture 9">
            <a:extLst>
              <a:ext uri="{FF2B5EF4-FFF2-40B4-BE49-F238E27FC236}">
                <a16:creationId xmlns:a16="http://schemas.microsoft.com/office/drawing/2014/main" id="{9259A7E7-1780-4666-9943-1C5932863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1366838"/>
            <a:ext cx="5495925" cy="4122737"/>
          </a:xfrm>
          <a:prstGeom prst="rect">
            <a:avLst/>
          </a:prstGeom>
          <a:noFill/>
          <a:extLst>
            <a:ext uri="{909E8E84-426E-40DD-AFC4-6F175D3DCCD1}">
              <a14:hiddenFill xmlns:a14="http://schemas.microsoft.com/office/drawing/2010/main">
                <a:solidFill>
                  <a:srgbClr val="FFFFFF"/>
                </a:solidFill>
              </a14:hiddenFill>
            </a:ext>
          </a:extLst>
        </p:spPr>
      </p:pic>
      <p:sp>
        <p:nvSpPr>
          <p:cNvPr id="6154" name="Rectangle 10">
            <a:extLst>
              <a:ext uri="{FF2B5EF4-FFF2-40B4-BE49-F238E27FC236}">
                <a16:creationId xmlns:a16="http://schemas.microsoft.com/office/drawing/2014/main" id="{05AEAF98-7A2D-4926-AA91-16008EDBA6B0}"/>
              </a:ext>
            </a:extLst>
          </p:cNvPr>
          <p:cNvSpPr>
            <a:spLocks noChangeArrowheads="1"/>
          </p:cNvSpPr>
          <p:nvPr/>
        </p:nvSpPr>
        <p:spPr bwMode="auto">
          <a:xfrm>
            <a:off x="1366838" y="908050"/>
            <a:ext cx="6408737" cy="5041900"/>
          </a:xfrm>
          <a:prstGeom prst="rect">
            <a:avLst/>
          </a:prstGeom>
          <a:pattFill prst="dkHorz">
            <a:fgClr>
              <a:srgbClr val="00D400">
                <a:alpha val="25000"/>
              </a:srgbClr>
            </a:fgClr>
            <a:bgClr>
              <a:schemeClr val="accent1">
                <a:alpha val="25000"/>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156" name="Oval 12">
            <a:extLst>
              <a:ext uri="{FF2B5EF4-FFF2-40B4-BE49-F238E27FC236}">
                <a16:creationId xmlns:a16="http://schemas.microsoft.com/office/drawing/2014/main" id="{AB12CBD6-F448-46C1-A855-4BDB12F271D9}"/>
              </a:ext>
            </a:extLst>
          </p:cNvPr>
          <p:cNvSpPr>
            <a:spLocks noChangeArrowheads="1"/>
          </p:cNvSpPr>
          <p:nvPr/>
        </p:nvSpPr>
        <p:spPr bwMode="auto">
          <a:xfrm rot="-1032773">
            <a:off x="304800" y="263525"/>
            <a:ext cx="4321175" cy="2735263"/>
          </a:xfrm>
          <a:prstGeom prst="ellipse">
            <a:avLst/>
          </a:prstGeom>
          <a:pattFill prst="pct60">
            <a:fgClr>
              <a:srgbClr val="FF00FF">
                <a:alpha val="35001"/>
              </a:srgbClr>
            </a:fgClr>
            <a:bgClr>
              <a:srgbClr val="9DB4FF">
                <a:alpha val="35001"/>
              </a:srgb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157" name="WordArt 13">
            <a:extLst>
              <a:ext uri="{FF2B5EF4-FFF2-40B4-BE49-F238E27FC236}">
                <a16:creationId xmlns:a16="http://schemas.microsoft.com/office/drawing/2014/main" id="{24BC9B0D-54C7-4FCA-836E-A76B43D97DD3}"/>
              </a:ext>
            </a:extLst>
          </p:cNvPr>
          <p:cNvSpPr>
            <a:spLocks noChangeArrowheads="1" noChangeShapeType="1" noTextEdit="1"/>
          </p:cNvSpPr>
          <p:nvPr/>
        </p:nvSpPr>
        <p:spPr bwMode="auto">
          <a:xfrm>
            <a:off x="1358900" y="476250"/>
            <a:ext cx="2276475" cy="2100263"/>
          </a:xfrm>
          <a:prstGeom prst="rect">
            <a:avLst/>
          </a:prstGeom>
        </p:spPr>
        <p:txBody>
          <a:bodyPr wrap="none" fromWordArt="1">
            <a:prstTxWarp prst="textSlantUp">
              <a:avLst>
                <a:gd name="adj" fmla="val 32056"/>
              </a:avLst>
            </a:prstTxWarp>
          </a:bodyPr>
          <a:lstStyle/>
          <a:p>
            <a:pPr algn="ctr"/>
            <a:r>
              <a:rPr lang="pt-BR" sz="60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Ofertas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dissolve">
                                      <p:cBhvr>
                                        <p:cTn id="7" dur="500"/>
                                        <p:tgtEl>
                                          <p:spTgt spid="6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6157"/>
                                        </p:tgtEl>
                                        <p:attrNameLst>
                                          <p:attrName>style.visibility</p:attrName>
                                        </p:attrNameLst>
                                      </p:cBhvr>
                                      <p:to>
                                        <p:strVal val="visible"/>
                                      </p:to>
                                    </p:set>
                                    <p:animEffect transition="in" filter="fade">
                                      <p:cBhvr>
                                        <p:cTn id="12" dur="770" decel="100000"/>
                                        <p:tgtEl>
                                          <p:spTgt spid="6157"/>
                                        </p:tgtEl>
                                      </p:cBhvr>
                                    </p:animEffect>
                                    <p:animScale>
                                      <p:cBhvr>
                                        <p:cTn id="13" dur="770" decel="100000"/>
                                        <p:tgtEl>
                                          <p:spTgt spid="6157"/>
                                        </p:tgtEl>
                                      </p:cBhvr>
                                      <p:from x="10000" y="10000"/>
                                      <p:to x="200000" y="450000"/>
                                    </p:animScale>
                                    <p:animScale>
                                      <p:cBhvr>
                                        <p:cTn id="14" dur="1230" accel="100000" fill="hold">
                                          <p:stCondLst>
                                            <p:cond delay="770"/>
                                          </p:stCondLst>
                                        </p:cTn>
                                        <p:tgtEl>
                                          <p:spTgt spid="6157"/>
                                        </p:tgtEl>
                                      </p:cBhvr>
                                      <p:from x="200000" y="450000"/>
                                      <p:to x="100000" y="100000"/>
                                    </p:animScale>
                                    <p:set>
                                      <p:cBhvr>
                                        <p:cTn id="15" dur="770" fill="hold"/>
                                        <p:tgtEl>
                                          <p:spTgt spid="6157"/>
                                        </p:tgtEl>
                                        <p:attrNameLst>
                                          <p:attrName>ppt_x</p:attrName>
                                        </p:attrNameLst>
                                      </p:cBhvr>
                                      <p:to>
                                        <p:strVal val="(0.5)"/>
                                      </p:to>
                                    </p:set>
                                    <p:anim from="(0.5)" to="(#ppt_x)" calcmode="lin" valueType="num">
                                      <p:cBhvr>
                                        <p:cTn id="16" dur="1230" accel="100000" fill="hold">
                                          <p:stCondLst>
                                            <p:cond delay="770"/>
                                          </p:stCondLst>
                                        </p:cTn>
                                        <p:tgtEl>
                                          <p:spTgt spid="6157"/>
                                        </p:tgtEl>
                                        <p:attrNameLst>
                                          <p:attrName>ppt_x</p:attrName>
                                        </p:attrNameLst>
                                      </p:cBhvr>
                                    </p:anim>
                                    <p:set>
                                      <p:cBhvr>
                                        <p:cTn id="17" dur="770" fill="hold"/>
                                        <p:tgtEl>
                                          <p:spTgt spid="6157"/>
                                        </p:tgtEl>
                                        <p:attrNameLst>
                                          <p:attrName>ppt_y</p:attrName>
                                        </p:attrNameLst>
                                      </p:cBhvr>
                                      <p:to>
                                        <p:strVal val="(#ppt_y+0.4)"/>
                                      </p:to>
                                    </p:set>
                                    <p:anim from="(#ppt_y+0.4)" to="(#ppt_y)" calcmode="lin" valueType="num">
                                      <p:cBhvr>
                                        <p:cTn id="18" dur="1230" accel="100000" fill="hold">
                                          <p:stCondLst>
                                            <p:cond delay="770"/>
                                          </p:stCondLst>
                                        </p:cTn>
                                        <p:tgtEl>
                                          <p:spTgt spid="615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A6051650-F268-4B4E-B072-832A0C57A1DA}"/>
              </a:ext>
            </a:extLst>
          </p:cNvPr>
          <p:cNvSpPr txBox="1">
            <a:spLocks noChangeArrowheads="1"/>
          </p:cNvSpPr>
          <p:nvPr/>
        </p:nvSpPr>
        <p:spPr bwMode="auto">
          <a:xfrm>
            <a:off x="323850" y="4652963"/>
            <a:ext cx="84359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marL="381000">
              <a:defRPr sz="2400">
                <a:solidFill>
                  <a:schemeClr val="tx1"/>
                </a:solidFill>
                <a:latin typeface="Times New Roman" panose="02020603050405020304" pitchFamily="18" charset="0"/>
              </a:defRPr>
            </a:lvl3pPr>
            <a:lvl4pPr marL="8001000">
              <a:defRPr sz="2400">
                <a:solidFill>
                  <a:schemeClr val="tx1"/>
                </a:solidFill>
                <a:latin typeface="Times New Roman" panose="02020603050405020304" pitchFamily="18" charset="0"/>
              </a:defRPr>
            </a:lvl4pPr>
            <a:lvl5pPr marL="8191500">
              <a:defRPr sz="2400">
                <a:solidFill>
                  <a:schemeClr val="tx1"/>
                </a:solidFill>
                <a:latin typeface="Times New Roman" panose="02020603050405020304" pitchFamily="18" charset="0"/>
              </a:defRPr>
            </a:lvl5pPr>
            <a:lvl6pPr marL="8648700" eaLnBrk="0" fontAlgn="base" hangingPunct="0">
              <a:spcBef>
                <a:spcPct val="0"/>
              </a:spcBef>
              <a:spcAft>
                <a:spcPct val="0"/>
              </a:spcAft>
              <a:defRPr sz="2400">
                <a:solidFill>
                  <a:schemeClr val="tx1"/>
                </a:solidFill>
                <a:latin typeface="Times New Roman" panose="02020603050405020304" pitchFamily="18" charset="0"/>
              </a:defRPr>
            </a:lvl6pPr>
            <a:lvl7pPr marL="9105900" eaLnBrk="0" fontAlgn="base" hangingPunct="0">
              <a:spcBef>
                <a:spcPct val="0"/>
              </a:spcBef>
              <a:spcAft>
                <a:spcPct val="0"/>
              </a:spcAft>
              <a:defRPr sz="2400">
                <a:solidFill>
                  <a:schemeClr val="tx1"/>
                </a:solidFill>
                <a:latin typeface="Times New Roman" panose="02020603050405020304" pitchFamily="18" charset="0"/>
              </a:defRPr>
            </a:lvl7pPr>
            <a:lvl8pPr marL="9563100" eaLnBrk="0" fontAlgn="base" hangingPunct="0">
              <a:spcBef>
                <a:spcPct val="0"/>
              </a:spcBef>
              <a:spcAft>
                <a:spcPct val="0"/>
              </a:spcAft>
              <a:defRPr sz="2400">
                <a:solidFill>
                  <a:schemeClr val="tx1"/>
                </a:solidFill>
                <a:latin typeface="Times New Roman" panose="02020603050405020304" pitchFamily="18" charset="0"/>
              </a:defRPr>
            </a:lvl8pPr>
            <a:lvl9pPr marL="10020300" eaLnBrk="0" fontAlgn="base" hangingPunct="0">
              <a:spcBef>
                <a:spcPct val="0"/>
              </a:spcBef>
              <a:spcAft>
                <a:spcPct val="0"/>
              </a:spcAft>
              <a:defRPr sz="2400">
                <a:solidFill>
                  <a:schemeClr val="tx1"/>
                </a:solidFill>
                <a:latin typeface="Times New Roman" panose="02020603050405020304" pitchFamily="18" charset="0"/>
              </a:defRPr>
            </a:lvl9pPr>
          </a:lstStyle>
          <a:p>
            <a:pPr lvl="2" algn="ctr"/>
            <a:r>
              <a:rPr lang="pt-BR" altLang="pt-BR">
                <a:solidFill>
                  <a:srgbClr val="FFFF66"/>
                </a:solidFill>
                <a:latin typeface="Arial" panose="020B0604020202020204" pitchFamily="34" charset="0"/>
              </a:rPr>
              <a:t>Convém notar que as ofertas pelo pecado só bastavam para pecados cometidos por ignorância. Pecados cometidos por erro, enganos, ou atos precipitados, de que o pecador não estava advertido na ocasião, mas de que mais tarde teve conhecimento.</a:t>
            </a:r>
          </a:p>
        </p:txBody>
      </p:sp>
      <p:sp>
        <p:nvSpPr>
          <p:cNvPr id="12291" name="Text Box 3">
            <a:extLst>
              <a:ext uri="{FF2B5EF4-FFF2-40B4-BE49-F238E27FC236}">
                <a16:creationId xmlns:a16="http://schemas.microsoft.com/office/drawing/2014/main" id="{795D97EE-D198-4BB3-A87B-7DEB6BDCCAA3}"/>
              </a:ext>
            </a:extLst>
          </p:cNvPr>
          <p:cNvSpPr txBox="1">
            <a:spLocks noChangeArrowheads="1"/>
          </p:cNvSpPr>
          <p:nvPr/>
        </p:nvSpPr>
        <p:spPr bwMode="auto">
          <a:xfrm>
            <a:off x="2195513" y="333375"/>
            <a:ext cx="4557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3200" b="1">
                <a:solidFill>
                  <a:srgbClr val="FFFF66"/>
                </a:solidFill>
                <a:latin typeface="Arial" panose="020B0604020202020204" pitchFamily="34" charset="0"/>
              </a:rPr>
              <a:t>4. Ofertas pelo Pecado</a:t>
            </a:r>
          </a:p>
        </p:txBody>
      </p:sp>
      <p:sp>
        <p:nvSpPr>
          <p:cNvPr id="12292" name="Text Box 4">
            <a:extLst>
              <a:ext uri="{FF2B5EF4-FFF2-40B4-BE49-F238E27FC236}">
                <a16:creationId xmlns:a16="http://schemas.microsoft.com/office/drawing/2014/main" id="{6A72C9E7-50F6-4C32-A34F-8BD50053C236}"/>
              </a:ext>
            </a:extLst>
          </p:cNvPr>
          <p:cNvSpPr txBox="1">
            <a:spLocks noChangeArrowheads="1"/>
          </p:cNvSpPr>
          <p:nvPr/>
        </p:nvSpPr>
        <p:spPr bwMode="auto">
          <a:xfrm>
            <a:off x="1279525" y="4079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pt-BR"/>
          </a:p>
        </p:txBody>
      </p:sp>
      <p:pic>
        <p:nvPicPr>
          <p:cNvPr id="12293" name="Picture 5">
            <a:extLst>
              <a:ext uri="{FF2B5EF4-FFF2-40B4-BE49-F238E27FC236}">
                <a16:creationId xmlns:a16="http://schemas.microsoft.com/office/drawing/2014/main" id="{3168BF31-AEC2-4848-9E29-E00EB359F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268413"/>
            <a:ext cx="4483100" cy="3363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ppt_x</p:attrName>
                                        </p:attrNameLst>
                                      </p:cBhvr>
                                      <p:tavLst>
                                        <p:tav tm="0">
                                          <p:val>
                                            <p:strVal val="#ppt_x-.2"/>
                                          </p:val>
                                        </p:tav>
                                        <p:tav tm="100000">
                                          <p:val>
                                            <p:strVal val="#ppt_x"/>
                                          </p:val>
                                        </p:tav>
                                      </p:tavLst>
                                    </p:anim>
                                    <p:anim calcmode="lin" valueType="num">
                                      <p:cBhvr>
                                        <p:cTn id="8" dur="1000" fill="hold"/>
                                        <p:tgtEl>
                                          <p:spTgt spid="12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dissolve">
                                      <p:cBhvr>
                                        <p:cTn id="14" dur="500"/>
                                        <p:tgtEl>
                                          <p:spTgt spid="122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fade">
                                      <p:cBhvr>
                                        <p:cTn id="19" dur="1000"/>
                                        <p:tgtEl>
                                          <p:spTgt spid="12290"/>
                                        </p:tgtEl>
                                      </p:cBhvr>
                                    </p:animEffect>
                                    <p:anim calcmode="lin" valueType="num">
                                      <p:cBhvr>
                                        <p:cTn id="20" dur="1000" fill="hold"/>
                                        <p:tgtEl>
                                          <p:spTgt spid="12290"/>
                                        </p:tgtEl>
                                        <p:attrNameLst>
                                          <p:attrName>ppt_x</p:attrName>
                                        </p:attrNameLst>
                                      </p:cBhvr>
                                      <p:tavLst>
                                        <p:tav tm="0">
                                          <p:val>
                                            <p:strVal val="#ppt_x"/>
                                          </p:val>
                                        </p:tav>
                                        <p:tav tm="100000">
                                          <p:val>
                                            <p:strVal val="#ppt_x"/>
                                          </p:val>
                                        </p:tav>
                                      </p:tavLst>
                                    </p:anim>
                                    <p:anim calcmode="lin" valueType="num">
                                      <p:cBhvr>
                                        <p:cTn id="21"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7347" name="Picture 3">
            <a:extLst>
              <a:ext uri="{FF2B5EF4-FFF2-40B4-BE49-F238E27FC236}">
                <a16:creationId xmlns:a16="http://schemas.microsoft.com/office/drawing/2014/main" id="{E24D8FCF-44F1-44D5-9A4F-13A8B8A18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217863"/>
            <a:ext cx="5184775" cy="3451225"/>
          </a:xfrm>
          <a:prstGeom prst="rect">
            <a:avLst/>
          </a:prstGeom>
          <a:noFill/>
          <a:extLst>
            <a:ext uri="{909E8E84-426E-40DD-AFC4-6F175D3DCCD1}">
              <a14:hiddenFill xmlns:a14="http://schemas.microsoft.com/office/drawing/2010/main">
                <a:solidFill>
                  <a:srgbClr val="FFFFFF"/>
                </a:solidFill>
              </a14:hiddenFill>
            </a:ext>
          </a:extLst>
        </p:spPr>
      </p:pic>
      <p:sp>
        <p:nvSpPr>
          <p:cNvPr id="57346" name="Rectangle 2">
            <a:extLst>
              <a:ext uri="{FF2B5EF4-FFF2-40B4-BE49-F238E27FC236}">
                <a16:creationId xmlns:a16="http://schemas.microsoft.com/office/drawing/2014/main" id="{338E5C70-BDEF-44B6-8309-B552DCE4905B}"/>
              </a:ext>
            </a:extLst>
          </p:cNvPr>
          <p:cNvSpPr>
            <a:spLocks noChangeArrowheads="1"/>
          </p:cNvSpPr>
          <p:nvPr/>
        </p:nvSpPr>
        <p:spPr bwMode="auto">
          <a:xfrm>
            <a:off x="277813" y="260350"/>
            <a:ext cx="8588375"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defRPr sz="2400">
                <a:solidFill>
                  <a:schemeClr val="tx1"/>
                </a:solidFill>
                <a:latin typeface="Times New Roman" panose="02020603050405020304" pitchFamily="18" charset="0"/>
              </a:defRPr>
            </a:lvl1pPr>
            <a:lvl2pPr marL="762000">
              <a:defRPr sz="2400">
                <a:solidFill>
                  <a:schemeClr val="tx1"/>
                </a:solidFill>
                <a:latin typeface="Times New Roman" panose="02020603050405020304" pitchFamily="18" charset="0"/>
              </a:defRPr>
            </a:lvl2pPr>
            <a:lvl3pPr marL="9525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10000"/>
              </a:lnSpc>
            </a:pPr>
            <a:r>
              <a:rPr lang="pt-BR" altLang="pt-BR" b="1">
                <a:solidFill>
                  <a:srgbClr val="FFFF66"/>
                </a:solidFill>
                <a:latin typeface="Arial" panose="020B0604020202020204" pitchFamily="34" charset="0"/>
              </a:rPr>
              <a:t>A. O sacerdote ungido – um novilho sem defeito</a:t>
            </a:r>
          </a:p>
          <a:p>
            <a:pPr algn="ctr">
              <a:lnSpc>
                <a:spcPct val="110000"/>
              </a:lnSpc>
            </a:pPr>
            <a:r>
              <a:rPr lang="pt-BR" altLang="pt-BR" b="1">
                <a:solidFill>
                  <a:srgbClr val="FFFF66"/>
                </a:solidFill>
                <a:latin typeface="Arial" panose="020B0604020202020204" pitchFamily="34" charset="0"/>
              </a:rPr>
              <a:t>B. Toda a consagração – um novilho sem defeito</a:t>
            </a:r>
          </a:p>
          <a:p>
            <a:pPr algn="ctr">
              <a:lnSpc>
                <a:spcPct val="110000"/>
              </a:lnSpc>
            </a:pPr>
            <a:r>
              <a:rPr lang="pt-BR" altLang="pt-BR" b="1">
                <a:solidFill>
                  <a:srgbClr val="FFFF66"/>
                </a:solidFill>
                <a:latin typeface="Arial" panose="020B0604020202020204" pitchFamily="34" charset="0"/>
              </a:rPr>
              <a:t>C. Príncipe – um bode tirado de entre as cabras sem defeito</a:t>
            </a:r>
          </a:p>
          <a:p>
            <a:pPr algn="ctr">
              <a:lnSpc>
                <a:spcPct val="110000"/>
              </a:lnSpc>
            </a:pPr>
            <a:r>
              <a:rPr lang="pt-BR" altLang="pt-BR" b="1">
                <a:solidFill>
                  <a:srgbClr val="FFFF66"/>
                </a:solidFill>
                <a:latin typeface="Arial" panose="020B0604020202020204" pitchFamily="34" charset="0"/>
              </a:rPr>
              <a:t>D. Um do povo comum – uma cabra sem defeito. Se não pudesse apresentar uma cabra, podia levar uma cordeira.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dissolve">
                                      <p:cBhvr>
                                        <p:cTn id="7" dur="5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346">
                                            <p:txEl>
                                              <p:pRg st="0" end="0"/>
                                            </p:txEl>
                                          </p:spTgt>
                                        </p:tgtEl>
                                        <p:attrNameLst>
                                          <p:attrName>style.visibility</p:attrName>
                                        </p:attrNameLst>
                                      </p:cBhvr>
                                      <p:to>
                                        <p:strVal val="visible"/>
                                      </p:to>
                                    </p:set>
                                    <p:anim calcmode="lin" valueType="num">
                                      <p:cBhvr additive="base">
                                        <p:cTn id="12" dur="500" fill="hold"/>
                                        <p:tgtEl>
                                          <p:spTgt spid="5734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3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7346">
                                            <p:txEl>
                                              <p:pRg st="1" end="1"/>
                                            </p:txEl>
                                          </p:spTgt>
                                        </p:tgtEl>
                                        <p:attrNameLst>
                                          <p:attrName>style.visibility</p:attrName>
                                        </p:attrNameLst>
                                      </p:cBhvr>
                                      <p:to>
                                        <p:strVal val="visible"/>
                                      </p:to>
                                    </p:set>
                                    <p:anim calcmode="lin" valueType="num">
                                      <p:cBhvr additive="base">
                                        <p:cTn id="18" dur="500" fill="hold"/>
                                        <p:tgtEl>
                                          <p:spTgt spid="5734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73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7346">
                                            <p:txEl>
                                              <p:pRg st="2" end="2"/>
                                            </p:txEl>
                                          </p:spTgt>
                                        </p:tgtEl>
                                        <p:attrNameLst>
                                          <p:attrName>style.visibility</p:attrName>
                                        </p:attrNameLst>
                                      </p:cBhvr>
                                      <p:to>
                                        <p:strVal val="visible"/>
                                      </p:to>
                                    </p:set>
                                    <p:anim calcmode="lin" valueType="num">
                                      <p:cBhvr additive="base">
                                        <p:cTn id="24" dur="500" fill="hold"/>
                                        <p:tgtEl>
                                          <p:spTgt spid="5734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73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7346">
                                            <p:txEl>
                                              <p:pRg st="3" end="3"/>
                                            </p:txEl>
                                          </p:spTgt>
                                        </p:tgtEl>
                                        <p:attrNameLst>
                                          <p:attrName>style.visibility</p:attrName>
                                        </p:attrNameLst>
                                      </p:cBhvr>
                                      <p:to>
                                        <p:strVal val="visible"/>
                                      </p:to>
                                    </p:set>
                                    <p:anim calcmode="lin" valueType="num">
                                      <p:cBhvr additive="base">
                                        <p:cTn id="30" dur="500" fill="hold"/>
                                        <p:tgtEl>
                                          <p:spTgt spid="57346">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734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C983DF73-A26A-4B35-B942-7ECE01513975}"/>
              </a:ext>
            </a:extLst>
          </p:cNvPr>
          <p:cNvSpPr txBox="1">
            <a:spLocks noChangeArrowheads="1"/>
          </p:cNvSpPr>
          <p:nvPr/>
        </p:nvSpPr>
        <p:spPr bwMode="auto">
          <a:xfrm>
            <a:off x="4787900" y="1246188"/>
            <a:ext cx="3924300" cy="4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pt-BR" altLang="pt-BR">
                <a:solidFill>
                  <a:srgbClr val="FFFF66"/>
                </a:solidFill>
                <a:latin typeface="Arial" panose="020B0604020202020204" pitchFamily="34" charset="0"/>
              </a:rPr>
              <a:t>Em todos esses casos o pecador tinha de prover a oferta, colocar a mão sobre a cabeça do animal, e matá-lo. Quando toda a congregação pecava, devia prover oferta, e os anciãos tinham de pôr as mãos sobre a cabeça do novilho.</a:t>
            </a:r>
          </a:p>
        </p:txBody>
      </p:sp>
      <p:pic>
        <p:nvPicPr>
          <p:cNvPr id="56323" name="Picture 3">
            <a:extLst>
              <a:ext uri="{FF2B5EF4-FFF2-40B4-BE49-F238E27FC236}">
                <a16:creationId xmlns:a16="http://schemas.microsoft.com/office/drawing/2014/main" id="{D7C2EFBB-23C9-4A5F-B52D-E68BF58E8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36613"/>
            <a:ext cx="3395662" cy="5113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randombar(horizontal)">
                                      <p:cBhvr>
                                        <p:cTn id="7" dur="500"/>
                                        <p:tgtEl>
                                          <p:spTgt spid="56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6322"/>
                                        </p:tgtEl>
                                        <p:attrNameLst>
                                          <p:attrName>style.visibility</p:attrName>
                                        </p:attrNameLst>
                                      </p:cBhvr>
                                      <p:to>
                                        <p:strVal val="visible"/>
                                      </p:to>
                                    </p:set>
                                    <p:anim calcmode="lin" valueType="num">
                                      <p:cBhvr additive="base">
                                        <p:cTn id="12" dur="500" fill="hold"/>
                                        <p:tgtEl>
                                          <p:spTgt spid="56322"/>
                                        </p:tgtEl>
                                        <p:attrNameLst>
                                          <p:attrName>ppt_x</p:attrName>
                                        </p:attrNameLst>
                                      </p:cBhvr>
                                      <p:tavLst>
                                        <p:tav tm="0">
                                          <p:val>
                                            <p:strVal val="0-#ppt_w/2"/>
                                          </p:val>
                                        </p:tav>
                                        <p:tav tm="100000">
                                          <p:val>
                                            <p:strVal val="#ppt_x"/>
                                          </p:val>
                                        </p:tav>
                                      </p:tavLst>
                                    </p:anim>
                                    <p:anim calcmode="lin" valueType="num">
                                      <p:cBhvr additive="base">
                                        <p:cTn id="13"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A301B443-8AA6-4341-9FC7-78A3EC9F2C90}"/>
              </a:ext>
            </a:extLst>
          </p:cNvPr>
          <p:cNvSpPr txBox="1">
            <a:spLocks noChangeArrowheads="1"/>
          </p:cNvSpPr>
          <p:nvPr/>
        </p:nvSpPr>
        <p:spPr bwMode="auto">
          <a:xfrm>
            <a:off x="3563938" y="1160463"/>
            <a:ext cx="54356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indent="-5334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a:solidFill>
                  <a:srgbClr val="FFFF66"/>
                </a:solidFill>
                <a:latin typeface="Arial" panose="020B0604020202020204" pitchFamily="34" charset="0"/>
              </a:rPr>
              <a:t>A palavra hebraica para oferta ou sacrifício pelas culpas, “Ashan”, poderia ser também traduzida por “dívida”.</a:t>
            </a:r>
          </a:p>
          <a:p>
            <a:pPr algn="ctr"/>
            <a:endParaRPr lang="pt-BR" altLang="pt-BR" sz="2000">
              <a:solidFill>
                <a:srgbClr val="FFFF66"/>
              </a:solidFill>
              <a:latin typeface="Arial" panose="020B0604020202020204" pitchFamily="34" charset="0"/>
            </a:endParaRPr>
          </a:p>
          <a:p>
            <a:pPr algn="ctr"/>
            <a:r>
              <a:rPr lang="pt-BR" altLang="pt-BR">
                <a:solidFill>
                  <a:srgbClr val="FFFF66"/>
                </a:solidFill>
                <a:latin typeface="Arial" panose="020B0604020202020204" pitchFamily="34" charset="0"/>
              </a:rPr>
              <a:t>As ofertas pelos pecados eram oferecidas pelos pecados  de ignorância , e não abrangiam pecados cometidos voluntariamente ou com consciência.  Quando um israelita havia, sem se aperceber, cometido qualquer coisa “contra alguns dos mandamentos do Senhor”, não era reputado como responsável, até que isso lhe fosse notificado. </a:t>
            </a:r>
          </a:p>
        </p:txBody>
      </p:sp>
      <p:sp>
        <p:nvSpPr>
          <p:cNvPr id="13315" name="Text Box 3">
            <a:extLst>
              <a:ext uri="{FF2B5EF4-FFF2-40B4-BE49-F238E27FC236}">
                <a16:creationId xmlns:a16="http://schemas.microsoft.com/office/drawing/2014/main" id="{96BA4796-EAB4-49B9-A7FE-6B6E0AE0C4B1}"/>
              </a:ext>
            </a:extLst>
          </p:cNvPr>
          <p:cNvSpPr txBox="1">
            <a:spLocks noChangeArrowheads="1"/>
          </p:cNvSpPr>
          <p:nvPr/>
        </p:nvSpPr>
        <p:spPr bwMode="auto">
          <a:xfrm>
            <a:off x="323850" y="188913"/>
            <a:ext cx="84597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pt-BR" altLang="pt-BR" sz="3200" b="1">
                <a:solidFill>
                  <a:srgbClr val="FFFF66"/>
                </a:solidFill>
                <a:latin typeface="Arial" panose="020B0604020202020204" pitchFamily="34" charset="0"/>
              </a:rPr>
              <a:t>5. Ofertas pelos pecados e as culpas</a:t>
            </a:r>
            <a:endParaRPr lang="pt-BR" altLang="pt-BR" sz="2800">
              <a:solidFill>
                <a:srgbClr val="FFFF66"/>
              </a:solidFill>
              <a:latin typeface="Arial" panose="020B0604020202020204" pitchFamily="34" charset="0"/>
            </a:endParaRPr>
          </a:p>
        </p:txBody>
      </p:sp>
      <p:pic>
        <p:nvPicPr>
          <p:cNvPr id="13316" name="Picture 4">
            <a:extLst>
              <a:ext uri="{FF2B5EF4-FFF2-40B4-BE49-F238E27FC236}">
                <a16:creationId xmlns:a16="http://schemas.microsoft.com/office/drawing/2014/main" id="{8AAC023C-9A0C-4220-A7D8-0C802F315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5792"/>
          <a:stretch>
            <a:fillRect/>
          </a:stretch>
        </p:blipFill>
        <p:spPr bwMode="auto">
          <a:xfrm>
            <a:off x="323850" y="1412875"/>
            <a:ext cx="3122613" cy="432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dissolve">
                                      <p:cBhvr>
                                        <p:cTn id="13" dur="500"/>
                                        <p:tgtEl>
                                          <p:spTgt spid="133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3314">
                                            <p:txEl>
                                              <p:pRg st="0" end="0"/>
                                            </p:txEl>
                                          </p:spTgt>
                                        </p:tgtEl>
                                        <p:attrNameLst>
                                          <p:attrName>style.visibility</p:attrName>
                                        </p:attrNameLst>
                                      </p:cBhvr>
                                      <p:to>
                                        <p:strVal val="visible"/>
                                      </p:to>
                                    </p:set>
                                    <p:animEffect transition="in" filter="wipe(right)">
                                      <p:cBhvr>
                                        <p:cTn id="18" dur="500"/>
                                        <p:tgtEl>
                                          <p:spTgt spid="1331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3314">
                                            <p:txEl>
                                              <p:pRg st="2" end="2"/>
                                            </p:txEl>
                                          </p:spTgt>
                                        </p:tgtEl>
                                        <p:attrNameLst>
                                          <p:attrName>style.visibility</p:attrName>
                                        </p:attrNameLst>
                                      </p:cBhvr>
                                      <p:to>
                                        <p:strVal val="visible"/>
                                      </p:to>
                                    </p:set>
                                    <p:animEffect transition="in" filter="wipe(right)">
                                      <p:cBhvr>
                                        <p:cTn id="23"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DA5AF5C3-FD85-4854-B944-5A98039FBE1E}"/>
              </a:ext>
            </a:extLst>
          </p:cNvPr>
          <p:cNvSpPr txBox="1">
            <a:spLocks noChangeArrowheads="1"/>
          </p:cNvSpPr>
          <p:nvPr/>
        </p:nvSpPr>
        <p:spPr bwMode="auto">
          <a:xfrm>
            <a:off x="5003800" y="1484313"/>
            <a:ext cx="374808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ctr"/>
            <a:endParaRPr lang="pt-BR" altLang="pt-BR">
              <a:solidFill>
                <a:srgbClr val="FFFF66"/>
              </a:solidFill>
              <a:latin typeface="Arial" panose="020B0604020202020204" pitchFamily="34" charset="0"/>
            </a:endParaRPr>
          </a:p>
          <a:p>
            <a:pPr algn="ctr">
              <a:buSzPct val="130000"/>
              <a:buFont typeface="Wingdings" panose="05000000000000000000" pitchFamily="2" charset="2"/>
              <a:buNone/>
            </a:pPr>
            <a:r>
              <a:rPr lang="pt-BR" altLang="pt-BR" b="1">
                <a:solidFill>
                  <a:srgbClr val="FFFF66"/>
                </a:solidFill>
                <a:latin typeface="Arial" panose="020B0604020202020204" pitchFamily="34" charset="0"/>
              </a:rPr>
              <a:t>Oferta Queimada</a:t>
            </a:r>
            <a:r>
              <a:rPr lang="pt-BR" altLang="pt-BR">
                <a:solidFill>
                  <a:srgbClr val="FFFF66"/>
                </a:solidFill>
                <a:latin typeface="Arial" panose="020B0604020202020204" pitchFamily="34" charset="0"/>
              </a:rPr>
              <a:t> – fala do desejo do ofertante de se consagrar a Deus.</a:t>
            </a:r>
          </a:p>
          <a:p>
            <a:pPr algn="ctr"/>
            <a:endParaRPr lang="pt-BR" altLang="pt-BR">
              <a:solidFill>
                <a:srgbClr val="FFFF66"/>
              </a:solidFill>
              <a:latin typeface="Arial" panose="020B0604020202020204" pitchFamily="34" charset="0"/>
            </a:endParaRPr>
          </a:p>
          <a:p>
            <a:pPr algn="ctr"/>
            <a:r>
              <a:rPr lang="pt-BR" altLang="pt-BR" b="1">
                <a:solidFill>
                  <a:srgbClr val="FFFF66"/>
                </a:solidFill>
                <a:latin typeface="Arial" panose="020B0604020202020204" pitchFamily="34" charset="0"/>
              </a:rPr>
              <a:t>Oferta de Manjares</a:t>
            </a:r>
            <a:r>
              <a:rPr lang="pt-BR" altLang="pt-BR">
                <a:solidFill>
                  <a:srgbClr val="FFFF66"/>
                </a:solidFill>
                <a:latin typeface="Arial" panose="020B0604020202020204" pitchFamily="34" charset="0"/>
              </a:rPr>
              <a:t> – representa a dedicação dos meios – isso quer dizer somos responsáveis pelos talentos que possuímos, e todos os dons que temos; e Deus é o verdadeiro dono.</a:t>
            </a:r>
          </a:p>
        </p:txBody>
      </p:sp>
      <p:sp>
        <p:nvSpPr>
          <p:cNvPr id="14339" name="Text Box 3">
            <a:extLst>
              <a:ext uri="{FF2B5EF4-FFF2-40B4-BE49-F238E27FC236}">
                <a16:creationId xmlns:a16="http://schemas.microsoft.com/office/drawing/2014/main" id="{D6622838-9393-41D1-8EC9-24E9465670CB}"/>
              </a:ext>
            </a:extLst>
          </p:cNvPr>
          <p:cNvSpPr txBox="1">
            <a:spLocks noChangeArrowheads="1"/>
          </p:cNvSpPr>
          <p:nvPr/>
        </p:nvSpPr>
        <p:spPr bwMode="auto">
          <a:xfrm>
            <a:off x="611188" y="115888"/>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ctr"/>
            <a:r>
              <a:rPr lang="pt-BR" altLang="pt-BR" sz="3200" b="1">
                <a:solidFill>
                  <a:srgbClr val="FFFF66"/>
                </a:solidFill>
                <a:latin typeface="Arial" panose="020B0604020202020204" pitchFamily="34" charset="0"/>
              </a:rPr>
              <a:t>O QUE ESSAS OFERTAS </a:t>
            </a:r>
          </a:p>
          <a:p>
            <a:pPr lvl="2" algn="ctr"/>
            <a:r>
              <a:rPr lang="pt-BR" altLang="pt-BR" sz="3200" b="1">
                <a:solidFill>
                  <a:srgbClr val="FFFF66"/>
                </a:solidFill>
                <a:latin typeface="Arial" panose="020B0604020202020204" pitchFamily="34" charset="0"/>
              </a:rPr>
              <a:t>NOS REVELAM?</a:t>
            </a:r>
          </a:p>
        </p:txBody>
      </p:sp>
      <p:pic>
        <p:nvPicPr>
          <p:cNvPr id="14340" name="Picture 4">
            <a:extLst>
              <a:ext uri="{FF2B5EF4-FFF2-40B4-BE49-F238E27FC236}">
                <a16:creationId xmlns:a16="http://schemas.microsoft.com/office/drawing/2014/main" id="{E1F79874-AFFD-4605-9963-A3A7B3A1D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3584575" cy="494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randombar(horizontal)">
                                      <p:cBhvr>
                                        <p:cTn id="13" dur="500"/>
                                        <p:tgtEl>
                                          <p:spTgt spid="14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338">
                                            <p:txEl>
                                              <p:pRg st="1" end="1"/>
                                            </p:txEl>
                                          </p:spTgt>
                                        </p:tgtEl>
                                        <p:attrNameLst>
                                          <p:attrName>style.visibility</p:attrName>
                                        </p:attrNameLst>
                                      </p:cBhvr>
                                      <p:to>
                                        <p:strVal val="visible"/>
                                      </p:to>
                                    </p:set>
                                    <p:animEffect transition="in" filter="checkerboard(across)">
                                      <p:cBhvr>
                                        <p:cTn id="18" dur="500"/>
                                        <p:tgtEl>
                                          <p:spTgt spid="1433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338">
                                            <p:txEl>
                                              <p:pRg st="3" end="3"/>
                                            </p:txEl>
                                          </p:spTgt>
                                        </p:tgtEl>
                                        <p:attrNameLst>
                                          <p:attrName>style.visibility</p:attrName>
                                        </p:attrNameLst>
                                      </p:cBhvr>
                                      <p:to>
                                        <p:strVal val="visible"/>
                                      </p:to>
                                    </p:set>
                                    <p:animEffect transition="in" filter="checkerboard(across)">
                                      <p:cBhvr>
                                        <p:cTn id="23" dur="50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562A3C0-D897-44BC-9FEE-F3DCE207E573}"/>
              </a:ext>
            </a:extLst>
          </p:cNvPr>
          <p:cNvSpPr>
            <a:spLocks noChangeArrowheads="1"/>
          </p:cNvSpPr>
          <p:nvPr/>
        </p:nvSpPr>
        <p:spPr bwMode="auto">
          <a:xfrm>
            <a:off x="468313" y="620713"/>
            <a:ext cx="4103687"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SzPct val="130000"/>
              <a:buFont typeface="Wingdings" panose="05000000000000000000" pitchFamily="2" charset="2"/>
              <a:buNone/>
            </a:pPr>
            <a:r>
              <a:rPr lang="pt-BR" altLang="pt-BR" b="1">
                <a:solidFill>
                  <a:srgbClr val="FFFF66"/>
                </a:solidFill>
                <a:latin typeface="Arial" panose="020B0604020202020204" pitchFamily="34" charset="0"/>
              </a:rPr>
              <a:t>Oferta Pacífica</a:t>
            </a:r>
            <a:r>
              <a:rPr lang="pt-BR" altLang="pt-BR">
                <a:solidFill>
                  <a:srgbClr val="FFFF66"/>
                </a:solidFill>
                <a:latin typeface="Arial" panose="020B0604020202020204" pitchFamily="34" charset="0"/>
              </a:rPr>
              <a:t> – era expressão de sua paz com Deus e sua gratidão pelas muitas bênçãos recebidas. Esta era a oferta de um coração cheio de louvor e transbordante de alegria.</a:t>
            </a:r>
          </a:p>
          <a:p>
            <a:pPr algn="ctr"/>
            <a:endParaRPr lang="pt-BR" altLang="pt-BR">
              <a:solidFill>
                <a:srgbClr val="FFFF66"/>
              </a:solidFill>
              <a:latin typeface="Arial" panose="020B0604020202020204" pitchFamily="34" charset="0"/>
            </a:endParaRPr>
          </a:p>
          <a:p>
            <a:pPr algn="ctr">
              <a:buSzPct val="130000"/>
              <a:buFont typeface="Wingdings" panose="05000000000000000000" pitchFamily="2" charset="2"/>
              <a:buNone/>
            </a:pPr>
            <a:r>
              <a:rPr lang="pt-BR" altLang="pt-BR" b="1">
                <a:solidFill>
                  <a:srgbClr val="FFFF66"/>
                </a:solidFill>
                <a:latin typeface="Arial" panose="020B0604020202020204" pitchFamily="34" charset="0"/>
              </a:rPr>
              <a:t>Oferta pelo pecado e Oferta pelos pecados e culpas</a:t>
            </a:r>
            <a:r>
              <a:rPr lang="pt-BR" altLang="pt-BR">
                <a:solidFill>
                  <a:srgbClr val="FFFF66"/>
                </a:solidFill>
                <a:latin typeface="Arial" panose="020B0604020202020204" pitchFamily="34" charset="0"/>
              </a:rPr>
              <a:t> – ambas representavam o desejo do pecador de receber o perdão e ter a sua comunhão com Deus restaurada.</a:t>
            </a:r>
          </a:p>
        </p:txBody>
      </p:sp>
      <p:pic>
        <p:nvPicPr>
          <p:cNvPr id="58371" name="Picture 3">
            <a:extLst>
              <a:ext uri="{FF2B5EF4-FFF2-40B4-BE49-F238E27FC236}">
                <a16:creationId xmlns:a16="http://schemas.microsoft.com/office/drawing/2014/main" id="{A2FA0F12-8859-45F6-A15A-782DD9202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76275"/>
            <a:ext cx="3713163" cy="541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heel(8)">
                                      <p:cBhvr>
                                        <p:cTn id="7" dur="2000"/>
                                        <p:tgtEl>
                                          <p:spTgt spid="58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370">
                                            <p:txEl>
                                              <p:pRg st="0" end="0"/>
                                            </p:txEl>
                                          </p:spTgt>
                                        </p:tgtEl>
                                        <p:attrNameLst>
                                          <p:attrName>style.visibility</p:attrName>
                                        </p:attrNameLst>
                                      </p:cBhvr>
                                      <p:to>
                                        <p:strVal val="visible"/>
                                      </p:to>
                                    </p:set>
                                    <p:anim calcmode="lin" valueType="num">
                                      <p:cBhvr additive="base">
                                        <p:cTn id="12" dur="500" fill="hold"/>
                                        <p:tgtEl>
                                          <p:spTgt spid="5837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3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370">
                                            <p:txEl>
                                              <p:pRg st="2" end="2"/>
                                            </p:txEl>
                                          </p:spTgt>
                                        </p:tgtEl>
                                        <p:attrNameLst>
                                          <p:attrName>style.visibility</p:attrName>
                                        </p:attrNameLst>
                                      </p:cBhvr>
                                      <p:to>
                                        <p:strVal val="visible"/>
                                      </p:to>
                                    </p:set>
                                    <p:anim calcmode="lin" valueType="num">
                                      <p:cBhvr additive="base">
                                        <p:cTn id="18" dur="500" fill="hold"/>
                                        <p:tgtEl>
                                          <p:spTgt spid="58370">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37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18FF8662-B50D-4CA4-B847-FF8EE31A280A}"/>
              </a:ext>
            </a:extLst>
          </p:cNvPr>
          <p:cNvSpPr txBox="1">
            <a:spLocks noChangeArrowheads="1"/>
          </p:cNvSpPr>
          <p:nvPr/>
        </p:nvSpPr>
        <p:spPr bwMode="auto">
          <a:xfrm>
            <a:off x="-179388" y="4365625"/>
            <a:ext cx="9144001"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marL="3810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2" algn="ctr"/>
            <a:r>
              <a:rPr lang="pt-BR" altLang="pt-BR">
                <a:solidFill>
                  <a:srgbClr val="FFFF66"/>
                </a:solidFill>
                <a:latin typeface="Arial" panose="020B0604020202020204" pitchFamily="34" charset="0"/>
              </a:rPr>
              <a:t>Ainda hoje as ofertas testificam do desejo de consagração e dedicação da vida, como também tudo que possui; ela é uma expressão de paz e gratidão bem como uma demonstração de comunhão  desenvolvida entre o ofertante e o Senhor de todo o Universo.</a:t>
            </a:r>
          </a:p>
        </p:txBody>
      </p:sp>
      <p:sp>
        <p:nvSpPr>
          <p:cNvPr id="15365" name="Text Box 5">
            <a:extLst>
              <a:ext uri="{FF2B5EF4-FFF2-40B4-BE49-F238E27FC236}">
                <a16:creationId xmlns:a16="http://schemas.microsoft.com/office/drawing/2014/main" id="{E2B64CAC-FBB3-4603-B997-965B461C0713}"/>
              </a:ext>
            </a:extLst>
          </p:cNvPr>
          <p:cNvSpPr txBox="1">
            <a:spLocks noChangeArrowheads="1"/>
          </p:cNvSpPr>
          <p:nvPr/>
        </p:nvSpPr>
        <p:spPr bwMode="auto">
          <a:xfrm>
            <a:off x="1187450" y="260350"/>
            <a:ext cx="7016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solidFill>
                  <a:srgbClr val="FFFF66"/>
                </a:solidFill>
                <a:latin typeface="Arial" panose="020B0604020202020204" pitchFamily="34" charset="0"/>
              </a:rPr>
              <a:t>O QUE AS OFERTAS TESTIFICAM HOJE</a:t>
            </a:r>
          </a:p>
        </p:txBody>
      </p:sp>
      <p:pic>
        <p:nvPicPr>
          <p:cNvPr id="15366" name="Picture 6">
            <a:extLst>
              <a:ext uri="{FF2B5EF4-FFF2-40B4-BE49-F238E27FC236}">
                <a16:creationId xmlns:a16="http://schemas.microsoft.com/office/drawing/2014/main" id="{0547A1F0-C810-4042-81CA-01AC7B44D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1341438"/>
            <a:ext cx="2808287" cy="2573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randombar(horizontal)">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p:cTn id="12" dur="500" fill="hold"/>
                                        <p:tgtEl>
                                          <p:spTgt spid="15365"/>
                                        </p:tgtEl>
                                        <p:attrNameLst>
                                          <p:attrName>ppt_w</p:attrName>
                                        </p:attrNameLst>
                                      </p:cBhvr>
                                      <p:tavLst>
                                        <p:tav tm="0">
                                          <p:val>
                                            <p:fltVal val="0"/>
                                          </p:val>
                                        </p:tav>
                                        <p:tav tm="100000">
                                          <p:val>
                                            <p:strVal val="#ppt_w"/>
                                          </p:val>
                                        </p:tav>
                                      </p:tavLst>
                                    </p:anim>
                                    <p:anim calcmode="lin" valueType="num">
                                      <p:cBhvr>
                                        <p:cTn id="13" dur="500" fill="hold"/>
                                        <p:tgtEl>
                                          <p:spTgt spid="15365"/>
                                        </p:tgtEl>
                                        <p:attrNameLst>
                                          <p:attrName>ppt_h</p:attrName>
                                        </p:attrNameLst>
                                      </p:cBhvr>
                                      <p:tavLst>
                                        <p:tav tm="0">
                                          <p:val>
                                            <p:fltVal val="0"/>
                                          </p:val>
                                        </p:tav>
                                        <p:tav tm="100000">
                                          <p:val>
                                            <p:strVal val="#ppt_h"/>
                                          </p:val>
                                        </p:tav>
                                      </p:tavLst>
                                    </p:anim>
                                    <p:animEffect transition="in" filter="fade">
                                      <p:cBhvr>
                                        <p:cTn id="14" dur="500"/>
                                        <p:tgtEl>
                                          <p:spTgt spid="1536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5362"/>
                                        </p:tgtEl>
                                        <p:attrNameLst>
                                          <p:attrName>style.visibility</p:attrName>
                                        </p:attrNameLst>
                                      </p:cBhvr>
                                      <p:to>
                                        <p:strVal val="visible"/>
                                      </p:to>
                                    </p:set>
                                    <p:anim calcmode="lin" valueType="num">
                                      <p:cBhvr>
                                        <p:cTn id="19" dur="1000" fill="hold"/>
                                        <p:tgtEl>
                                          <p:spTgt spid="15362"/>
                                        </p:tgtEl>
                                        <p:attrNameLst>
                                          <p:attrName>ppt_x</p:attrName>
                                        </p:attrNameLst>
                                      </p:cBhvr>
                                      <p:tavLst>
                                        <p:tav tm="0">
                                          <p:val>
                                            <p:strVal val="#ppt_x-.2"/>
                                          </p:val>
                                        </p:tav>
                                        <p:tav tm="100000">
                                          <p:val>
                                            <p:strVal val="#ppt_x"/>
                                          </p:val>
                                        </p:tav>
                                      </p:tavLst>
                                    </p:anim>
                                    <p:anim calcmode="lin" valueType="num">
                                      <p:cBhvr>
                                        <p:cTn id="20"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88903FD8-6CC6-471F-BF2B-85DFF1F81482}"/>
              </a:ext>
            </a:extLst>
          </p:cNvPr>
          <p:cNvSpPr txBox="1">
            <a:spLocks noChangeArrowheads="1"/>
          </p:cNvSpPr>
          <p:nvPr/>
        </p:nvSpPr>
        <p:spPr bwMode="auto">
          <a:xfrm>
            <a:off x="4572000" y="1341438"/>
            <a:ext cx="40671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b="1">
                <a:solidFill>
                  <a:srgbClr val="FFFF66"/>
                </a:solidFill>
                <a:latin typeface="Arial" panose="020B0604020202020204" pitchFamily="34" charset="0"/>
              </a:rPr>
              <a:t>1.Boa Vontade</a:t>
            </a:r>
          </a:p>
          <a:p>
            <a:pPr algn="just"/>
            <a:r>
              <a:rPr lang="pt-BR" altLang="pt-BR" i="1">
                <a:solidFill>
                  <a:srgbClr val="FFFF66"/>
                </a:solidFill>
                <a:latin typeface="Arial" panose="020B0604020202020204" pitchFamily="34" charset="0"/>
              </a:rPr>
              <a:t>“Porque, se há boa vontade conforme o que o homem tem, e não segundo o que ele não tem”. II Cor. 8:12</a:t>
            </a:r>
          </a:p>
          <a:p>
            <a:pPr algn="just"/>
            <a:endParaRPr lang="pt-BR" altLang="pt-BR" b="1" i="1">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rPr>
              <a:t>2.Generosa</a:t>
            </a:r>
          </a:p>
          <a:p>
            <a:pPr algn="just"/>
            <a:r>
              <a:rPr lang="pt-BR" altLang="pt-BR" i="1">
                <a:solidFill>
                  <a:srgbClr val="FFFF66"/>
                </a:solidFill>
                <a:latin typeface="Arial" panose="020B0604020202020204" pitchFamily="34" charset="0"/>
              </a:rPr>
              <a:t>“... evitando assim que alguém nos acuse em face desta generosa dádiva administrativa por nós”. II Cor. 8:20</a:t>
            </a:r>
          </a:p>
        </p:txBody>
      </p:sp>
      <p:pic>
        <p:nvPicPr>
          <p:cNvPr id="16387" name="Picture 3">
            <a:extLst>
              <a:ext uri="{FF2B5EF4-FFF2-40B4-BE49-F238E27FC236}">
                <a16:creationId xmlns:a16="http://schemas.microsoft.com/office/drawing/2014/main" id="{B187362A-0CB3-432A-9207-E8D097D5E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7" r="2206" b="3134"/>
          <a:stretch>
            <a:fillRect/>
          </a:stretch>
        </p:blipFill>
        <p:spPr bwMode="auto">
          <a:xfrm>
            <a:off x="395288" y="1125538"/>
            <a:ext cx="3560762" cy="5256212"/>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4">
            <a:extLst>
              <a:ext uri="{FF2B5EF4-FFF2-40B4-BE49-F238E27FC236}">
                <a16:creationId xmlns:a16="http://schemas.microsoft.com/office/drawing/2014/main" id="{7EB47808-718F-4447-92EF-53DBD9FD59E4}"/>
              </a:ext>
            </a:extLst>
          </p:cNvPr>
          <p:cNvSpPr>
            <a:spLocks noChangeArrowheads="1"/>
          </p:cNvSpPr>
          <p:nvPr/>
        </p:nvSpPr>
        <p:spPr bwMode="auto">
          <a:xfrm>
            <a:off x="539750" y="280988"/>
            <a:ext cx="8005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solidFill>
                  <a:srgbClr val="FFFF66"/>
                </a:solidFill>
                <a:latin typeface="Arial" panose="020B0604020202020204" pitchFamily="34" charset="0"/>
              </a:rPr>
              <a:t>Esta oferta de amor apresenta características: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Effect transition="in" filter="randombar(vertical)">
                                      <p:cBhvr>
                                        <p:cTn id="12" dur="500"/>
                                        <p:tgtEl>
                                          <p:spTgt spid="1638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6386">
                                            <p:txEl>
                                              <p:pRg st="1" end="1"/>
                                            </p:txEl>
                                          </p:spTgt>
                                        </p:tgtEl>
                                        <p:attrNameLst>
                                          <p:attrName>style.visibility</p:attrName>
                                        </p:attrNameLst>
                                      </p:cBhvr>
                                      <p:to>
                                        <p:strVal val="visible"/>
                                      </p:to>
                                    </p:set>
                                    <p:animEffect transition="in" filter="randombar(vertical)">
                                      <p:cBhvr>
                                        <p:cTn id="17" dur="500"/>
                                        <p:tgtEl>
                                          <p:spTgt spid="1638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randombar(vertical)">
                                      <p:cBhvr>
                                        <p:cTn id="22" dur="500"/>
                                        <p:tgtEl>
                                          <p:spTgt spid="163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randombar(vertical)">
                                      <p:cBhvr>
                                        <p:cTn id="27" dur="500"/>
                                        <p:tgtEl>
                                          <p:spTgt spid="163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88CC7127-4889-47B5-823E-57C37D9CB9C3}"/>
              </a:ext>
            </a:extLst>
          </p:cNvPr>
          <p:cNvSpPr txBox="1">
            <a:spLocks noChangeArrowheads="1"/>
          </p:cNvSpPr>
          <p:nvPr/>
        </p:nvSpPr>
        <p:spPr bwMode="auto">
          <a:xfrm>
            <a:off x="179388" y="3833813"/>
            <a:ext cx="87137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b="1">
                <a:solidFill>
                  <a:srgbClr val="FFFF66"/>
                </a:solidFill>
                <a:latin typeface="Arial" panose="020B0604020202020204" pitchFamily="34" charset="0"/>
              </a:rPr>
              <a:t>3.Com alegria</a:t>
            </a:r>
          </a:p>
          <a:p>
            <a:pPr algn="just"/>
            <a:r>
              <a:rPr lang="pt-BR" altLang="pt-BR" sz="2000" i="1">
                <a:solidFill>
                  <a:srgbClr val="FFFF66"/>
                </a:solidFill>
                <a:latin typeface="Arial" panose="020B0604020202020204" pitchFamily="34" charset="0"/>
              </a:rPr>
              <a:t>“... por que no meio de muita prova de tribulação, manifestaram abundância de alegria, e a profunda pobreza deles  superabundou em grande riqueza de sua generosidade”. II Cor. 8:2 </a:t>
            </a:r>
          </a:p>
          <a:p>
            <a:pPr algn="just"/>
            <a:endParaRPr lang="pt-BR" altLang="pt-BR" sz="2000" b="1">
              <a:solidFill>
                <a:srgbClr val="FFFF66"/>
              </a:solidFill>
              <a:latin typeface="Arial" panose="020B0604020202020204" pitchFamily="34" charset="0"/>
            </a:endParaRPr>
          </a:p>
          <a:p>
            <a:pPr algn="just"/>
            <a:r>
              <a:rPr lang="pt-BR" altLang="pt-BR" sz="2000" b="1">
                <a:solidFill>
                  <a:srgbClr val="FFFF66"/>
                </a:solidFill>
                <a:latin typeface="Arial" panose="020B0604020202020204" pitchFamily="34" charset="0"/>
              </a:rPr>
              <a:t>4.Prontidão</a:t>
            </a:r>
          </a:p>
          <a:p>
            <a:pPr algn="just"/>
            <a:r>
              <a:rPr lang="pt-BR" altLang="pt-BR" sz="2000" i="1">
                <a:solidFill>
                  <a:srgbClr val="FFFF66"/>
                </a:solidFill>
                <a:latin typeface="Arial" panose="020B0604020202020204" pitchFamily="34" charset="0"/>
              </a:rPr>
              <a:t>“... contemplai agora a obra começada, para que, assim como revelastes prontidão no querer, assim a levais a termo, segundo as vossas  posses”. II Cor. 8:11</a:t>
            </a:r>
          </a:p>
        </p:txBody>
      </p:sp>
      <p:pic>
        <p:nvPicPr>
          <p:cNvPr id="59395" name="Picture 3">
            <a:extLst>
              <a:ext uri="{FF2B5EF4-FFF2-40B4-BE49-F238E27FC236}">
                <a16:creationId xmlns:a16="http://schemas.microsoft.com/office/drawing/2014/main" id="{6D2E45AB-DF0D-4D1E-8DD9-597230C71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67"/>
          <a:stretch>
            <a:fillRect/>
          </a:stretch>
        </p:blipFill>
        <p:spPr bwMode="auto">
          <a:xfrm>
            <a:off x="2268538" y="188913"/>
            <a:ext cx="4535487" cy="3584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randombar(horizontal)">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9394">
                                            <p:txEl>
                                              <p:pRg st="0" end="0"/>
                                            </p:txEl>
                                          </p:spTgt>
                                        </p:tgtEl>
                                        <p:attrNameLst>
                                          <p:attrName>style.visibility</p:attrName>
                                        </p:attrNameLst>
                                      </p:cBhvr>
                                      <p:to>
                                        <p:strVal val="visible"/>
                                      </p:to>
                                    </p:set>
                                    <p:anim calcmode="lin" valueType="num">
                                      <p:cBhvr additive="base">
                                        <p:cTn id="12" dur="500" fill="hold"/>
                                        <p:tgtEl>
                                          <p:spTgt spid="5939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93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9394">
                                            <p:txEl>
                                              <p:pRg st="1" end="1"/>
                                            </p:txEl>
                                          </p:spTgt>
                                        </p:tgtEl>
                                        <p:attrNameLst>
                                          <p:attrName>style.visibility</p:attrName>
                                        </p:attrNameLst>
                                      </p:cBhvr>
                                      <p:to>
                                        <p:strVal val="visible"/>
                                      </p:to>
                                    </p:set>
                                    <p:anim calcmode="lin" valueType="num">
                                      <p:cBhvr additive="base">
                                        <p:cTn id="18" dur="500" fill="hold"/>
                                        <p:tgtEl>
                                          <p:spTgt spid="5939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93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9394">
                                            <p:txEl>
                                              <p:pRg st="3" end="3"/>
                                            </p:txEl>
                                          </p:spTgt>
                                        </p:tgtEl>
                                        <p:attrNameLst>
                                          <p:attrName>style.visibility</p:attrName>
                                        </p:attrNameLst>
                                      </p:cBhvr>
                                      <p:to>
                                        <p:strVal val="visible"/>
                                      </p:to>
                                    </p:set>
                                    <p:anim calcmode="lin" valueType="num">
                                      <p:cBhvr additive="base">
                                        <p:cTn id="24" dur="500" fill="hold"/>
                                        <p:tgtEl>
                                          <p:spTgt spid="59394">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93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9394">
                                            <p:txEl>
                                              <p:pRg st="4" end="4"/>
                                            </p:txEl>
                                          </p:spTgt>
                                        </p:tgtEl>
                                        <p:attrNameLst>
                                          <p:attrName>style.visibility</p:attrName>
                                        </p:attrNameLst>
                                      </p:cBhvr>
                                      <p:to>
                                        <p:strVal val="visible"/>
                                      </p:to>
                                    </p:set>
                                    <p:anim calcmode="lin" valueType="num">
                                      <p:cBhvr additive="base">
                                        <p:cTn id="30" dur="500" fill="hold"/>
                                        <p:tgtEl>
                                          <p:spTgt spid="5939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939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id="{FB36F3C8-F98E-4BC8-A3E7-FBAE15B609E9}"/>
              </a:ext>
            </a:extLst>
          </p:cNvPr>
          <p:cNvSpPr txBox="1">
            <a:spLocks noChangeArrowheads="1"/>
          </p:cNvSpPr>
          <p:nvPr/>
        </p:nvSpPr>
        <p:spPr bwMode="auto">
          <a:xfrm>
            <a:off x="303213" y="333375"/>
            <a:ext cx="853757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b="1">
                <a:solidFill>
                  <a:srgbClr val="FFFF66"/>
                </a:solidFill>
                <a:latin typeface="Arial" panose="020B0604020202020204" pitchFamily="34" charset="0"/>
              </a:rPr>
              <a:t>5.Voluntária</a:t>
            </a:r>
          </a:p>
          <a:p>
            <a:pPr algn="just"/>
            <a:r>
              <a:rPr lang="pt-BR" altLang="pt-BR" sz="2000" i="1">
                <a:solidFill>
                  <a:srgbClr val="FFFF66"/>
                </a:solidFill>
                <a:latin typeface="Arial" panose="020B0604020202020204" pitchFamily="34" charset="0"/>
              </a:rPr>
              <a:t>“Porque deles, testemunhou, na medida de suas posses e mesmo acima delas, se mostraram voluntárias”. II Cor. 8:3 </a:t>
            </a:r>
          </a:p>
          <a:p>
            <a:pPr algn="just"/>
            <a:endParaRPr lang="pt-BR" altLang="pt-BR" sz="2000" i="1">
              <a:solidFill>
                <a:srgbClr val="FFFF66"/>
              </a:solidFill>
              <a:latin typeface="Arial" panose="020B0604020202020204" pitchFamily="34" charset="0"/>
            </a:endParaRPr>
          </a:p>
          <a:p>
            <a:pPr algn="just"/>
            <a:endParaRPr lang="pt-BR" altLang="pt-BR" sz="700">
              <a:solidFill>
                <a:srgbClr val="FFFF66"/>
              </a:solidFill>
              <a:latin typeface="Arial" panose="020B0604020202020204" pitchFamily="34" charset="0"/>
            </a:endParaRPr>
          </a:p>
          <a:p>
            <a:pPr algn="just"/>
            <a:r>
              <a:rPr lang="pt-BR" altLang="pt-BR" sz="2000" b="1">
                <a:solidFill>
                  <a:srgbClr val="FFFF66"/>
                </a:solidFill>
                <a:latin typeface="Arial" panose="020B0604020202020204" pitchFamily="34" charset="0"/>
              </a:rPr>
              <a:t>6.Sem tristeza, sem avareza, nem por obrigação.</a:t>
            </a:r>
          </a:p>
          <a:p>
            <a:pPr algn="just"/>
            <a:r>
              <a:rPr lang="pt-BR" altLang="pt-BR" sz="2000" i="1">
                <a:solidFill>
                  <a:srgbClr val="FFFF66"/>
                </a:solidFill>
                <a:latin typeface="Arial" panose="020B0604020202020204" pitchFamily="34" charset="0"/>
              </a:rPr>
              <a:t>“Cada um contribua segundo tiver proposto no coração</a:t>
            </a:r>
            <a:r>
              <a:rPr lang="pt-BR" altLang="pt-BR" sz="2000" b="1" i="1">
                <a:solidFill>
                  <a:srgbClr val="FFFF66"/>
                </a:solidFill>
                <a:latin typeface="Arial" panose="020B0604020202020204" pitchFamily="34" charset="0"/>
              </a:rPr>
              <a:t>, </a:t>
            </a:r>
            <a:r>
              <a:rPr lang="pt-BR" altLang="pt-BR" sz="2000" i="1">
                <a:solidFill>
                  <a:srgbClr val="FFFF66"/>
                </a:solidFill>
                <a:latin typeface="Arial" panose="020B0604020202020204" pitchFamily="34" charset="0"/>
              </a:rPr>
              <a:t>não por tristeza ou por necessidade, por que Deus ama a quem dá com alegria”. II Cor. 9:7</a:t>
            </a:r>
          </a:p>
          <a:p>
            <a:pPr algn="just"/>
            <a:endParaRPr lang="pt-BR" altLang="pt-BR" sz="900" i="1">
              <a:solidFill>
                <a:srgbClr val="FFFF66"/>
              </a:solidFill>
              <a:latin typeface="Arial" panose="020B0604020202020204" pitchFamily="34" charset="0"/>
            </a:endParaRPr>
          </a:p>
        </p:txBody>
      </p:sp>
      <p:pic>
        <p:nvPicPr>
          <p:cNvPr id="17412" name="Picture 4">
            <a:extLst>
              <a:ext uri="{FF2B5EF4-FFF2-40B4-BE49-F238E27FC236}">
                <a16:creationId xmlns:a16="http://schemas.microsoft.com/office/drawing/2014/main" id="{40973ECC-4C3E-4ED8-8AB1-0E544AE37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132138"/>
            <a:ext cx="4637087" cy="3465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additive="base">
                                        <p:cTn id="12"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 calcmode="lin" valueType="num">
                                      <p:cBhvr additive="base">
                                        <p:cTn id="18"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17411">
                                            <p:txEl>
                                              <p:pRg st="4" end="4"/>
                                            </p:txEl>
                                          </p:spTgt>
                                        </p:tgtEl>
                                        <p:attrNameLst>
                                          <p:attrName>style.visibility</p:attrName>
                                        </p:attrNameLst>
                                      </p:cBhvr>
                                      <p:to>
                                        <p:strVal val="visible"/>
                                      </p:to>
                                    </p:set>
                                    <p:anim calcmode="lin" valueType="num">
                                      <p:cBhvr additive="base">
                                        <p:cTn id="24"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7411">
                                            <p:txEl>
                                              <p:pRg st="5" end="5"/>
                                            </p:txEl>
                                          </p:spTgt>
                                        </p:tgtEl>
                                        <p:attrNameLst>
                                          <p:attrName>style.visibility</p:attrName>
                                        </p:attrNameLst>
                                      </p:cBhvr>
                                      <p:to>
                                        <p:strVal val="visible"/>
                                      </p:to>
                                    </p:set>
                                    <p:anim calcmode="lin" valueType="num">
                                      <p:cBhvr additive="base">
                                        <p:cTn id="30"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2054">
            <a:extLst>
              <a:ext uri="{FF2B5EF4-FFF2-40B4-BE49-F238E27FC236}">
                <a16:creationId xmlns:a16="http://schemas.microsoft.com/office/drawing/2014/main" id="{C47F21F5-BC74-418F-B2A2-3CC766D4F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4" name="Text Box 2050">
            <a:extLst>
              <a:ext uri="{FF2B5EF4-FFF2-40B4-BE49-F238E27FC236}">
                <a16:creationId xmlns:a16="http://schemas.microsoft.com/office/drawing/2014/main" id="{DD85F396-8712-44F6-A3BD-2857EA11B994}"/>
              </a:ext>
            </a:extLst>
          </p:cNvPr>
          <p:cNvSpPr txBox="1">
            <a:spLocks noChangeArrowheads="1"/>
          </p:cNvSpPr>
          <p:nvPr/>
        </p:nvSpPr>
        <p:spPr bwMode="auto">
          <a:xfrm>
            <a:off x="71438" y="4530725"/>
            <a:ext cx="8964612" cy="228282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solidFill>
                  <a:srgbClr val="000099"/>
                </a:solidFill>
                <a:latin typeface="Arial" panose="020B0604020202020204" pitchFamily="34" charset="0"/>
              </a:rPr>
              <a:t>A grande lição objetiva do conjunto do ritualismo era ensinar ao homem pecador o correto posicionamento e relacionamento de Deus para com o homem e homem para com Deus. Ensinar ao homem a soberana e suprema autoridade divina, o senso de dependência do homem perante Deus, e o problema do pecado, com a sua solução.</a:t>
            </a:r>
          </a:p>
        </p:txBody>
      </p:sp>
      <p:sp>
        <p:nvSpPr>
          <p:cNvPr id="49155" name="Text Box 2051">
            <a:extLst>
              <a:ext uri="{FF2B5EF4-FFF2-40B4-BE49-F238E27FC236}">
                <a16:creationId xmlns:a16="http://schemas.microsoft.com/office/drawing/2014/main" id="{C44A6720-F856-4F0B-BBC6-A09B18FEF8D8}"/>
              </a:ext>
            </a:extLst>
          </p:cNvPr>
          <p:cNvSpPr txBox="1">
            <a:spLocks noChangeArrowheads="1"/>
          </p:cNvSpPr>
          <p:nvPr/>
        </p:nvSpPr>
        <p:spPr bwMode="auto">
          <a:xfrm>
            <a:off x="898525" y="188913"/>
            <a:ext cx="81375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pt-BR" altLang="pt-BR" sz="3600" b="1">
                <a:solidFill>
                  <a:srgbClr val="FFFF66"/>
                </a:solidFill>
                <a:latin typeface="Arial" panose="020B0604020202020204" pitchFamily="34" charset="0"/>
              </a:rPr>
              <a:t>SISTEMA DE SACRIFÍCIO DE OFERTAS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randombar(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4515" name="Picture 3">
            <a:extLst>
              <a:ext uri="{FF2B5EF4-FFF2-40B4-BE49-F238E27FC236}">
                <a16:creationId xmlns:a16="http://schemas.microsoft.com/office/drawing/2014/main" id="{D80CCC45-BBE6-41C7-8050-77DB0B072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64"/>
          <a:stretch>
            <a:fillRect/>
          </a:stretch>
        </p:blipFill>
        <p:spPr bwMode="auto">
          <a:xfrm>
            <a:off x="0" y="0"/>
            <a:ext cx="9144000" cy="6838950"/>
          </a:xfrm>
          <a:prstGeom prst="rect">
            <a:avLst/>
          </a:prstGeom>
          <a:noFill/>
          <a:extLst>
            <a:ext uri="{909E8E84-426E-40DD-AFC4-6F175D3DCCD1}">
              <a14:hiddenFill xmlns:a14="http://schemas.microsoft.com/office/drawing/2010/main">
                <a:solidFill>
                  <a:srgbClr val="FFFFFF"/>
                </a:solidFill>
              </a14:hiddenFill>
            </a:ext>
          </a:extLst>
        </p:spPr>
      </p:pic>
      <p:sp>
        <p:nvSpPr>
          <p:cNvPr id="64514" name="Text Box 2">
            <a:extLst>
              <a:ext uri="{FF2B5EF4-FFF2-40B4-BE49-F238E27FC236}">
                <a16:creationId xmlns:a16="http://schemas.microsoft.com/office/drawing/2014/main" id="{194E1818-BA39-49C8-A001-909E43680D64}"/>
              </a:ext>
            </a:extLst>
          </p:cNvPr>
          <p:cNvSpPr txBox="1">
            <a:spLocks noChangeArrowheads="1"/>
          </p:cNvSpPr>
          <p:nvPr/>
        </p:nvSpPr>
        <p:spPr bwMode="auto">
          <a:xfrm>
            <a:off x="107950" y="44450"/>
            <a:ext cx="8834438" cy="66341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endParaRPr lang="pt-BR" altLang="pt-BR" sz="1000">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rPr>
              <a:t>7.Liberal</a:t>
            </a:r>
          </a:p>
          <a:p>
            <a:pPr algn="just"/>
            <a:r>
              <a:rPr lang="pt-BR" altLang="pt-BR" i="1">
                <a:solidFill>
                  <a:srgbClr val="FFFF66"/>
                </a:solidFill>
                <a:latin typeface="Arial" panose="020B0604020202020204" pitchFamily="34" charset="0"/>
              </a:rPr>
              <a:t>“Visto como,  prova desta ministração, glorificam a Deus pela obediência  de vossa confissão quanto ao evangelho de Cristo, e pela liberalidade</a:t>
            </a:r>
            <a:r>
              <a:rPr lang="pt-BR" altLang="pt-BR" b="1" i="1">
                <a:solidFill>
                  <a:srgbClr val="FFFF66"/>
                </a:solidFill>
                <a:latin typeface="Arial" panose="020B0604020202020204" pitchFamily="34" charset="0"/>
              </a:rPr>
              <a:t>  </a:t>
            </a:r>
            <a:r>
              <a:rPr lang="pt-BR" altLang="pt-BR" i="1">
                <a:solidFill>
                  <a:srgbClr val="FFFF66"/>
                </a:solidFill>
                <a:latin typeface="Arial" panose="020B0604020202020204" pitchFamily="34" charset="0"/>
              </a:rPr>
              <a:t>com que contribuis para eles e para todos”. II Cor. 9:13</a:t>
            </a:r>
          </a:p>
          <a:p>
            <a:pPr algn="just"/>
            <a:endParaRPr lang="pt-BR" altLang="pt-BR" i="1">
              <a:solidFill>
                <a:srgbClr val="FFFF66"/>
              </a:solidFill>
              <a:latin typeface="Arial" panose="020B0604020202020204" pitchFamily="34" charset="0"/>
            </a:endParaRPr>
          </a:p>
          <a:p>
            <a:pPr algn="just"/>
            <a:endParaRPr lang="pt-BR" altLang="pt-BR" b="1">
              <a:solidFill>
                <a:srgbClr val="FFFF66"/>
              </a:solidFill>
              <a:latin typeface="Arial" panose="020B0604020202020204" pitchFamily="34" charset="0"/>
            </a:endParaRPr>
          </a:p>
          <a:p>
            <a:pPr algn="just"/>
            <a:endParaRPr lang="pt-BR" altLang="pt-BR" b="1">
              <a:solidFill>
                <a:srgbClr val="FFFF66"/>
              </a:solidFill>
              <a:latin typeface="Arial" panose="020B0604020202020204" pitchFamily="34" charset="0"/>
            </a:endParaRPr>
          </a:p>
          <a:p>
            <a:pPr algn="just"/>
            <a:endParaRPr lang="pt-BR" altLang="pt-BR" b="1">
              <a:solidFill>
                <a:srgbClr val="FFFF66"/>
              </a:solidFill>
              <a:latin typeface="Arial" panose="020B0604020202020204" pitchFamily="34" charset="0"/>
            </a:endParaRPr>
          </a:p>
          <a:p>
            <a:pPr algn="just"/>
            <a:endParaRPr lang="pt-BR" altLang="pt-BR" b="1">
              <a:solidFill>
                <a:srgbClr val="FFFF66"/>
              </a:solidFill>
              <a:latin typeface="Arial" panose="020B0604020202020204" pitchFamily="34" charset="0"/>
            </a:endParaRPr>
          </a:p>
          <a:p>
            <a:pPr algn="just"/>
            <a:endParaRPr lang="pt-BR" altLang="pt-BR" b="1">
              <a:solidFill>
                <a:srgbClr val="FFFF66"/>
              </a:solidFill>
              <a:latin typeface="Arial" panose="020B0604020202020204" pitchFamily="34" charset="0"/>
            </a:endParaRPr>
          </a:p>
          <a:p>
            <a:pPr algn="just"/>
            <a:endParaRPr lang="pt-BR" altLang="pt-BR" b="1">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rPr>
              <a:t>8. Gratidão</a:t>
            </a:r>
          </a:p>
          <a:p>
            <a:pPr algn="just">
              <a:lnSpc>
                <a:spcPct val="90000"/>
              </a:lnSpc>
            </a:pPr>
            <a:r>
              <a:rPr lang="pt-BR" altLang="pt-BR" i="1">
                <a:solidFill>
                  <a:srgbClr val="FFFF66"/>
                </a:solidFill>
                <a:latin typeface="Arial" panose="020B0604020202020204" pitchFamily="34" charset="0"/>
              </a:rPr>
              <a:t>“... enriquecendo-vos em tudo para toda a generosidade, a qual faz que por nosso intermédio sejam tributados  graças a Deus. Por que o serviço desta assistência  não só supre a necessidade dos santos, mas também redunde em muitas graças a Deus”. II Cor. 9:11,12</a:t>
            </a:r>
            <a:endParaRPr lang="pt-BR" altLang="pt-BR" b="1" i="1">
              <a:solidFill>
                <a:srgbClr val="FFFF66"/>
              </a:solidFill>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4514">
                                            <p:txEl>
                                              <p:pRg st="1" end="1"/>
                                            </p:txEl>
                                          </p:spTgt>
                                        </p:tgtEl>
                                        <p:attrNameLst>
                                          <p:attrName>style.visibility</p:attrName>
                                        </p:attrNameLst>
                                      </p:cBhvr>
                                      <p:to>
                                        <p:strVal val="visible"/>
                                      </p:to>
                                    </p:set>
                                    <p:anim calcmode="lin" valueType="num">
                                      <p:cBhvr additive="base">
                                        <p:cTn id="7" dur="500" fill="hold"/>
                                        <p:tgtEl>
                                          <p:spTgt spid="645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4514">
                                            <p:txEl>
                                              <p:pRg st="2" end="2"/>
                                            </p:txEl>
                                          </p:spTgt>
                                        </p:tgtEl>
                                        <p:attrNameLst>
                                          <p:attrName>style.visibility</p:attrName>
                                        </p:attrNameLst>
                                      </p:cBhvr>
                                      <p:to>
                                        <p:strVal val="visible"/>
                                      </p:to>
                                    </p:set>
                                    <p:anim calcmode="lin" valueType="num">
                                      <p:cBhvr additive="base">
                                        <p:cTn id="13" dur="500" fill="hold"/>
                                        <p:tgtEl>
                                          <p:spTgt spid="6451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4514">
                                            <p:txEl>
                                              <p:pRg st="10" end="10"/>
                                            </p:txEl>
                                          </p:spTgt>
                                        </p:tgtEl>
                                        <p:attrNameLst>
                                          <p:attrName>style.visibility</p:attrName>
                                        </p:attrNameLst>
                                      </p:cBhvr>
                                      <p:to>
                                        <p:strVal val="visible"/>
                                      </p:to>
                                    </p:set>
                                    <p:anim calcmode="lin" valueType="num">
                                      <p:cBhvr additive="base">
                                        <p:cTn id="19" dur="500" fill="hold"/>
                                        <p:tgtEl>
                                          <p:spTgt spid="64514">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4514">
                                            <p:txEl>
                                              <p:pRg st="11" end="11"/>
                                            </p:txEl>
                                          </p:spTgt>
                                        </p:tgtEl>
                                        <p:attrNameLst>
                                          <p:attrName>style.visibility</p:attrName>
                                        </p:attrNameLst>
                                      </p:cBhvr>
                                      <p:to>
                                        <p:strVal val="visible"/>
                                      </p:to>
                                    </p:set>
                                    <p:anim calcmode="lin" valueType="num">
                                      <p:cBhvr additive="base">
                                        <p:cTn id="25" dur="500" fill="hold"/>
                                        <p:tgtEl>
                                          <p:spTgt spid="64514">
                                            <p:txEl>
                                              <p:pRg st="11" end="1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6E61E2F9-DAC3-4E8D-9C1D-A5EE87DB4895}"/>
              </a:ext>
            </a:extLst>
          </p:cNvPr>
          <p:cNvSpPr txBox="1">
            <a:spLocks noChangeArrowheads="1"/>
          </p:cNvSpPr>
          <p:nvPr/>
        </p:nvSpPr>
        <p:spPr bwMode="auto">
          <a:xfrm>
            <a:off x="373063" y="195263"/>
            <a:ext cx="8397875"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endParaRPr lang="pt-BR" altLang="pt-BR" sz="900">
              <a:solidFill>
                <a:srgbClr val="FFFF66"/>
              </a:solidFill>
              <a:latin typeface="Arial" panose="020B0604020202020204" pitchFamily="34" charset="0"/>
            </a:endParaRPr>
          </a:p>
          <a:p>
            <a:pPr algn="just"/>
            <a:endParaRPr lang="pt-BR" altLang="pt-BR" sz="900">
              <a:solidFill>
                <a:srgbClr val="FFFF66"/>
              </a:solidFill>
              <a:latin typeface="Arial" panose="020B0604020202020204" pitchFamily="34" charset="0"/>
            </a:endParaRPr>
          </a:p>
          <a:p>
            <a:pPr algn="just">
              <a:lnSpc>
                <a:spcPct val="90000"/>
              </a:lnSpc>
            </a:pPr>
            <a:r>
              <a:rPr lang="pt-BR" altLang="pt-BR" sz="2000" b="1">
                <a:solidFill>
                  <a:srgbClr val="FFFF66"/>
                </a:solidFill>
                <a:latin typeface="Arial" panose="020B0604020202020204" pitchFamily="34" charset="0"/>
              </a:rPr>
              <a:t>9. Regularidade</a:t>
            </a:r>
          </a:p>
          <a:p>
            <a:pPr algn="just">
              <a:lnSpc>
                <a:spcPct val="90000"/>
              </a:lnSpc>
            </a:pPr>
            <a:r>
              <a:rPr lang="pt-BR" altLang="pt-BR" sz="2000" i="1">
                <a:solidFill>
                  <a:srgbClr val="FFFF66"/>
                </a:solidFill>
                <a:latin typeface="Arial" panose="020B0604020202020204" pitchFamily="34" charset="0"/>
              </a:rPr>
              <a:t>“No primeiro dia da semana, cada um de vós ponha de parte, em casa conforme a sua prosperidade, e vá juntando, para que se não façam coletivas  quando eu for”. I Cor. 6:12</a:t>
            </a:r>
          </a:p>
          <a:p>
            <a:pPr algn="just">
              <a:lnSpc>
                <a:spcPct val="90000"/>
              </a:lnSpc>
            </a:pPr>
            <a:endParaRPr lang="pt-BR" altLang="pt-BR" sz="2000" i="1">
              <a:solidFill>
                <a:srgbClr val="FFFF66"/>
              </a:solidFill>
              <a:latin typeface="Arial" panose="020B0604020202020204" pitchFamily="34" charset="0"/>
            </a:endParaRPr>
          </a:p>
          <a:p>
            <a:pPr algn="just">
              <a:lnSpc>
                <a:spcPct val="90000"/>
              </a:lnSpc>
            </a:pPr>
            <a:endParaRPr lang="pt-BR" altLang="pt-BR" sz="2000" i="1">
              <a:solidFill>
                <a:srgbClr val="FFFF66"/>
              </a:solidFill>
              <a:latin typeface="Arial" panose="020B0604020202020204" pitchFamily="34" charset="0"/>
            </a:endParaRPr>
          </a:p>
          <a:p>
            <a:pPr algn="just">
              <a:lnSpc>
                <a:spcPct val="90000"/>
              </a:lnSpc>
            </a:pPr>
            <a:r>
              <a:rPr lang="pt-BR" altLang="pt-BR" sz="2000" b="1">
                <a:solidFill>
                  <a:srgbClr val="FFFF66"/>
                </a:solidFill>
                <a:latin typeface="Arial" panose="020B0604020202020204" pitchFamily="34" charset="0"/>
              </a:rPr>
              <a:t>10. Proporcional</a:t>
            </a:r>
          </a:p>
          <a:p>
            <a:pPr algn="just">
              <a:lnSpc>
                <a:spcPct val="90000"/>
              </a:lnSpc>
            </a:pPr>
            <a:r>
              <a:rPr lang="pt-BR" altLang="pt-BR" sz="2000" i="1">
                <a:solidFill>
                  <a:srgbClr val="FFFF66"/>
                </a:solidFill>
                <a:latin typeface="Arial" panose="020B0604020202020204" pitchFamily="34" charset="0"/>
              </a:rPr>
              <a:t>“... cada um oferecerá na proporção  em que possa dar, segundo a bênção que o Senhor seu Deus lhe houver  concedido”. Deut. 16:17</a:t>
            </a:r>
          </a:p>
          <a:p>
            <a:pPr algn="just"/>
            <a:endParaRPr lang="pt-BR" altLang="pt-BR" sz="900">
              <a:solidFill>
                <a:srgbClr val="FFFF66"/>
              </a:solidFill>
              <a:latin typeface="Arial" panose="020B0604020202020204" pitchFamily="34" charset="0"/>
            </a:endParaRPr>
          </a:p>
        </p:txBody>
      </p:sp>
      <p:pic>
        <p:nvPicPr>
          <p:cNvPr id="18435" name="Picture 3">
            <a:extLst>
              <a:ext uri="{FF2B5EF4-FFF2-40B4-BE49-F238E27FC236}">
                <a16:creationId xmlns:a16="http://schemas.microsoft.com/office/drawing/2014/main" id="{C28F28EF-81F2-4ADE-B527-D0C1D9F44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3429000"/>
            <a:ext cx="43434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18434">
                                            <p:txEl>
                                              <p:pRg st="2" end="2"/>
                                            </p:txEl>
                                          </p:spTgt>
                                        </p:tgtEl>
                                        <p:attrNameLst>
                                          <p:attrName>style.visibility</p:attrName>
                                        </p:attrNameLst>
                                      </p:cBhvr>
                                      <p:to>
                                        <p:strVal val="visible"/>
                                      </p:to>
                                    </p:set>
                                    <p:anim calcmode="lin" valueType="num">
                                      <p:cBhvr additive="base">
                                        <p:cTn id="14" dur="500" fill="hold"/>
                                        <p:tgtEl>
                                          <p:spTgt spid="18434">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843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18434">
                                            <p:txEl>
                                              <p:pRg st="3" end="3"/>
                                            </p:txEl>
                                          </p:spTgt>
                                        </p:tgtEl>
                                        <p:attrNameLst>
                                          <p:attrName>style.visibility</p:attrName>
                                        </p:attrNameLst>
                                      </p:cBhvr>
                                      <p:to>
                                        <p:strVal val="visible"/>
                                      </p:to>
                                    </p:set>
                                    <p:anim calcmode="lin" valueType="num">
                                      <p:cBhvr additive="base">
                                        <p:cTn id="20" dur="500" fill="hold"/>
                                        <p:tgtEl>
                                          <p:spTgt spid="18434">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843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18434">
                                            <p:txEl>
                                              <p:pRg st="6" end="6"/>
                                            </p:txEl>
                                          </p:spTgt>
                                        </p:tgtEl>
                                        <p:attrNameLst>
                                          <p:attrName>style.visibility</p:attrName>
                                        </p:attrNameLst>
                                      </p:cBhvr>
                                      <p:to>
                                        <p:strVal val="visible"/>
                                      </p:to>
                                    </p:set>
                                    <p:anim calcmode="lin" valueType="num">
                                      <p:cBhvr additive="base">
                                        <p:cTn id="26" dur="500" fill="hold"/>
                                        <p:tgtEl>
                                          <p:spTgt spid="18434">
                                            <p:txEl>
                                              <p:pRg st="6" end="6"/>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843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18434">
                                            <p:txEl>
                                              <p:pRg st="7" end="7"/>
                                            </p:txEl>
                                          </p:spTgt>
                                        </p:tgtEl>
                                        <p:attrNameLst>
                                          <p:attrName>style.visibility</p:attrName>
                                        </p:attrNameLst>
                                      </p:cBhvr>
                                      <p:to>
                                        <p:strVal val="visible"/>
                                      </p:to>
                                    </p:set>
                                    <p:anim calcmode="lin" valueType="num">
                                      <p:cBhvr additive="base">
                                        <p:cTn id="32" dur="500" fill="hold"/>
                                        <p:tgtEl>
                                          <p:spTgt spid="18434">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8434">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77" name="Object 21">
            <a:extLst>
              <a:ext uri="{FF2B5EF4-FFF2-40B4-BE49-F238E27FC236}">
                <a16:creationId xmlns:a16="http://schemas.microsoft.com/office/drawing/2014/main" id="{343DA1FF-2D62-443F-935F-D18B301049DA}"/>
              </a:ext>
            </a:extLst>
          </p:cNvPr>
          <p:cNvGraphicFramePr>
            <a:graphicFrameLocks noChangeAspect="1"/>
          </p:cNvGraphicFramePr>
          <p:nvPr/>
        </p:nvGraphicFramePr>
        <p:xfrm>
          <a:off x="754063" y="190500"/>
          <a:ext cx="7858125" cy="6334125"/>
        </p:xfrm>
        <a:graphic>
          <a:graphicData uri="http://schemas.openxmlformats.org/presentationml/2006/ole">
            <mc:AlternateContent xmlns:mc="http://schemas.openxmlformats.org/markup-compatibility/2006">
              <mc:Choice xmlns:v="urn:schemas-microsoft-com:vml" Requires="v">
                <p:oleObj spid="_x0000_s65536" name="Documento" r:id="rId3" imgW="8940960" imgH="7429680" progId="Word.Document.8">
                  <p:embed/>
                </p:oleObj>
              </mc:Choice>
              <mc:Fallback>
                <p:oleObj name="Documento" r:id="rId3" imgW="8940960" imgH="7429680" progId="Word.Document.8">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l="781" r="11266" b="14743"/>
                      <a:stretch>
                        <a:fillRect/>
                      </a:stretch>
                    </p:blipFill>
                    <p:spPr bwMode="auto">
                      <a:xfrm>
                        <a:off x="754063" y="190500"/>
                        <a:ext cx="7858125" cy="633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77"/>
                                        </p:tgtEl>
                                        <p:attrNameLst>
                                          <p:attrName>style.visibility</p:attrName>
                                        </p:attrNameLst>
                                      </p:cBhvr>
                                      <p:to>
                                        <p:strVal val="visible"/>
                                      </p:to>
                                    </p:set>
                                    <p:anim calcmode="lin" valueType="num">
                                      <p:cBhvr>
                                        <p:cTn id="7" dur="500" fill="hold"/>
                                        <p:tgtEl>
                                          <p:spTgt spid="19477"/>
                                        </p:tgtEl>
                                        <p:attrNameLst>
                                          <p:attrName>ppt_w</p:attrName>
                                        </p:attrNameLst>
                                      </p:cBhvr>
                                      <p:tavLst>
                                        <p:tav tm="0">
                                          <p:val>
                                            <p:fltVal val="0"/>
                                          </p:val>
                                        </p:tav>
                                        <p:tav tm="100000">
                                          <p:val>
                                            <p:strVal val="#ppt_w"/>
                                          </p:val>
                                        </p:tav>
                                      </p:tavLst>
                                    </p:anim>
                                    <p:anim calcmode="lin" valueType="num">
                                      <p:cBhvr>
                                        <p:cTn id="8" dur="500" fill="hold"/>
                                        <p:tgtEl>
                                          <p:spTgt spid="19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16892714-7D51-4065-9355-A5A67D2AD7F5}"/>
              </a:ext>
            </a:extLst>
          </p:cNvPr>
          <p:cNvSpPr txBox="1">
            <a:spLocks noChangeArrowheads="1"/>
          </p:cNvSpPr>
          <p:nvPr/>
        </p:nvSpPr>
        <p:spPr bwMode="auto">
          <a:xfrm>
            <a:off x="611188" y="195263"/>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b="1">
                <a:latin typeface="Arial" panose="020B0604020202020204" pitchFamily="34" charset="0"/>
              </a:rPr>
              <a:t>O PLANO DE DEUS E O PLANO DO HOMEM EM RELAÇÃO AO PREPARO E A MANEIRA DE OFERTAR.</a:t>
            </a:r>
          </a:p>
        </p:txBody>
      </p:sp>
      <p:graphicFrame>
        <p:nvGraphicFramePr>
          <p:cNvPr id="20497" name="Object 17">
            <a:extLst>
              <a:ext uri="{FF2B5EF4-FFF2-40B4-BE49-F238E27FC236}">
                <a16:creationId xmlns:a16="http://schemas.microsoft.com/office/drawing/2014/main" id="{FECEA961-2E83-412D-AF5C-59DAD46356D4}"/>
              </a:ext>
            </a:extLst>
          </p:cNvPr>
          <p:cNvGraphicFramePr>
            <a:graphicFrameLocks noChangeAspect="1"/>
          </p:cNvGraphicFramePr>
          <p:nvPr/>
        </p:nvGraphicFramePr>
        <p:xfrm>
          <a:off x="684213" y="1409700"/>
          <a:ext cx="7993062" cy="5114925"/>
        </p:xfrm>
        <a:graphic>
          <a:graphicData uri="http://schemas.openxmlformats.org/presentationml/2006/ole">
            <mc:AlternateContent xmlns:mc="http://schemas.openxmlformats.org/markup-compatibility/2006">
              <mc:Choice xmlns:v="urn:schemas-microsoft-com:vml" Requires="v">
                <p:oleObj spid="_x0000_s66560" name="Documento" r:id="rId3" imgW="8349120" imgH="5233320" progId="Word.Document.8">
                  <p:embed/>
                </p:oleObj>
              </mc:Choice>
              <mc:Fallback>
                <p:oleObj name="Documento" r:id="rId3" imgW="8349120" imgH="5233320" progId="Word.Document.8">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l="2568" r="1636" b="2008"/>
                      <a:stretch>
                        <a:fillRect/>
                      </a:stretch>
                    </p:blipFill>
                    <p:spPr bwMode="auto">
                      <a:xfrm>
                        <a:off x="684213" y="1409700"/>
                        <a:ext cx="7993062"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fltVal val="0"/>
                                          </p:val>
                                        </p:tav>
                                        <p:tav tm="100000">
                                          <p:val>
                                            <p:strVal val="#ppt_w"/>
                                          </p:val>
                                        </p:tav>
                                      </p:tavLst>
                                    </p:anim>
                                    <p:anim calcmode="lin" valueType="num">
                                      <p:cBhvr>
                                        <p:cTn id="8" dur="1000" fill="hold"/>
                                        <p:tgtEl>
                                          <p:spTgt spid="20484"/>
                                        </p:tgtEl>
                                        <p:attrNameLst>
                                          <p:attrName>ppt_h</p:attrName>
                                        </p:attrNameLst>
                                      </p:cBhvr>
                                      <p:tavLst>
                                        <p:tav tm="0">
                                          <p:val>
                                            <p:fltVal val="0"/>
                                          </p:val>
                                        </p:tav>
                                        <p:tav tm="100000">
                                          <p:val>
                                            <p:strVal val="#ppt_h"/>
                                          </p:val>
                                        </p:tav>
                                      </p:tavLst>
                                    </p:anim>
                                    <p:anim calcmode="lin" valueType="num">
                                      <p:cBhvr>
                                        <p:cTn id="9" dur="1000" fill="hold"/>
                                        <p:tgtEl>
                                          <p:spTgt spid="204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0497"/>
                                        </p:tgtEl>
                                        <p:attrNameLst>
                                          <p:attrName>style.visibility</p:attrName>
                                        </p:attrNameLst>
                                      </p:cBhvr>
                                      <p:to>
                                        <p:strVal val="visible"/>
                                      </p:to>
                                    </p:set>
                                    <p:anim calcmode="lin" valueType="num">
                                      <p:cBhvr>
                                        <p:cTn id="15" dur="500" fill="hold"/>
                                        <p:tgtEl>
                                          <p:spTgt spid="20497"/>
                                        </p:tgtEl>
                                        <p:attrNameLst>
                                          <p:attrName>ppt_w</p:attrName>
                                        </p:attrNameLst>
                                      </p:cBhvr>
                                      <p:tavLst>
                                        <p:tav tm="0">
                                          <p:val>
                                            <p:fltVal val="0"/>
                                          </p:val>
                                        </p:tav>
                                        <p:tav tm="100000">
                                          <p:val>
                                            <p:strVal val="#ppt_w"/>
                                          </p:val>
                                        </p:tav>
                                      </p:tavLst>
                                    </p:anim>
                                    <p:anim calcmode="lin" valueType="num">
                                      <p:cBhvr>
                                        <p:cTn id="16" dur="500" fill="hold"/>
                                        <p:tgtEl>
                                          <p:spTgt spid="204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95AA11EF-9D20-4837-AFD4-8F31B9839D6E}"/>
              </a:ext>
            </a:extLst>
          </p:cNvPr>
          <p:cNvSpPr txBox="1">
            <a:spLocks noChangeArrowheads="1"/>
          </p:cNvSpPr>
          <p:nvPr/>
        </p:nvSpPr>
        <p:spPr bwMode="auto">
          <a:xfrm>
            <a:off x="4284663" y="1268413"/>
            <a:ext cx="4325937"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4" algn="just"/>
            <a:endParaRPr lang="pt-BR" altLang="pt-BR" b="1">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cs typeface="Times New Roman" panose="02020603050405020304" pitchFamily="18" charset="0"/>
              </a:rPr>
              <a:t>1.</a:t>
            </a:r>
            <a:r>
              <a:rPr lang="pt-BR" altLang="pt-BR" b="1">
                <a:solidFill>
                  <a:srgbClr val="FFFF66"/>
                </a:solidFill>
                <a:latin typeface="Arial" panose="020B0604020202020204" pitchFamily="34" charset="0"/>
              </a:rPr>
              <a:t>Em 1º lugar, entregamos nossa vida ao Senhor</a:t>
            </a:r>
            <a:r>
              <a:rPr lang="pt-BR" altLang="pt-BR">
                <a:solidFill>
                  <a:srgbClr val="FFFF66"/>
                </a:solidFill>
                <a:latin typeface="Arial" panose="020B0604020202020204" pitchFamily="34" charset="0"/>
              </a:rPr>
              <a:t> – </a:t>
            </a:r>
            <a:r>
              <a:rPr lang="pt-BR" altLang="pt-BR" i="1">
                <a:solidFill>
                  <a:srgbClr val="FFFF66"/>
                </a:solidFill>
                <a:latin typeface="Arial" panose="020B0604020202020204" pitchFamily="34" charset="0"/>
              </a:rPr>
              <a:t>“E não somente fizeram como nós esperávamos, mas deram-se a si mesmo primeiro ao Senhor...”. </a:t>
            </a:r>
          </a:p>
          <a:p>
            <a:pPr algn="just">
              <a:lnSpc>
                <a:spcPct val="50000"/>
              </a:lnSpc>
            </a:pPr>
            <a:endParaRPr lang="pt-BR" altLang="pt-BR" i="1">
              <a:solidFill>
                <a:srgbClr val="FFFF66"/>
              </a:solidFill>
              <a:latin typeface="Arial" panose="020B0604020202020204" pitchFamily="34" charset="0"/>
            </a:endParaRPr>
          </a:p>
          <a:p>
            <a:pPr algn="just">
              <a:lnSpc>
                <a:spcPct val="50000"/>
              </a:lnSpc>
            </a:pPr>
            <a:endParaRPr lang="pt-BR" altLang="pt-BR">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cs typeface="Times New Roman" panose="02020603050405020304" pitchFamily="18" charset="0"/>
              </a:rPr>
              <a:t>2.</a:t>
            </a:r>
            <a:r>
              <a:rPr lang="pt-BR" altLang="pt-BR" b="1">
                <a:solidFill>
                  <a:srgbClr val="FFFF66"/>
                </a:solidFill>
                <a:latin typeface="Arial" panose="020B0604020202020204" pitchFamily="34" charset="0"/>
              </a:rPr>
              <a:t>Ela é uma expressão e culto</a:t>
            </a:r>
            <a:r>
              <a:rPr lang="pt-BR" altLang="pt-BR">
                <a:solidFill>
                  <a:srgbClr val="FFFF66"/>
                </a:solidFill>
                <a:latin typeface="Arial" panose="020B0604020202020204" pitchFamily="34" charset="0"/>
              </a:rPr>
              <a:t> – </a:t>
            </a:r>
            <a:r>
              <a:rPr lang="pt-BR" altLang="pt-BR" i="1">
                <a:solidFill>
                  <a:srgbClr val="FFFF66"/>
                </a:solidFill>
                <a:latin typeface="Arial" panose="020B0604020202020204" pitchFamily="34" charset="0"/>
              </a:rPr>
              <a:t>“E celebrarão a festa das semanas ao Senhor teu Deus, como ofertas de tua mão, segundo o Senhor teu Deus te houver abençoado”.</a:t>
            </a:r>
            <a:r>
              <a:rPr lang="pt-BR" altLang="pt-BR">
                <a:solidFill>
                  <a:srgbClr val="FFFF66"/>
                </a:solidFill>
                <a:latin typeface="Arial" panose="020B0604020202020204" pitchFamily="34" charset="0"/>
              </a:rPr>
              <a:t> </a:t>
            </a:r>
          </a:p>
          <a:p>
            <a:pPr algn="just">
              <a:lnSpc>
                <a:spcPct val="50000"/>
              </a:lnSpc>
            </a:pPr>
            <a:endParaRPr lang="pt-BR" altLang="pt-BR">
              <a:solidFill>
                <a:srgbClr val="FFFF66"/>
              </a:solidFill>
              <a:latin typeface="Arial" panose="020B0604020202020204" pitchFamily="34" charset="0"/>
            </a:endParaRPr>
          </a:p>
        </p:txBody>
      </p:sp>
      <p:sp>
        <p:nvSpPr>
          <p:cNvPr id="21507" name="Text Box 3">
            <a:extLst>
              <a:ext uri="{FF2B5EF4-FFF2-40B4-BE49-F238E27FC236}">
                <a16:creationId xmlns:a16="http://schemas.microsoft.com/office/drawing/2014/main" id="{BDFA36AE-CD98-42FD-9B0C-F30EDD903D18}"/>
              </a:ext>
            </a:extLst>
          </p:cNvPr>
          <p:cNvSpPr txBox="1">
            <a:spLocks noChangeArrowheads="1"/>
          </p:cNvSpPr>
          <p:nvPr/>
        </p:nvSpPr>
        <p:spPr bwMode="auto">
          <a:xfrm>
            <a:off x="812800" y="188913"/>
            <a:ext cx="751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2800" b="1">
                <a:solidFill>
                  <a:srgbClr val="FFFF66"/>
                </a:solidFill>
                <a:latin typeface="Arial" panose="020B0604020202020204" pitchFamily="34" charset="0"/>
              </a:rPr>
              <a:t>NOSSAS OFERTAS SÃO AGRADÁVEIS AOS OLHOS DO SENHOR QUANDO:</a:t>
            </a:r>
            <a:endParaRPr lang="pt-BR" altLang="pt-BR" sz="2800">
              <a:solidFill>
                <a:srgbClr val="FFFF66"/>
              </a:solidFill>
              <a:latin typeface="Arial" panose="020B0604020202020204" pitchFamily="34" charset="0"/>
            </a:endParaRPr>
          </a:p>
        </p:txBody>
      </p:sp>
      <p:pic>
        <p:nvPicPr>
          <p:cNvPr id="21508" name="Picture 4">
            <a:extLst>
              <a:ext uri="{FF2B5EF4-FFF2-40B4-BE49-F238E27FC236}">
                <a16:creationId xmlns:a16="http://schemas.microsoft.com/office/drawing/2014/main" id="{AAD306F4-4185-4591-9B1E-9D1133B51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59" t="4611" r="3496" b="4611"/>
          <a:stretch>
            <a:fillRect/>
          </a:stretch>
        </p:blipFill>
        <p:spPr bwMode="auto">
          <a:xfrm>
            <a:off x="555625" y="1484313"/>
            <a:ext cx="3368675" cy="496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iterate type="wd">
                                    <p:tmPct val="100000"/>
                                  </p:iterate>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300" fill="hold"/>
                                        <p:tgtEl>
                                          <p:spTgt spid="21507"/>
                                        </p:tgtEl>
                                        <p:attrNameLst>
                                          <p:attrName>ppt_x</p:attrName>
                                        </p:attrNameLst>
                                      </p:cBhvr>
                                      <p:tavLst>
                                        <p:tav tm="0">
                                          <p:val>
                                            <p:strVal val="1+#ppt_w/2"/>
                                          </p:val>
                                        </p:tav>
                                        <p:tav tm="100000">
                                          <p:val>
                                            <p:strVal val="#ppt_x"/>
                                          </p:val>
                                        </p:tav>
                                      </p:tavLst>
                                    </p:anim>
                                    <p:anim calcmode="lin" valueType="num">
                                      <p:cBhvr additive="base">
                                        <p:cTn id="8" dur="3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dissolve">
                                      <p:cBhvr>
                                        <p:cTn id="13" dur="500"/>
                                        <p:tgtEl>
                                          <p:spTgt spid="215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21506">
                                            <p:txEl>
                                              <p:pRg st="1" end="1"/>
                                            </p:txEl>
                                          </p:spTgt>
                                        </p:tgtEl>
                                        <p:attrNameLst>
                                          <p:attrName>style.visibility</p:attrName>
                                        </p:attrNameLst>
                                      </p:cBhvr>
                                      <p:to>
                                        <p:strVal val="visible"/>
                                      </p:to>
                                    </p:set>
                                    <p:anim calcmode="lin" valueType="num">
                                      <p:cBhvr additive="base">
                                        <p:cTn id="18" dur="500" fill="hold"/>
                                        <p:tgtEl>
                                          <p:spTgt spid="21506">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50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21506">
                                            <p:txEl>
                                              <p:pRg st="4" end="4"/>
                                            </p:txEl>
                                          </p:spTgt>
                                        </p:tgtEl>
                                        <p:attrNameLst>
                                          <p:attrName>style.visibility</p:attrName>
                                        </p:attrNameLst>
                                      </p:cBhvr>
                                      <p:to>
                                        <p:strVal val="visible"/>
                                      </p:to>
                                    </p:set>
                                    <p:anim calcmode="lin" valueType="num">
                                      <p:cBhvr additive="base">
                                        <p:cTn id="24" dur="500" fill="hold"/>
                                        <p:tgtEl>
                                          <p:spTgt spid="21506">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150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P spid="2150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D6BC34F-D050-4C79-B672-C872276E1FF5}"/>
              </a:ext>
            </a:extLst>
          </p:cNvPr>
          <p:cNvSpPr>
            <a:spLocks noChangeArrowheads="1"/>
          </p:cNvSpPr>
          <p:nvPr/>
        </p:nvSpPr>
        <p:spPr bwMode="auto">
          <a:xfrm>
            <a:off x="323850" y="685800"/>
            <a:ext cx="381635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b="1">
                <a:solidFill>
                  <a:srgbClr val="FFFF66"/>
                </a:solidFill>
                <a:latin typeface="Arial" panose="020B0604020202020204" pitchFamily="34" charset="0"/>
                <a:cs typeface="Times New Roman" panose="02020603050405020304" pitchFamily="18" charset="0"/>
              </a:rPr>
              <a:t>3.</a:t>
            </a:r>
            <a:r>
              <a:rPr lang="pt-BR" altLang="pt-BR" sz="2000" b="1">
                <a:solidFill>
                  <a:srgbClr val="FFFF66"/>
                </a:solidFill>
                <a:latin typeface="Arial" panose="020B0604020202020204" pitchFamily="34" charset="0"/>
              </a:rPr>
              <a:t>Há um reconhecimento da grandiosidade, majestade e o senhorio de Deus –</a:t>
            </a:r>
            <a:r>
              <a:rPr lang="pt-BR" altLang="pt-BR" sz="2000">
                <a:solidFill>
                  <a:srgbClr val="FFFF66"/>
                </a:solidFill>
                <a:latin typeface="Arial" panose="020B0604020202020204" pitchFamily="34" charset="0"/>
              </a:rPr>
              <a:t> </a:t>
            </a:r>
            <a:r>
              <a:rPr lang="pt-BR" altLang="pt-BR" sz="2000" i="1">
                <a:solidFill>
                  <a:srgbClr val="FFFF66"/>
                </a:solidFill>
                <a:latin typeface="Arial" panose="020B0604020202020204" pitchFamily="34" charset="0"/>
              </a:rPr>
              <a:t>“Tributai ao Senhor a glória de vida ao Seu nome, trazei oferendas nos Seus átrios”. </a:t>
            </a:r>
          </a:p>
          <a:p>
            <a:pPr algn="just">
              <a:lnSpc>
                <a:spcPct val="55000"/>
              </a:lnSpc>
            </a:pPr>
            <a:endParaRPr lang="pt-BR" altLang="pt-BR" sz="2000" i="1">
              <a:solidFill>
                <a:srgbClr val="FFFF66"/>
              </a:solidFill>
              <a:latin typeface="Arial" panose="020B0604020202020204" pitchFamily="34" charset="0"/>
            </a:endParaRPr>
          </a:p>
          <a:p>
            <a:pPr algn="just">
              <a:lnSpc>
                <a:spcPct val="55000"/>
              </a:lnSpc>
            </a:pPr>
            <a:endParaRPr lang="pt-BR" altLang="pt-BR" sz="2000">
              <a:solidFill>
                <a:srgbClr val="FFFF66"/>
              </a:solidFill>
              <a:latin typeface="Arial" panose="020B0604020202020204" pitchFamily="34" charset="0"/>
            </a:endParaRPr>
          </a:p>
          <a:p>
            <a:pPr algn="ctr"/>
            <a:r>
              <a:rPr lang="pt-BR" altLang="pt-BR" sz="2000" i="1">
                <a:solidFill>
                  <a:srgbClr val="FFFF66"/>
                </a:solidFill>
                <a:latin typeface="Arial" panose="020B0604020202020204" pitchFamily="34" charset="0"/>
              </a:rPr>
              <a:t>Apresentar oferendas ao Senhor, deve partir de um coração que está disposto a dar e deve se tornar uma resposta natural de amor e fé em Deus. Quando uma oferta é dada com este espírito, passamos a refletir, o mesmo espírito que levou o Pai a dar e Cristo a dar-Se como a maior e melhor oferta ,a fim de salvar-nos. </a:t>
            </a:r>
          </a:p>
        </p:txBody>
      </p:sp>
      <p:pic>
        <p:nvPicPr>
          <p:cNvPr id="60420" name="Picture 4">
            <a:extLst>
              <a:ext uri="{FF2B5EF4-FFF2-40B4-BE49-F238E27FC236}">
                <a16:creationId xmlns:a16="http://schemas.microsoft.com/office/drawing/2014/main" id="{51DA0EAB-5439-477F-BAC9-44634871D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9275"/>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0418">
                                            <p:txEl>
                                              <p:pRg st="0" end="0"/>
                                            </p:txEl>
                                          </p:spTgt>
                                        </p:tgtEl>
                                        <p:attrNameLst>
                                          <p:attrName>style.visibility</p:attrName>
                                        </p:attrNameLst>
                                      </p:cBhvr>
                                      <p:to>
                                        <p:strVal val="visible"/>
                                      </p:to>
                                    </p:set>
                                    <p:anim calcmode="lin" valueType="num">
                                      <p:cBhvr additive="base">
                                        <p:cTn id="12" dur="5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0418">
                                            <p:txEl>
                                              <p:pRg st="3" end="3"/>
                                            </p:txEl>
                                          </p:spTgt>
                                        </p:tgtEl>
                                        <p:attrNameLst>
                                          <p:attrName>style.visibility</p:attrName>
                                        </p:attrNameLst>
                                      </p:cBhvr>
                                      <p:to>
                                        <p:strVal val="visible"/>
                                      </p:to>
                                    </p:set>
                                    <p:anim calcmode="lin" valueType="num">
                                      <p:cBhvr additive="base">
                                        <p:cTn id="18" dur="500" fill="hold"/>
                                        <p:tgtEl>
                                          <p:spTgt spid="60418">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04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E7876FF2-766D-4322-BA60-2E4D6247CF81}"/>
              </a:ext>
            </a:extLst>
          </p:cNvPr>
          <p:cNvSpPr txBox="1">
            <a:spLocks noChangeArrowheads="1"/>
          </p:cNvSpPr>
          <p:nvPr/>
        </p:nvSpPr>
        <p:spPr bwMode="auto">
          <a:xfrm>
            <a:off x="395288" y="4168775"/>
            <a:ext cx="8353425"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endParaRPr lang="pt-BR" altLang="pt-BR" sz="1800" b="1">
              <a:solidFill>
                <a:srgbClr val="FFFF66"/>
              </a:solidFill>
              <a:latin typeface="Arial" panose="020B0604020202020204" pitchFamily="34" charset="0"/>
            </a:endParaRPr>
          </a:p>
          <a:p>
            <a:pPr algn="just"/>
            <a:r>
              <a:rPr lang="pt-BR" altLang="pt-BR" sz="2000" b="1">
                <a:solidFill>
                  <a:srgbClr val="FFFF66"/>
                </a:solidFill>
                <a:latin typeface="Arial" panose="020B0604020202020204" pitchFamily="34" charset="0"/>
              </a:rPr>
              <a:t>1º- Observamos a disposição constante e amável de Deus para salvar os seres humanos do poder e da presença do pecado.</a:t>
            </a:r>
            <a:r>
              <a:rPr lang="pt-BR" altLang="pt-BR" sz="2000">
                <a:solidFill>
                  <a:srgbClr val="FFFF66"/>
                </a:solidFill>
                <a:latin typeface="Arial" panose="020B0604020202020204" pitchFamily="34" charset="0"/>
              </a:rPr>
              <a:t> </a:t>
            </a:r>
          </a:p>
          <a:p>
            <a:pPr algn="just"/>
            <a:endParaRPr lang="pt-BR" altLang="pt-BR" sz="2000">
              <a:solidFill>
                <a:srgbClr val="FFFF66"/>
              </a:solidFill>
              <a:latin typeface="Arial" panose="020B0604020202020204" pitchFamily="34" charset="0"/>
            </a:endParaRPr>
          </a:p>
          <a:p>
            <a:pPr algn="just"/>
            <a:r>
              <a:rPr lang="pt-BR" altLang="pt-BR" sz="2000" b="1">
                <a:solidFill>
                  <a:srgbClr val="FFFF66"/>
                </a:solidFill>
                <a:latin typeface="Arial" panose="020B0604020202020204" pitchFamily="34" charset="0"/>
              </a:rPr>
              <a:t>2º-  Deus tem sido fiel quanto a Suas promessas.</a:t>
            </a:r>
          </a:p>
          <a:p>
            <a:pPr algn="just"/>
            <a:endParaRPr lang="pt-BR" altLang="pt-BR" sz="2000" b="1">
              <a:solidFill>
                <a:srgbClr val="FFFF66"/>
              </a:solidFill>
              <a:latin typeface="Arial" panose="020B0604020202020204" pitchFamily="34" charset="0"/>
            </a:endParaRPr>
          </a:p>
          <a:p>
            <a:pPr algn="just"/>
            <a:r>
              <a:rPr lang="pt-BR" altLang="pt-BR" sz="2000" b="1">
                <a:solidFill>
                  <a:srgbClr val="FFFF66"/>
                </a:solidFill>
                <a:latin typeface="Arial" panose="020B0604020202020204" pitchFamily="34" charset="0"/>
              </a:rPr>
              <a:t>3º- O Deus que nos salvou é que é fiel em Suas promessas, é também nosso Salvador.</a:t>
            </a:r>
            <a:endParaRPr lang="pt-BR" altLang="pt-BR" sz="2000">
              <a:solidFill>
                <a:srgbClr val="FFFF66"/>
              </a:solidFill>
              <a:latin typeface="Arial" panose="020B0604020202020204" pitchFamily="34" charset="0"/>
            </a:endParaRPr>
          </a:p>
        </p:txBody>
      </p:sp>
      <p:sp>
        <p:nvSpPr>
          <p:cNvPr id="22531" name="Text Box 3">
            <a:extLst>
              <a:ext uri="{FF2B5EF4-FFF2-40B4-BE49-F238E27FC236}">
                <a16:creationId xmlns:a16="http://schemas.microsoft.com/office/drawing/2014/main" id="{508271DF-A3F4-471F-8305-5A4B12D020E5}"/>
              </a:ext>
            </a:extLst>
          </p:cNvPr>
          <p:cNvSpPr txBox="1">
            <a:spLocks noChangeArrowheads="1"/>
          </p:cNvSpPr>
          <p:nvPr/>
        </p:nvSpPr>
        <p:spPr bwMode="auto">
          <a:xfrm>
            <a:off x="179388" y="188913"/>
            <a:ext cx="8820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2800" b="1">
                <a:solidFill>
                  <a:srgbClr val="FFFF66"/>
                </a:solidFill>
                <a:latin typeface="Arial" panose="020B0604020202020204" pitchFamily="34" charset="0"/>
              </a:rPr>
              <a:t>POR QUE DEVEMOS APRESENTAR OFERTAS AO SENHOR?</a:t>
            </a:r>
            <a:endParaRPr lang="pt-BR" altLang="pt-BR" sz="2800">
              <a:solidFill>
                <a:srgbClr val="FFFF66"/>
              </a:solidFill>
              <a:latin typeface="Arial" panose="020B0604020202020204" pitchFamily="34" charset="0"/>
            </a:endParaRPr>
          </a:p>
        </p:txBody>
      </p:sp>
      <p:pic>
        <p:nvPicPr>
          <p:cNvPr id="22533" name="Picture 5">
            <a:extLst>
              <a:ext uri="{FF2B5EF4-FFF2-40B4-BE49-F238E27FC236}">
                <a16:creationId xmlns:a16="http://schemas.microsoft.com/office/drawing/2014/main" id="{8216AE07-A777-4903-AB0D-4DDDE1184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1196975"/>
            <a:ext cx="4105275" cy="307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randombar(vertical)">
                                      <p:cBhvr>
                                        <p:cTn id="7" dur="5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randombar(horizontal)">
                                      <p:cBhvr>
                                        <p:cTn id="12" dur="500"/>
                                        <p:tgtEl>
                                          <p:spTgt spid="22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2530">
                                            <p:txEl>
                                              <p:pRg st="1" end="1"/>
                                            </p:txEl>
                                          </p:spTgt>
                                        </p:tgtEl>
                                        <p:attrNameLst>
                                          <p:attrName>style.visibility</p:attrName>
                                        </p:attrNameLst>
                                      </p:cBhvr>
                                      <p:to>
                                        <p:strVal val="visible"/>
                                      </p:to>
                                    </p:set>
                                    <p:animEffect transition="in" filter="barn(inHorizontal)">
                                      <p:cBhvr>
                                        <p:cTn id="17" dur="500"/>
                                        <p:tgtEl>
                                          <p:spTgt spid="2253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barn(inHorizontal)">
                                      <p:cBhvr>
                                        <p:cTn id="22" dur="500"/>
                                        <p:tgtEl>
                                          <p:spTgt spid="22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animEffect transition="in" filter="barn(inHorizontal)">
                                      <p:cBhvr>
                                        <p:cTn id="27"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a:extLst>
              <a:ext uri="{FF2B5EF4-FFF2-40B4-BE49-F238E27FC236}">
                <a16:creationId xmlns:a16="http://schemas.microsoft.com/office/drawing/2014/main" id="{A5A2C166-F4D2-40EF-A34C-9574D7CBA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Text Box 2">
            <a:extLst>
              <a:ext uri="{FF2B5EF4-FFF2-40B4-BE49-F238E27FC236}">
                <a16:creationId xmlns:a16="http://schemas.microsoft.com/office/drawing/2014/main" id="{7E98FDBE-CE1F-465A-8F88-08B23D72E4F4}"/>
              </a:ext>
            </a:extLst>
          </p:cNvPr>
          <p:cNvSpPr txBox="1">
            <a:spLocks noChangeArrowheads="1"/>
          </p:cNvSpPr>
          <p:nvPr/>
        </p:nvSpPr>
        <p:spPr bwMode="auto">
          <a:xfrm>
            <a:off x="452438" y="2671763"/>
            <a:ext cx="8223250" cy="3925887"/>
          </a:xfrm>
          <a:prstGeom prst="rect">
            <a:avLst/>
          </a:prstGeom>
          <a:solidFill>
            <a:srgbClr val="339966">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4"/>
            <a:endParaRPr lang="pt-BR" altLang="pt-BR" b="1">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rPr>
              <a:t>1º: oferta aceitável é aquela que é uma expressão de nossa auto-entrega a Deus. </a:t>
            </a:r>
          </a:p>
          <a:p>
            <a:pPr algn="just">
              <a:lnSpc>
                <a:spcPct val="50000"/>
              </a:lnSpc>
            </a:pPr>
            <a:endParaRPr lang="pt-BR" altLang="pt-BR" b="1">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rPr>
              <a:t>2º: Oferta aceitável é um testemunho do fato de que Deus é o primeiro na vida do crente.</a:t>
            </a:r>
          </a:p>
          <a:p>
            <a:pPr algn="just">
              <a:lnSpc>
                <a:spcPct val="50000"/>
              </a:lnSpc>
            </a:pPr>
            <a:endParaRPr lang="pt-BR" altLang="pt-BR" b="1">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rPr>
              <a:t>3º: Oferta aceitável é uma demonstração  de fé no cuidado  providencial de Deus por nós.</a:t>
            </a:r>
          </a:p>
          <a:p>
            <a:pPr algn="just">
              <a:lnSpc>
                <a:spcPct val="50000"/>
              </a:lnSpc>
            </a:pPr>
            <a:endParaRPr lang="pt-BR" altLang="pt-BR" b="1">
              <a:solidFill>
                <a:srgbClr val="FFFF66"/>
              </a:solidFill>
              <a:latin typeface="Arial" panose="020B0604020202020204" pitchFamily="34" charset="0"/>
            </a:endParaRPr>
          </a:p>
          <a:p>
            <a:pPr algn="just"/>
            <a:r>
              <a:rPr lang="pt-BR" altLang="pt-BR" b="1">
                <a:solidFill>
                  <a:srgbClr val="FFFF66"/>
                </a:solidFill>
                <a:latin typeface="Arial" panose="020B0604020202020204" pitchFamily="34" charset="0"/>
              </a:rPr>
              <a:t>4º: Oferta aceitável é a concretização de gratidão, ações de graças, alegria e amor. </a:t>
            </a:r>
          </a:p>
        </p:txBody>
      </p:sp>
      <p:sp>
        <p:nvSpPr>
          <p:cNvPr id="23555" name="Text Box 3">
            <a:extLst>
              <a:ext uri="{FF2B5EF4-FFF2-40B4-BE49-F238E27FC236}">
                <a16:creationId xmlns:a16="http://schemas.microsoft.com/office/drawing/2014/main" id="{E696C72F-6CB1-4A46-94F7-DF0B82CAC579}"/>
              </a:ext>
            </a:extLst>
          </p:cNvPr>
          <p:cNvSpPr txBox="1">
            <a:spLocks noChangeArrowheads="1"/>
          </p:cNvSpPr>
          <p:nvPr/>
        </p:nvSpPr>
        <p:spPr bwMode="auto">
          <a:xfrm>
            <a:off x="827088" y="333375"/>
            <a:ext cx="7543800" cy="5191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pt-BR" altLang="pt-BR" sz="2800" b="1">
                <a:solidFill>
                  <a:srgbClr val="FFFF66"/>
                </a:solidFill>
                <a:latin typeface="Arial" panose="020B0604020202020204" pitchFamily="34" charset="0"/>
              </a:rPr>
              <a:t>O QUE É OFERTA ACEITÁVEL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strVal val="(6*min(max(#ppt_w*#ppt_h,.3),1)-7.4)/-.7*#ppt_w"/>
                                          </p:val>
                                        </p:tav>
                                        <p:tav tm="100000">
                                          <p:val>
                                            <p:strVal val="#ppt_w"/>
                                          </p:val>
                                        </p:tav>
                                      </p:tavLst>
                                    </p:anim>
                                    <p:anim calcmode="lin" valueType="num">
                                      <p:cBhvr>
                                        <p:cTn id="8" dur="500" fill="hold"/>
                                        <p:tgtEl>
                                          <p:spTgt spid="23555"/>
                                        </p:tgtEl>
                                        <p:attrNameLst>
                                          <p:attrName>ppt_h</p:attrName>
                                        </p:attrNameLst>
                                      </p:cBhvr>
                                      <p:tavLst>
                                        <p:tav tm="0">
                                          <p:val>
                                            <p:strVal val="(6*min(max(#ppt_w*#ppt_h,.3),1)-7.4)/-.7*#ppt_h"/>
                                          </p:val>
                                        </p:tav>
                                        <p:tav tm="100000">
                                          <p:val>
                                            <p:strVal val="#ppt_h"/>
                                          </p:val>
                                        </p:tav>
                                      </p:tavLst>
                                    </p:anim>
                                    <p:anim calcmode="lin" valueType="num">
                                      <p:cBhvr>
                                        <p:cTn id="9" dur="500" fill="hold"/>
                                        <p:tgtEl>
                                          <p:spTgt spid="23555"/>
                                        </p:tgtEl>
                                        <p:attrNameLst>
                                          <p:attrName>ppt_x</p:attrName>
                                        </p:attrNameLst>
                                      </p:cBhvr>
                                      <p:tavLst>
                                        <p:tav tm="0">
                                          <p:val>
                                            <p:fltVal val="0.5"/>
                                          </p:val>
                                        </p:tav>
                                        <p:tav tm="100000">
                                          <p:val>
                                            <p:strVal val="#ppt_x"/>
                                          </p:val>
                                        </p:tav>
                                      </p:tavLst>
                                    </p:anim>
                                    <p:anim calcmode="lin" valueType="num">
                                      <p:cBhvr>
                                        <p:cTn id="10" dur="500" fill="hold"/>
                                        <p:tgtEl>
                                          <p:spTgt spid="23555"/>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554">
                                            <p:txEl>
                                              <p:pRg st="1" end="1"/>
                                            </p:txEl>
                                          </p:spTgt>
                                        </p:tgtEl>
                                        <p:attrNameLst>
                                          <p:attrName>style.visibility</p:attrName>
                                        </p:attrNameLst>
                                      </p:cBhvr>
                                      <p:to>
                                        <p:strVal val="visible"/>
                                      </p:to>
                                    </p:set>
                                    <p:animEffect transition="in" filter="blinds(horizontal)">
                                      <p:cBhvr>
                                        <p:cTn id="15" dur="500"/>
                                        <p:tgtEl>
                                          <p:spTgt spid="2355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20" dur="500"/>
                                        <p:tgtEl>
                                          <p:spTgt spid="2355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554">
                                            <p:txEl>
                                              <p:pRg st="5" end="5"/>
                                            </p:txEl>
                                          </p:spTgt>
                                        </p:tgtEl>
                                        <p:attrNameLst>
                                          <p:attrName>style.visibility</p:attrName>
                                        </p:attrNameLst>
                                      </p:cBhvr>
                                      <p:to>
                                        <p:strVal val="visible"/>
                                      </p:to>
                                    </p:set>
                                    <p:animEffect transition="in" filter="blinds(horizontal)">
                                      <p:cBhvr>
                                        <p:cTn id="25" dur="500"/>
                                        <p:tgtEl>
                                          <p:spTgt spid="23554">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554">
                                            <p:txEl>
                                              <p:pRg st="7" end="7"/>
                                            </p:txEl>
                                          </p:spTgt>
                                        </p:tgtEl>
                                        <p:attrNameLst>
                                          <p:attrName>style.visibility</p:attrName>
                                        </p:attrNameLst>
                                      </p:cBhvr>
                                      <p:to>
                                        <p:strVal val="visible"/>
                                      </p:to>
                                    </p:set>
                                    <p:animEffect transition="in" filter="blinds(horizontal)">
                                      <p:cBhvr>
                                        <p:cTn id="30" dur="500"/>
                                        <p:tgtEl>
                                          <p:spTgt spid="235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198CABB-A7E3-4A85-96FA-C03F07E9522F}"/>
              </a:ext>
            </a:extLst>
          </p:cNvPr>
          <p:cNvSpPr>
            <a:spLocks noChangeArrowheads="1"/>
          </p:cNvSpPr>
          <p:nvPr/>
        </p:nvSpPr>
        <p:spPr bwMode="auto">
          <a:xfrm>
            <a:off x="250825" y="1204913"/>
            <a:ext cx="4321175" cy="444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10000"/>
              </a:lnSpc>
            </a:pPr>
            <a:r>
              <a:rPr lang="pt-BR" altLang="pt-BR" sz="2000" b="1">
                <a:solidFill>
                  <a:srgbClr val="FFFF66"/>
                </a:solidFill>
                <a:latin typeface="Arial" panose="020B0604020202020204" pitchFamily="34" charset="0"/>
              </a:rPr>
              <a:t>5º: A oferta aceitável é voluntária. </a:t>
            </a:r>
          </a:p>
          <a:p>
            <a:pPr algn="just">
              <a:lnSpc>
                <a:spcPct val="110000"/>
              </a:lnSpc>
            </a:pPr>
            <a:endParaRPr lang="pt-BR" altLang="pt-BR" sz="2000" b="1">
              <a:solidFill>
                <a:srgbClr val="FFFF66"/>
              </a:solidFill>
              <a:latin typeface="Arial" panose="020B0604020202020204" pitchFamily="34" charset="0"/>
            </a:endParaRPr>
          </a:p>
          <a:p>
            <a:pPr algn="just">
              <a:lnSpc>
                <a:spcPct val="110000"/>
              </a:lnSpc>
            </a:pPr>
            <a:r>
              <a:rPr lang="pt-BR" altLang="pt-BR" sz="2000" b="1">
                <a:solidFill>
                  <a:srgbClr val="FFFF66"/>
                </a:solidFill>
                <a:latin typeface="Arial" panose="020B0604020202020204" pitchFamily="34" charset="0"/>
              </a:rPr>
              <a:t>6º: A oferta aceitável reflete nosso compromisso  com a mensagem e missão da igreja. </a:t>
            </a:r>
          </a:p>
          <a:p>
            <a:pPr algn="just">
              <a:lnSpc>
                <a:spcPct val="110000"/>
              </a:lnSpc>
            </a:pPr>
            <a:endParaRPr lang="pt-BR" altLang="pt-BR" sz="2000" b="1">
              <a:solidFill>
                <a:srgbClr val="FFFF66"/>
              </a:solidFill>
              <a:latin typeface="Arial" panose="020B0604020202020204" pitchFamily="34" charset="0"/>
            </a:endParaRPr>
          </a:p>
          <a:p>
            <a:pPr algn="just">
              <a:lnSpc>
                <a:spcPct val="110000"/>
              </a:lnSpc>
            </a:pPr>
            <a:r>
              <a:rPr lang="pt-BR" altLang="pt-BR" sz="2000" b="1">
                <a:solidFill>
                  <a:srgbClr val="FFFF66"/>
                </a:solidFill>
                <a:latin typeface="Arial" panose="020B0604020202020204" pitchFamily="34" charset="0"/>
              </a:rPr>
              <a:t>7º: oferta aceitável é aquela que vem de um coração em paz com Deus e com os outros. </a:t>
            </a:r>
          </a:p>
          <a:p>
            <a:pPr algn="just">
              <a:lnSpc>
                <a:spcPct val="110000"/>
              </a:lnSpc>
            </a:pPr>
            <a:r>
              <a:rPr lang="pt-BR" altLang="pt-BR" sz="2000" b="1">
                <a:solidFill>
                  <a:srgbClr val="FFFF66"/>
                </a:solidFill>
                <a:latin typeface="Arial" panose="020B0604020202020204" pitchFamily="34" charset="0"/>
              </a:rPr>
              <a:t>	</a:t>
            </a:r>
          </a:p>
          <a:p>
            <a:pPr algn="just">
              <a:lnSpc>
                <a:spcPct val="110000"/>
              </a:lnSpc>
            </a:pPr>
            <a:r>
              <a:rPr lang="pt-BR" altLang="pt-BR" sz="2000" b="1">
                <a:solidFill>
                  <a:srgbClr val="FFFF66"/>
                </a:solidFill>
                <a:latin typeface="Arial" panose="020B0604020202020204" pitchFamily="34" charset="0"/>
              </a:rPr>
              <a:t>8º: Finalmente oferta aceitável, apesar de </a:t>
            </a:r>
            <a:r>
              <a:rPr lang="pt-BR" altLang="pt-BR" sz="2000" b="1" u="sng">
                <a:solidFill>
                  <a:srgbClr val="FFFF66"/>
                </a:solidFill>
                <a:latin typeface="Arial" panose="020B0604020202020204" pitchFamily="34" charset="0"/>
              </a:rPr>
              <a:t>espontânea</a:t>
            </a:r>
            <a:r>
              <a:rPr lang="pt-BR" altLang="pt-BR" sz="2000" b="1">
                <a:solidFill>
                  <a:srgbClr val="FFFF66"/>
                </a:solidFill>
                <a:latin typeface="Arial" panose="020B0604020202020204" pitchFamily="34" charset="0"/>
              </a:rPr>
              <a:t>, é ao mesmo tempo </a:t>
            </a:r>
            <a:r>
              <a:rPr lang="pt-BR" altLang="pt-BR" sz="2000" b="1" u="sng">
                <a:solidFill>
                  <a:srgbClr val="FFFF66"/>
                </a:solidFill>
                <a:latin typeface="Arial" panose="020B0604020202020204" pitchFamily="34" charset="0"/>
              </a:rPr>
              <a:t>sistemática</a:t>
            </a:r>
            <a:r>
              <a:rPr lang="pt-BR" altLang="pt-BR" sz="2000" b="1">
                <a:solidFill>
                  <a:srgbClr val="FFFF66"/>
                </a:solidFill>
                <a:latin typeface="Arial" panose="020B0604020202020204" pitchFamily="34" charset="0"/>
              </a:rPr>
              <a:t>. </a:t>
            </a:r>
          </a:p>
        </p:txBody>
      </p:sp>
      <p:pic>
        <p:nvPicPr>
          <p:cNvPr id="61445" name="Picture 5">
            <a:extLst>
              <a:ext uri="{FF2B5EF4-FFF2-40B4-BE49-F238E27FC236}">
                <a16:creationId xmlns:a16="http://schemas.microsoft.com/office/drawing/2014/main" id="{49B03C84-C2D8-49FD-8955-E49BB4761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068388"/>
            <a:ext cx="3814763" cy="4592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randombar(horizontal)">
                                      <p:cBhvr>
                                        <p:cTn id="7" dur="500"/>
                                        <p:tgtEl>
                                          <p:spTgt spid="61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42">
                                            <p:txEl>
                                              <p:pRg st="0" end="0"/>
                                            </p:txEl>
                                          </p:spTgt>
                                        </p:tgtEl>
                                        <p:attrNameLst>
                                          <p:attrName>style.visibility</p:attrName>
                                        </p:attrNameLst>
                                      </p:cBhvr>
                                      <p:to>
                                        <p:strVal val="visible"/>
                                      </p:to>
                                    </p:set>
                                    <p:anim calcmode="lin" valueType="num">
                                      <p:cBhvr additive="base">
                                        <p:cTn id="12" dur="500" fill="hold"/>
                                        <p:tgtEl>
                                          <p:spTgt spid="6144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1442">
                                            <p:txEl>
                                              <p:pRg st="2" end="2"/>
                                            </p:txEl>
                                          </p:spTgt>
                                        </p:tgtEl>
                                        <p:attrNameLst>
                                          <p:attrName>style.visibility</p:attrName>
                                        </p:attrNameLst>
                                      </p:cBhvr>
                                      <p:to>
                                        <p:strVal val="visible"/>
                                      </p:to>
                                    </p:set>
                                    <p:anim calcmode="lin" valueType="num">
                                      <p:cBhvr additive="base">
                                        <p:cTn id="18" dur="500" fill="hold"/>
                                        <p:tgtEl>
                                          <p:spTgt spid="61442">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1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1442">
                                            <p:txEl>
                                              <p:pRg st="4" end="4"/>
                                            </p:txEl>
                                          </p:spTgt>
                                        </p:tgtEl>
                                        <p:attrNameLst>
                                          <p:attrName>style.visibility</p:attrName>
                                        </p:attrNameLst>
                                      </p:cBhvr>
                                      <p:to>
                                        <p:strVal val="visible"/>
                                      </p:to>
                                    </p:set>
                                    <p:anim calcmode="lin" valueType="num">
                                      <p:cBhvr additive="base">
                                        <p:cTn id="24" dur="500" fill="hold"/>
                                        <p:tgtEl>
                                          <p:spTgt spid="61442">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4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1442">
                                            <p:txEl>
                                              <p:pRg st="5" end="5"/>
                                            </p:txEl>
                                          </p:spTgt>
                                        </p:tgtEl>
                                        <p:attrNameLst>
                                          <p:attrName>style.visibility</p:attrName>
                                        </p:attrNameLst>
                                      </p:cBhvr>
                                      <p:to>
                                        <p:strVal val="visible"/>
                                      </p:to>
                                    </p:set>
                                    <p:anim calcmode="lin" valueType="num">
                                      <p:cBhvr additive="base">
                                        <p:cTn id="30" dur="500" fill="hold"/>
                                        <p:tgtEl>
                                          <p:spTgt spid="61442">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14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1442">
                                            <p:txEl>
                                              <p:pRg st="6" end="6"/>
                                            </p:txEl>
                                          </p:spTgt>
                                        </p:tgtEl>
                                        <p:attrNameLst>
                                          <p:attrName>style.visibility</p:attrName>
                                        </p:attrNameLst>
                                      </p:cBhvr>
                                      <p:to>
                                        <p:strVal val="visible"/>
                                      </p:to>
                                    </p:set>
                                    <p:anim calcmode="lin" valueType="num">
                                      <p:cBhvr additive="base">
                                        <p:cTn id="36" dur="500" fill="hold"/>
                                        <p:tgtEl>
                                          <p:spTgt spid="6144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144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F7154519-BABB-41AB-8E8C-EE12C04B4FF7}"/>
              </a:ext>
            </a:extLst>
          </p:cNvPr>
          <p:cNvSpPr txBox="1">
            <a:spLocks noChangeArrowheads="1"/>
          </p:cNvSpPr>
          <p:nvPr/>
        </p:nvSpPr>
        <p:spPr bwMode="auto">
          <a:xfrm>
            <a:off x="322263" y="188913"/>
            <a:ext cx="849788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800" b="1">
                <a:solidFill>
                  <a:srgbClr val="FFFF66"/>
                </a:solidFill>
                <a:latin typeface="Arial" panose="020B0604020202020204" pitchFamily="34" charset="0"/>
              </a:rPr>
              <a:t>NOSSAS OFERTAS DEVEM SER PROPORCIONAIS SEGUNDO O ESPÍRITO DE PROFECIAS</a:t>
            </a:r>
          </a:p>
        </p:txBody>
      </p:sp>
      <p:sp>
        <p:nvSpPr>
          <p:cNvPr id="24579" name="Text Box 3">
            <a:extLst>
              <a:ext uri="{FF2B5EF4-FFF2-40B4-BE49-F238E27FC236}">
                <a16:creationId xmlns:a16="http://schemas.microsoft.com/office/drawing/2014/main" id="{BE8BA533-B24C-4A36-9668-6BCFDCE8E279}"/>
              </a:ext>
            </a:extLst>
          </p:cNvPr>
          <p:cNvSpPr txBox="1">
            <a:spLocks noChangeArrowheads="1"/>
          </p:cNvSpPr>
          <p:nvPr/>
        </p:nvSpPr>
        <p:spPr bwMode="auto">
          <a:xfrm>
            <a:off x="142875" y="5265738"/>
            <a:ext cx="8893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ctr"/>
            <a:endParaRPr lang="pt-BR" altLang="pt-BR">
              <a:solidFill>
                <a:srgbClr val="FFFF66"/>
              </a:solidFill>
              <a:latin typeface="Arial" panose="020B0604020202020204" pitchFamily="34" charset="0"/>
            </a:endParaRPr>
          </a:p>
          <a:p>
            <a:pPr algn="ctr"/>
            <a:r>
              <a:rPr lang="pt-BR" altLang="pt-BR">
                <a:solidFill>
                  <a:srgbClr val="FFFF66"/>
                </a:solidFill>
                <a:latin typeface="Arial" panose="020B0604020202020204" pitchFamily="34" charset="0"/>
              </a:rPr>
              <a:t>“Depois de ser o dízimo posto a parte, sejam as dádivas e ofertas proporcionais: segundo a prosperidade”. </a:t>
            </a:r>
          </a:p>
        </p:txBody>
      </p:sp>
      <p:pic>
        <p:nvPicPr>
          <p:cNvPr id="24582" name="Picture 6">
            <a:extLst>
              <a:ext uri="{FF2B5EF4-FFF2-40B4-BE49-F238E27FC236}">
                <a16:creationId xmlns:a16="http://schemas.microsoft.com/office/drawing/2014/main" id="{1485F4F5-AEFC-40BF-AC11-C866639F9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735138"/>
            <a:ext cx="3960813" cy="3328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dissolve">
                                      <p:cBhvr>
                                        <p:cTn id="12" dur="500"/>
                                        <p:tgtEl>
                                          <p:spTgt spid="24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barn(outVertical)">
                                      <p:cBhvr>
                                        <p:cTn id="17"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170B8799-5EE6-43F3-8454-DD4C52971535}"/>
              </a:ext>
            </a:extLst>
          </p:cNvPr>
          <p:cNvSpPr txBox="1">
            <a:spLocks noChangeArrowheads="1"/>
          </p:cNvSpPr>
          <p:nvPr/>
        </p:nvSpPr>
        <p:spPr bwMode="auto">
          <a:xfrm>
            <a:off x="4140200" y="1138238"/>
            <a:ext cx="4394200" cy="52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2"/>
            <a:endParaRPr lang="pt-BR" altLang="pt-BR" sz="1800">
              <a:solidFill>
                <a:srgbClr val="FFFF66"/>
              </a:solidFill>
              <a:latin typeface="Arial" panose="020B0604020202020204" pitchFamily="34" charset="0"/>
            </a:endParaRPr>
          </a:p>
          <a:p>
            <a:pPr algn="just">
              <a:buFontTx/>
              <a:buAutoNum type="arabicPeriod"/>
            </a:pPr>
            <a:r>
              <a:rPr lang="pt-BR" altLang="pt-BR" sz="2000">
                <a:solidFill>
                  <a:srgbClr val="FFFF66"/>
                </a:solidFill>
                <a:latin typeface="Arial" panose="020B0604020202020204" pitchFamily="34" charset="0"/>
              </a:rPr>
              <a:t>O poder de expiação destas ofertas  não estava localizada na vítima do sacrifício em si, mas em Deus, através de Sua graça.</a:t>
            </a:r>
          </a:p>
          <a:p>
            <a:pPr algn="just">
              <a:buFontTx/>
              <a:buAutoNum type="arabicPeriod"/>
            </a:pPr>
            <a:endParaRPr lang="pt-BR" altLang="pt-BR" sz="2000">
              <a:solidFill>
                <a:srgbClr val="FFFF66"/>
              </a:solidFill>
              <a:latin typeface="Arial" panose="020B0604020202020204" pitchFamily="34" charset="0"/>
            </a:endParaRPr>
          </a:p>
          <a:p>
            <a:pPr algn="just">
              <a:buFontTx/>
              <a:buAutoNum type="arabicPeriod" startAt="2"/>
            </a:pPr>
            <a:r>
              <a:rPr lang="pt-BR" altLang="pt-BR" sz="2000">
                <a:solidFill>
                  <a:srgbClr val="FFFF66"/>
                </a:solidFill>
                <a:latin typeface="Arial" panose="020B0604020202020204" pitchFamily="34" charset="0"/>
              </a:rPr>
              <a:t>As ofertas sacrificais expiatórias tinham uma função limitada. Sua única função era apontar para Deus como único que podia expiar os pecados.</a:t>
            </a:r>
          </a:p>
          <a:p>
            <a:pPr algn="just"/>
            <a:r>
              <a:rPr lang="pt-BR" altLang="pt-BR" sz="2000">
                <a:solidFill>
                  <a:srgbClr val="FFFF66"/>
                </a:solidFill>
                <a:latin typeface="Arial" panose="020B0604020202020204" pitchFamily="34" charset="0"/>
              </a:rPr>
              <a:t> </a:t>
            </a:r>
          </a:p>
          <a:p>
            <a:pPr algn="just"/>
            <a:r>
              <a:rPr lang="pt-BR" altLang="pt-BR" sz="2000">
                <a:solidFill>
                  <a:srgbClr val="FFFF66"/>
                </a:solidFill>
                <a:latin typeface="Arial" panose="020B0604020202020204" pitchFamily="34" charset="0"/>
              </a:rPr>
              <a:t>3.  Foi e é impossível ao ser humano trazer uma oferta ao Senhor tão valiosa que o resgate. Deus é o único que pode prover tal oferta e Ele o fez.</a:t>
            </a:r>
            <a:endParaRPr lang="pt-BR" altLang="pt-BR">
              <a:solidFill>
                <a:srgbClr val="FFFF66"/>
              </a:solidFill>
              <a:latin typeface="Arial" panose="020B0604020202020204" pitchFamily="34" charset="0"/>
            </a:endParaRPr>
          </a:p>
        </p:txBody>
      </p:sp>
      <p:sp>
        <p:nvSpPr>
          <p:cNvPr id="7171" name="Text Box 3">
            <a:extLst>
              <a:ext uri="{FF2B5EF4-FFF2-40B4-BE49-F238E27FC236}">
                <a16:creationId xmlns:a16="http://schemas.microsoft.com/office/drawing/2014/main" id="{86FE2E48-12CF-456B-ADA1-2835650876C3}"/>
              </a:ext>
            </a:extLst>
          </p:cNvPr>
          <p:cNvSpPr txBox="1">
            <a:spLocks noChangeArrowheads="1"/>
          </p:cNvSpPr>
          <p:nvPr/>
        </p:nvSpPr>
        <p:spPr bwMode="auto">
          <a:xfrm>
            <a:off x="466725" y="260350"/>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3200" b="1">
                <a:solidFill>
                  <a:srgbClr val="FFFF66"/>
                </a:solidFill>
                <a:latin typeface="Arial" panose="020B0604020202020204" pitchFamily="34" charset="0"/>
              </a:rPr>
              <a:t>OFERTAS DE SACRIFÍCIO EXPIATÓRIO</a:t>
            </a:r>
            <a:endParaRPr lang="pt-BR" altLang="pt-BR" sz="3200">
              <a:solidFill>
                <a:srgbClr val="FFFF66"/>
              </a:solidFill>
              <a:latin typeface="Arial" panose="020B0604020202020204" pitchFamily="34" charset="0"/>
            </a:endParaRPr>
          </a:p>
        </p:txBody>
      </p:sp>
      <p:pic>
        <p:nvPicPr>
          <p:cNvPr id="7175" name="Picture 7">
            <a:extLst>
              <a:ext uri="{FF2B5EF4-FFF2-40B4-BE49-F238E27FC236}">
                <a16:creationId xmlns:a16="http://schemas.microsoft.com/office/drawing/2014/main" id="{9735559E-62E8-4498-AEC3-92AF6DF39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1123950"/>
            <a:ext cx="36449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 calcmode="lin" valueType="num">
                                      <p:cBhvr additive="base">
                                        <p:cTn id="11"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 calcmode="lin" valueType="num">
                                      <p:cBhvr additive="base">
                                        <p:cTn id="17"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anim calcmode="lin" valueType="num">
                                      <p:cBhvr additive="base">
                                        <p:cTn id="23"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170">
                                            <p:txEl>
                                              <p:pRg st="5" end="5"/>
                                            </p:txEl>
                                          </p:spTgt>
                                        </p:tgtEl>
                                        <p:attrNameLst>
                                          <p:attrName>style.visibility</p:attrName>
                                        </p:attrNameLst>
                                      </p:cBhvr>
                                      <p:to>
                                        <p:strVal val="visible"/>
                                      </p:to>
                                    </p:set>
                                    <p:anim calcmode="lin" valueType="num">
                                      <p:cBhvr additive="base">
                                        <p:cTn id="29"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2468" name="Picture 4">
            <a:extLst>
              <a:ext uri="{FF2B5EF4-FFF2-40B4-BE49-F238E27FC236}">
                <a16:creationId xmlns:a16="http://schemas.microsoft.com/office/drawing/2014/main" id="{AEEA84B5-6834-4DA2-869D-95F57A2BA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a:extLst>
              <a:ext uri="{FF2B5EF4-FFF2-40B4-BE49-F238E27FC236}">
                <a16:creationId xmlns:a16="http://schemas.microsoft.com/office/drawing/2014/main" id="{74C7A6F3-2AEB-4C92-9B53-E8CF5276803B}"/>
              </a:ext>
            </a:extLst>
          </p:cNvPr>
          <p:cNvSpPr>
            <a:spLocks noChangeArrowheads="1"/>
          </p:cNvSpPr>
          <p:nvPr/>
        </p:nvSpPr>
        <p:spPr bwMode="auto">
          <a:xfrm>
            <a:off x="179388" y="333375"/>
            <a:ext cx="4103687" cy="61166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10000"/>
              </a:lnSpc>
            </a:pPr>
            <a:r>
              <a:rPr lang="pt-BR" altLang="pt-BR">
                <a:solidFill>
                  <a:srgbClr val="FFFF66"/>
                </a:solidFill>
                <a:latin typeface="Arial" panose="020B0604020202020204" pitchFamily="34" charset="0"/>
              </a:rPr>
              <a:t>“Os que recebem Sua graça, que contemplam a cruz do calvário, não questionarão sobre a proporção em que dar, mas sentirão que a mais rica oferta é demasiado mesquinha, completamente desproporcionada, ante a grande dádiva do Filho Unigênito  do infinito Deus”. </a:t>
            </a:r>
          </a:p>
          <a:p>
            <a:pPr algn="ctr">
              <a:lnSpc>
                <a:spcPct val="110000"/>
              </a:lnSpc>
            </a:pPr>
            <a:endParaRPr lang="pt-BR" altLang="pt-BR">
              <a:solidFill>
                <a:srgbClr val="FFFF66"/>
              </a:solidFill>
              <a:latin typeface="Arial" panose="020B0604020202020204" pitchFamily="34" charset="0"/>
            </a:endParaRPr>
          </a:p>
          <a:p>
            <a:pPr algn="ctr">
              <a:lnSpc>
                <a:spcPct val="110000"/>
              </a:lnSpc>
            </a:pPr>
            <a:r>
              <a:rPr lang="pt-BR" altLang="pt-BR">
                <a:solidFill>
                  <a:srgbClr val="FFFF66"/>
                </a:solidFill>
                <a:latin typeface="Arial" panose="020B0604020202020204" pitchFamily="34" charset="0"/>
              </a:rPr>
              <a:t>“O princípio estabelecido por Cristo é que nossas ofertas a Deus sejam em proporção à luz e privilégios gozados”.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anim calcmode="lin" valueType="num">
                                      <p:cBhvr additive="base">
                                        <p:cTn id="13" dur="500" fill="hold"/>
                                        <p:tgtEl>
                                          <p:spTgt spid="6246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D625676-33FD-4510-8AB0-4FC3641BB03A}"/>
              </a:ext>
            </a:extLst>
          </p:cNvPr>
          <p:cNvSpPr txBox="1">
            <a:spLocks noChangeArrowheads="1"/>
          </p:cNvSpPr>
          <p:nvPr/>
        </p:nvSpPr>
        <p:spPr bwMode="auto">
          <a:xfrm>
            <a:off x="4787900" y="333375"/>
            <a:ext cx="39608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solidFill>
                  <a:srgbClr val="FFFF66"/>
                </a:solidFill>
                <a:latin typeface="Arial" panose="020B0604020202020204" pitchFamily="34" charset="0"/>
              </a:rPr>
              <a:t>4. O que nenhuma oferta humana podia realizar, a oferta divina conseguiu. </a:t>
            </a:r>
          </a:p>
          <a:p>
            <a:endParaRPr lang="pt-BR" altLang="pt-BR">
              <a:solidFill>
                <a:srgbClr val="FFFF66"/>
              </a:solidFill>
              <a:latin typeface="Arial" panose="020B0604020202020204" pitchFamily="34" charset="0"/>
            </a:endParaRPr>
          </a:p>
          <a:p>
            <a:r>
              <a:rPr lang="pt-BR" altLang="pt-BR">
                <a:solidFill>
                  <a:srgbClr val="FFFF66"/>
                </a:solidFill>
                <a:latin typeface="Arial" panose="020B0604020202020204" pitchFamily="34" charset="0"/>
              </a:rPr>
              <a:t>5. É importante entendermos que se levaram uma oferta à Deus é porque Ele mesmo devia uma oferta. E nós, se levamos uma oferta à Deus, é porque somos gratos pela oferta. </a:t>
            </a:r>
          </a:p>
        </p:txBody>
      </p:sp>
      <p:pic>
        <p:nvPicPr>
          <p:cNvPr id="8196" name="Picture 4">
            <a:extLst>
              <a:ext uri="{FF2B5EF4-FFF2-40B4-BE49-F238E27FC236}">
                <a16:creationId xmlns:a16="http://schemas.microsoft.com/office/drawing/2014/main" id="{2826370F-C57C-4E06-8B21-39A5D99B0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404813"/>
            <a:ext cx="3519487" cy="4319587"/>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a:extLst>
              <a:ext uri="{FF2B5EF4-FFF2-40B4-BE49-F238E27FC236}">
                <a16:creationId xmlns:a16="http://schemas.microsoft.com/office/drawing/2014/main" id="{D001D1BE-3B44-4FE8-93BC-DC44DDF7255D}"/>
              </a:ext>
            </a:extLst>
          </p:cNvPr>
          <p:cNvSpPr>
            <a:spLocks noChangeArrowheads="1"/>
          </p:cNvSpPr>
          <p:nvPr/>
        </p:nvSpPr>
        <p:spPr bwMode="auto">
          <a:xfrm>
            <a:off x="250825" y="5045075"/>
            <a:ext cx="88201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a:solidFill>
                  <a:srgbClr val="FFFF66"/>
                </a:solidFill>
                <a:latin typeface="Arial" panose="020B0604020202020204" pitchFamily="34" charset="0"/>
              </a:rPr>
              <a:t>6. Nenhuma oferta nossa tem função expiatória. Nada possuímos que possamos trazer ao Senhor para nos tornar aceitáveis a Ele, e não necessitamos fazê-lo porque Deus providenciou  a única oferta pela qual a expiação é alcançada.</a:t>
            </a:r>
            <a:r>
              <a:rPr lang="pt-BR" altLang="pt-BR">
                <a:latin typeface="Arial" panose="020B0604020202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8194">
                                            <p:txEl>
                                              <p:pRg st="0" end="0"/>
                                            </p:txEl>
                                          </p:spTgt>
                                        </p:tgtEl>
                                        <p:attrNameLst>
                                          <p:attrName>style.visibility</p:attrName>
                                        </p:attrNameLst>
                                      </p:cBhvr>
                                      <p:to>
                                        <p:strVal val="visible"/>
                                      </p:to>
                                    </p:set>
                                    <p:anim calcmode="lin" valueType="num">
                                      <p:cBhvr>
                                        <p:cTn id="12" dur="500" fill="hold"/>
                                        <p:tgtEl>
                                          <p:spTgt spid="819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194">
                                            <p:txEl>
                                              <p:pRg st="0" end="0"/>
                                            </p:txEl>
                                          </p:spTgt>
                                        </p:tgtEl>
                                        <p:attrNameLst>
                                          <p:attrName>ppt_y</p:attrName>
                                        </p:attrNameLst>
                                      </p:cBhvr>
                                      <p:tavLst>
                                        <p:tav tm="0">
                                          <p:val>
                                            <p:strVal val="#ppt_y+#ppt_h/2"/>
                                          </p:val>
                                        </p:tav>
                                        <p:tav tm="100000">
                                          <p:val>
                                            <p:strVal val="#ppt_y"/>
                                          </p:val>
                                        </p:tav>
                                      </p:tavLst>
                                    </p:anim>
                                    <p:anim calcmode="lin" valueType="num">
                                      <p:cBhvr>
                                        <p:cTn id="14" dur="500" fill="hold"/>
                                        <p:tgtEl>
                                          <p:spTgt spid="8194">
                                            <p:txEl>
                                              <p:pRg st="0" end="0"/>
                                            </p:txEl>
                                          </p:spTgt>
                                        </p:tgtEl>
                                        <p:attrNameLst>
                                          <p:attrName>ppt_w</p:attrName>
                                        </p:attrNameLst>
                                      </p:cBhvr>
                                      <p:tavLst>
                                        <p:tav tm="0">
                                          <p:val>
                                            <p:strVal val="#ppt_w"/>
                                          </p:val>
                                        </p:tav>
                                        <p:tav tm="100000">
                                          <p:val>
                                            <p:strVal val="#ppt_w"/>
                                          </p:val>
                                        </p:tav>
                                      </p:tavLst>
                                    </p:anim>
                                    <p:anim calcmode="lin" valueType="num">
                                      <p:cBhvr>
                                        <p:cTn id="15" dur="500" fill="hold"/>
                                        <p:tgtEl>
                                          <p:spTgt spid="81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8194">
                                            <p:txEl>
                                              <p:pRg st="2" end="2"/>
                                            </p:txEl>
                                          </p:spTgt>
                                        </p:tgtEl>
                                        <p:attrNameLst>
                                          <p:attrName>style.visibility</p:attrName>
                                        </p:attrNameLst>
                                      </p:cBhvr>
                                      <p:to>
                                        <p:strVal val="visible"/>
                                      </p:to>
                                    </p:set>
                                    <p:anim calcmode="lin" valueType="num">
                                      <p:cBhvr>
                                        <p:cTn id="20"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8194">
                                            <p:txEl>
                                              <p:pRg st="2" end="2"/>
                                            </p:txEl>
                                          </p:spTgt>
                                        </p:tgtEl>
                                        <p:attrNameLst>
                                          <p:attrName>ppt_y</p:attrName>
                                        </p:attrNameLst>
                                      </p:cBhvr>
                                      <p:tavLst>
                                        <p:tav tm="0">
                                          <p:val>
                                            <p:strVal val="#ppt_y+#ppt_h/2"/>
                                          </p:val>
                                        </p:tav>
                                        <p:tav tm="100000">
                                          <p:val>
                                            <p:strVal val="#ppt_y"/>
                                          </p:val>
                                        </p:tav>
                                      </p:tavLst>
                                    </p:anim>
                                    <p:anim calcmode="lin" valueType="num">
                                      <p:cBhvr>
                                        <p:cTn id="22" dur="500" fill="hold"/>
                                        <p:tgtEl>
                                          <p:spTgt spid="8194">
                                            <p:txEl>
                                              <p:pRg st="2" end="2"/>
                                            </p:txEl>
                                          </p:spTgt>
                                        </p:tgtEl>
                                        <p:attrNameLst>
                                          <p:attrName>ppt_w</p:attrName>
                                        </p:attrNameLst>
                                      </p:cBhvr>
                                      <p:tavLst>
                                        <p:tav tm="0">
                                          <p:val>
                                            <p:strVal val="#ppt_w"/>
                                          </p:val>
                                        </p:tav>
                                        <p:tav tm="100000">
                                          <p:val>
                                            <p:strVal val="#ppt_w"/>
                                          </p:val>
                                        </p:tav>
                                      </p:tavLst>
                                    </p:anim>
                                    <p:anim calcmode="lin" valueType="num">
                                      <p:cBhvr>
                                        <p:cTn id="23" dur="500" fill="hold"/>
                                        <p:tgtEl>
                                          <p:spTgt spid="819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1000"/>
                                        <p:tgtEl>
                                          <p:spTgt spid="8197"/>
                                        </p:tgtEl>
                                      </p:cBhvr>
                                    </p:animEffect>
                                    <p:anim calcmode="lin" valueType="num">
                                      <p:cBhvr>
                                        <p:cTn id="29" dur="1000" fill="hold"/>
                                        <p:tgtEl>
                                          <p:spTgt spid="8197"/>
                                        </p:tgtEl>
                                        <p:attrNameLst>
                                          <p:attrName>ppt_x</p:attrName>
                                        </p:attrNameLst>
                                      </p:cBhvr>
                                      <p:tavLst>
                                        <p:tav tm="0">
                                          <p:val>
                                            <p:strVal val="#ppt_x"/>
                                          </p:val>
                                        </p:tav>
                                        <p:tav tm="100000">
                                          <p:val>
                                            <p:strVal val="#ppt_x"/>
                                          </p:val>
                                        </p:tav>
                                      </p:tavLst>
                                    </p:anim>
                                    <p:anim calcmode="lin" valueType="num">
                                      <p:cBhvr>
                                        <p:cTn id="30"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87DBCC2E-5FC7-47A8-92F9-12066AA4CF0D}"/>
              </a:ext>
            </a:extLst>
          </p:cNvPr>
          <p:cNvSpPr txBox="1">
            <a:spLocks noChangeArrowheads="1"/>
          </p:cNvSpPr>
          <p:nvPr/>
        </p:nvSpPr>
        <p:spPr bwMode="auto">
          <a:xfrm>
            <a:off x="900113" y="188913"/>
            <a:ext cx="7315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3200" b="1">
                <a:solidFill>
                  <a:srgbClr val="FFFF66"/>
                </a:solidFill>
                <a:latin typeface="Arial" panose="020B0604020202020204" pitchFamily="34" charset="0"/>
              </a:rPr>
              <a:t>TIPOS DE OFERTAS</a:t>
            </a:r>
          </a:p>
        </p:txBody>
      </p:sp>
      <p:sp>
        <p:nvSpPr>
          <p:cNvPr id="9219" name="Text Box 3">
            <a:extLst>
              <a:ext uri="{FF2B5EF4-FFF2-40B4-BE49-F238E27FC236}">
                <a16:creationId xmlns:a16="http://schemas.microsoft.com/office/drawing/2014/main" id="{67232BD6-57E7-419D-B928-FB52AFC74C6B}"/>
              </a:ext>
            </a:extLst>
          </p:cNvPr>
          <p:cNvSpPr txBox="1">
            <a:spLocks noChangeArrowheads="1"/>
          </p:cNvSpPr>
          <p:nvPr/>
        </p:nvSpPr>
        <p:spPr bwMode="auto">
          <a:xfrm>
            <a:off x="250825" y="3471863"/>
            <a:ext cx="864076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marL="3810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2" algn="ctr"/>
            <a:r>
              <a:rPr lang="pt-BR" altLang="pt-BR" sz="2800" b="1">
                <a:solidFill>
                  <a:srgbClr val="FFFF66"/>
                </a:solidFill>
                <a:latin typeface="Arial" panose="020B0604020202020204" pitchFamily="34" charset="0"/>
              </a:rPr>
              <a:t>1. Oferta Queimada.</a:t>
            </a:r>
          </a:p>
          <a:p>
            <a:pPr lvl="2" algn="ctr"/>
            <a:endParaRPr lang="pt-BR" altLang="pt-BR" sz="600" b="1">
              <a:solidFill>
                <a:srgbClr val="FFFF66"/>
              </a:solidFill>
              <a:latin typeface="Arial" panose="020B0604020202020204" pitchFamily="34" charset="0"/>
            </a:endParaRPr>
          </a:p>
          <a:p>
            <a:pPr algn="ctr"/>
            <a:r>
              <a:rPr lang="pt-BR" altLang="pt-BR">
                <a:solidFill>
                  <a:srgbClr val="FFFF66"/>
                </a:solidFill>
                <a:latin typeface="Arial" panose="020B0604020202020204" pitchFamily="34" charset="0"/>
              </a:rPr>
              <a:t>A “Oferta Queimada” significa “Aquilo que sobe ou ascende”, ou “inteiro”. Ela “ascendia” a Deus em cheiro suave. Era agradável ao Senhor. Simbolizava inteira consagração, por isso nada era retido.</a:t>
            </a:r>
          </a:p>
          <a:p>
            <a:pPr algn="ctr"/>
            <a:endParaRPr lang="pt-BR" altLang="pt-BR" sz="1400">
              <a:solidFill>
                <a:srgbClr val="FFFF66"/>
              </a:solidFill>
              <a:latin typeface="Arial" panose="020B0604020202020204" pitchFamily="34" charset="0"/>
            </a:endParaRPr>
          </a:p>
          <a:p>
            <a:pPr algn="ctr">
              <a:lnSpc>
                <a:spcPct val="50000"/>
              </a:lnSpc>
            </a:pPr>
            <a:endParaRPr lang="pt-BR" altLang="pt-BR" sz="1000">
              <a:solidFill>
                <a:srgbClr val="FFFF66"/>
              </a:solidFill>
              <a:latin typeface="Arial" panose="020B0604020202020204" pitchFamily="34" charset="0"/>
            </a:endParaRPr>
          </a:p>
          <a:p>
            <a:pPr algn="ctr">
              <a:lnSpc>
                <a:spcPct val="50000"/>
              </a:lnSpc>
            </a:pPr>
            <a:endParaRPr lang="pt-BR" altLang="pt-BR" sz="1000">
              <a:solidFill>
                <a:srgbClr val="FFFF66"/>
              </a:solidFill>
              <a:latin typeface="Arial" panose="020B0604020202020204" pitchFamily="34" charset="0"/>
            </a:endParaRPr>
          </a:p>
          <a:p>
            <a:pPr algn="ctr"/>
            <a:r>
              <a:rPr lang="pt-BR" altLang="pt-BR" sz="2000" i="1">
                <a:solidFill>
                  <a:srgbClr val="FFFF66"/>
                </a:solidFill>
                <a:latin typeface="Arial" panose="020B0604020202020204" pitchFamily="34" charset="0"/>
              </a:rPr>
              <a:t>“Porém as entranhas e as pernas serão lavadas com água; e o sacerdote oferecerá tudo isso e o queimará sobre o altar; é holocausto, oferta queimada, de aroma agradável ao Senhor”. </a:t>
            </a:r>
          </a:p>
          <a:p>
            <a:pPr algn="ctr">
              <a:lnSpc>
                <a:spcPct val="50000"/>
              </a:lnSpc>
            </a:pPr>
            <a:endParaRPr lang="pt-BR" altLang="pt-BR" sz="900" i="1">
              <a:solidFill>
                <a:srgbClr val="FFFF66"/>
              </a:solidFill>
              <a:latin typeface="Arial" panose="020B0604020202020204" pitchFamily="34" charset="0"/>
            </a:endParaRPr>
          </a:p>
        </p:txBody>
      </p:sp>
      <p:pic>
        <p:nvPicPr>
          <p:cNvPr id="9220" name="Picture 4">
            <a:extLst>
              <a:ext uri="{FF2B5EF4-FFF2-40B4-BE49-F238E27FC236}">
                <a16:creationId xmlns:a16="http://schemas.microsoft.com/office/drawing/2014/main" id="{5D1E31EF-00C4-4B8C-B942-61CE32FDE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365"/>
          <a:stretch>
            <a:fillRect/>
          </a:stretch>
        </p:blipFill>
        <p:spPr bwMode="auto">
          <a:xfrm>
            <a:off x="2843213" y="863600"/>
            <a:ext cx="3455987" cy="256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iterate type="wd">
                                    <p:tmPct val="100000"/>
                                  </p:iterate>
                                  <p:childTnLst>
                                    <p:set>
                                      <p:cBhvr>
                                        <p:cTn id="6" dur="1" fill="hold">
                                          <p:stCondLst>
                                            <p:cond delay="0"/>
                                          </p:stCondLst>
                                        </p:cTn>
                                        <p:tgtEl>
                                          <p:spTgt spid="9218"/>
                                        </p:tgtEl>
                                        <p:attrNameLst>
                                          <p:attrName>style.visibility</p:attrName>
                                        </p:attrNameLst>
                                      </p:cBhvr>
                                      <p:to>
                                        <p:strVal val="visible"/>
                                      </p:to>
                                    </p:set>
                                    <p:animEffect transition="in" filter="box(in)">
                                      <p:cBhvr>
                                        <p:cTn id="7" dur="3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 calcmode="lin" valueType="num">
                                      <p:cBhvr additive="base">
                                        <p:cTn id="18"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219">
                                            <p:txEl>
                                              <p:pRg st="6" end="6"/>
                                            </p:txEl>
                                          </p:spTgt>
                                        </p:tgtEl>
                                        <p:attrNameLst>
                                          <p:attrName>style.visibility</p:attrName>
                                        </p:attrNameLst>
                                      </p:cBhvr>
                                      <p:to>
                                        <p:strVal val="visible"/>
                                      </p:to>
                                    </p:set>
                                    <p:anim calcmode="lin" valueType="num">
                                      <p:cBhvr additive="base">
                                        <p:cTn id="24" dur="500" fill="hold"/>
                                        <p:tgtEl>
                                          <p:spTgt spid="9219">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2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4274" name="Rectangle 1026">
            <a:extLst>
              <a:ext uri="{FF2B5EF4-FFF2-40B4-BE49-F238E27FC236}">
                <a16:creationId xmlns:a16="http://schemas.microsoft.com/office/drawing/2014/main" id="{85594E54-01E5-4F0F-9F5F-5A8C9B1DB61C}"/>
              </a:ext>
            </a:extLst>
          </p:cNvPr>
          <p:cNvSpPr>
            <a:spLocks noChangeArrowheads="1"/>
          </p:cNvSpPr>
          <p:nvPr/>
        </p:nvSpPr>
        <p:spPr bwMode="auto">
          <a:xfrm>
            <a:off x="250825" y="404813"/>
            <a:ext cx="8501063" cy="61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800" b="1">
                <a:solidFill>
                  <a:srgbClr val="FFFF66"/>
                </a:solidFill>
                <a:latin typeface="Arial" panose="020B0604020202020204" pitchFamily="34" charset="0"/>
              </a:rPr>
              <a:t>Romanos 12:1</a:t>
            </a:r>
            <a:r>
              <a:rPr lang="pt-BR" altLang="pt-BR" sz="2800">
                <a:solidFill>
                  <a:srgbClr val="FFFF66"/>
                </a:solidFill>
                <a:latin typeface="Arial" panose="020B0604020202020204" pitchFamily="34" charset="0"/>
              </a:rPr>
              <a:t> – </a:t>
            </a:r>
            <a:r>
              <a:rPr lang="pt-BR" altLang="pt-BR" i="1">
                <a:solidFill>
                  <a:srgbClr val="FFFF66"/>
                </a:solidFill>
                <a:latin typeface="Arial" panose="020B0604020202020204" pitchFamily="34" charset="0"/>
              </a:rPr>
              <a:t>“Rogo-vos pois, irmãos, pela compaixão de Deus, que apresenteis os vossos corpos em sacrifício vivo, santo e agradável a Deus, que é o vosso culto racional”.</a:t>
            </a:r>
          </a:p>
          <a:p>
            <a:pPr algn="ctr">
              <a:lnSpc>
                <a:spcPct val="120000"/>
              </a:lnSpc>
            </a:pPr>
            <a:endParaRPr lang="pt-BR" altLang="pt-BR" i="1">
              <a:solidFill>
                <a:srgbClr val="FFFF66"/>
              </a:solidFill>
              <a:latin typeface="Arial" panose="020B0604020202020204" pitchFamily="34" charset="0"/>
            </a:endParaRPr>
          </a:p>
          <a:p>
            <a:pPr algn="ctr"/>
            <a:endParaRPr lang="pt-BR" altLang="pt-BR" sz="2800">
              <a:solidFill>
                <a:srgbClr val="FFFF66"/>
              </a:solidFill>
              <a:latin typeface="Arial" panose="020B0604020202020204" pitchFamily="34" charset="0"/>
            </a:endParaRPr>
          </a:p>
          <a:p>
            <a:pPr algn="ctr"/>
            <a:endParaRPr lang="pt-BR" altLang="pt-BR" sz="2800">
              <a:solidFill>
                <a:srgbClr val="FFFF66"/>
              </a:solidFill>
              <a:latin typeface="Arial" panose="020B0604020202020204" pitchFamily="34" charset="0"/>
            </a:endParaRPr>
          </a:p>
          <a:p>
            <a:pPr algn="ctr"/>
            <a:endParaRPr lang="pt-BR" altLang="pt-BR" sz="2800">
              <a:solidFill>
                <a:srgbClr val="FFFF66"/>
              </a:solidFill>
              <a:latin typeface="Arial" panose="020B0604020202020204" pitchFamily="34" charset="0"/>
            </a:endParaRPr>
          </a:p>
          <a:p>
            <a:pPr algn="ctr"/>
            <a:endParaRPr lang="pt-BR" altLang="pt-BR" sz="2800">
              <a:solidFill>
                <a:srgbClr val="FFFF66"/>
              </a:solidFill>
              <a:latin typeface="Arial" panose="020B0604020202020204" pitchFamily="34" charset="0"/>
            </a:endParaRPr>
          </a:p>
          <a:p>
            <a:pPr algn="ctr"/>
            <a:endParaRPr lang="pt-BR" altLang="pt-BR" sz="2800">
              <a:solidFill>
                <a:srgbClr val="FFFF66"/>
              </a:solidFill>
              <a:latin typeface="Arial" panose="020B0604020202020204" pitchFamily="34" charset="0"/>
            </a:endParaRPr>
          </a:p>
          <a:p>
            <a:pPr algn="ctr"/>
            <a:endParaRPr lang="pt-BR" altLang="pt-BR" sz="2800">
              <a:solidFill>
                <a:srgbClr val="FFFF66"/>
              </a:solidFill>
              <a:latin typeface="Arial" panose="020B0604020202020204" pitchFamily="34" charset="0"/>
            </a:endParaRPr>
          </a:p>
          <a:p>
            <a:pPr algn="ctr"/>
            <a:endParaRPr lang="pt-BR" altLang="pt-BR" sz="2800">
              <a:solidFill>
                <a:srgbClr val="FFFF66"/>
              </a:solidFill>
              <a:latin typeface="Arial" panose="020B0604020202020204" pitchFamily="34" charset="0"/>
            </a:endParaRPr>
          </a:p>
          <a:p>
            <a:pPr algn="ctr"/>
            <a:r>
              <a:rPr lang="pt-BR" altLang="pt-BR">
                <a:solidFill>
                  <a:srgbClr val="FFFF66"/>
                </a:solidFill>
                <a:latin typeface="Arial" panose="020B0604020202020204" pitchFamily="34" charset="0"/>
              </a:rPr>
              <a:t>Deus espera que nos apresentemos como ofertas vivas, santas, que exalem o perfume de uma vida consagrada ao Senhor.</a:t>
            </a:r>
          </a:p>
        </p:txBody>
      </p:sp>
      <p:pic>
        <p:nvPicPr>
          <p:cNvPr id="54275" name="Picture 1027">
            <a:extLst>
              <a:ext uri="{FF2B5EF4-FFF2-40B4-BE49-F238E27FC236}">
                <a16:creationId xmlns:a16="http://schemas.microsoft.com/office/drawing/2014/main" id="{818F6E3C-0E7A-4ADB-823E-535C8A394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33"/>
          <a:stretch>
            <a:fillRect/>
          </a:stretch>
        </p:blipFill>
        <p:spPr bwMode="auto">
          <a:xfrm>
            <a:off x="2447925" y="2133600"/>
            <a:ext cx="4284663" cy="3167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dissolve">
                                      <p:cBhvr>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54274">
                                            <p:txEl>
                                              <p:pRg st="0" end="0"/>
                                            </p:txEl>
                                          </p:spTgt>
                                        </p:tgtEl>
                                        <p:attrNameLst>
                                          <p:attrName>style.visibility</p:attrName>
                                        </p:attrNameLst>
                                      </p:cBhvr>
                                      <p:to>
                                        <p:strVal val="visible"/>
                                      </p:to>
                                    </p:set>
                                    <p:anim calcmode="lin" valueType="num">
                                      <p:cBhvr additive="base">
                                        <p:cTn id="12" dur="500" fill="hold"/>
                                        <p:tgtEl>
                                          <p:spTgt spid="5427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54274">
                                            <p:txEl>
                                              <p:pRg st="9" end="9"/>
                                            </p:txEl>
                                          </p:spTgt>
                                        </p:tgtEl>
                                        <p:attrNameLst>
                                          <p:attrName>style.visibility</p:attrName>
                                        </p:attrNameLst>
                                      </p:cBhvr>
                                      <p:to>
                                        <p:strVal val="visible"/>
                                      </p:to>
                                    </p:set>
                                    <p:anim calcmode="lin" valueType="num">
                                      <p:cBhvr additive="base">
                                        <p:cTn id="18" dur="500" fill="hold"/>
                                        <p:tgtEl>
                                          <p:spTgt spid="54274">
                                            <p:txEl>
                                              <p:pRg st="9" end="9"/>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27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8CDE5D9C-F79C-46A4-A0AB-EDC2F466FA04}"/>
              </a:ext>
            </a:extLst>
          </p:cNvPr>
          <p:cNvSpPr txBox="1">
            <a:spLocks noChangeArrowheads="1"/>
          </p:cNvSpPr>
          <p:nvPr/>
        </p:nvSpPr>
        <p:spPr bwMode="auto">
          <a:xfrm>
            <a:off x="314325" y="3290888"/>
            <a:ext cx="85153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ctr"/>
            <a:endParaRPr lang="pt-BR" altLang="pt-BR">
              <a:solidFill>
                <a:srgbClr val="FFFF66"/>
              </a:solidFill>
              <a:latin typeface="Arial" panose="020B0604020202020204" pitchFamily="34" charset="0"/>
            </a:endParaRPr>
          </a:p>
          <a:p>
            <a:pPr algn="ctr"/>
            <a:r>
              <a:rPr lang="pt-BR" altLang="pt-BR">
                <a:solidFill>
                  <a:srgbClr val="FFFF66"/>
                </a:solidFill>
                <a:latin typeface="Arial" panose="020B0604020202020204" pitchFamily="34" charset="0"/>
              </a:rPr>
              <a:t>A oferta de manjares, significa “uma dádiva feita a outro, a um superior”.</a:t>
            </a:r>
          </a:p>
          <a:p>
            <a:pPr algn="ctr"/>
            <a:r>
              <a:rPr lang="pt-BR" altLang="pt-BR">
                <a:solidFill>
                  <a:srgbClr val="FFFF66"/>
                </a:solidFill>
                <a:latin typeface="Arial" panose="020B0604020202020204" pitchFamily="34" charset="0"/>
              </a:rPr>
              <a:t>	</a:t>
            </a:r>
            <a:endParaRPr lang="pt-BR" altLang="pt-BR" sz="1200">
              <a:solidFill>
                <a:srgbClr val="FFFF66"/>
              </a:solidFill>
              <a:latin typeface="Arial" panose="020B0604020202020204" pitchFamily="34" charset="0"/>
            </a:endParaRPr>
          </a:p>
          <a:p>
            <a:pPr algn="ctr"/>
            <a:r>
              <a:rPr lang="pt-BR" altLang="pt-BR">
                <a:solidFill>
                  <a:srgbClr val="FFFF66"/>
                </a:solidFill>
                <a:latin typeface="Arial" panose="020B0604020202020204" pitchFamily="34" charset="0"/>
              </a:rPr>
              <a:t>A oferta de manjares consistia em produtos vegetais que constituíam a principal alimentação do país: farinha, azeite, cereais, vinho, sal e incenso. Ao serem apresentados ao Senhor, parte era queimada sobre o altar, o resto pertencia ao sacerdote.</a:t>
            </a:r>
          </a:p>
        </p:txBody>
      </p:sp>
      <p:sp>
        <p:nvSpPr>
          <p:cNvPr id="10243" name="Text Box 3">
            <a:extLst>
              <a:ext uri="{FF2B5EF4-FFF2-40B4-BE49-F238E27FC236}">
                <a16:creationId xmlns:a16="http://schemas.microsoft.com/office/drawing/2014/main" id="{913B9F06-A036-45A8-8919-3CABF67B47D4}"/>
              </a:ext>
            </a:extLst>
          </p:cNvPr>
          <p:cNvSpPr txBox="1">
            <a:spLocks noChangeArrowheads="1"/>
          </p:cNvSpPr>
          <p:nvPr/>
        </p:nvSpPr>
        <p:spPr bwMode="auto">
          <a:xfrm>
            <a:off x="1447800" y="333375"/>
            <a:ext cx="5807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pt-BR" altLang="pt-BR" sz="3200" b="1">
                <a:solidFill>
                  <a:srgbClr val="FFFF66"/>
                </a:solidFill>
                <a:latin typeface="Arial" panose="020B0604020202020204" pitchFamily="34" charset="0"/>
              </a:rPr>
              <a:t>2. Oferta de Manjares</a:t>
            </a:r>
          </a:p>
        </p:txBody>
      </p:sp>
      <p:pic>
        <p:nvPicPr>
          <p:cNvPr id="10245" name="Picture 5">
            <a:extLst>
              <a:ext uri="{FF2B5EF4-FFF2-40B4-BE49-F238E27FC236}">
                <a16:creationId xmlns:a16="http://schemas.microsoft.com/office/drawing/2014/main" id="{C9CA4584-AB51-442C-8D34-FB0D4A44B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196975"/>
            <a:ext cx="3519488"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dissolve">
                                      <p:cBhvr>
                                        <p:cTn id="13" dur="500"/>
                                        <p:tgtEl>
                                          <p:spTgt spid="102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2">
                                            <p:txEl>
                                              <p:pRg st="1" end="1"/>
                                            </p:txEl>
                                          </p:spTgt>
                                        </p:tgtEl>
                                        <p:attrNameLst>
                                          <p:attrName>style.visibility</p:attrName>
                                        </p:attrNameLst>
                                      </p:cBhvr>
                                      <p:to>
                                        <p:strVal val="visible"/>
                                      </p:to>
                                    </p:set>
                                    <p:anim calcmode="lin" valueType="num">
                                      <p:cBhvr additive="base">
                                        <p:cTn id="18"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242">
                                            <p:txEl>
                                              <p:pRg st="2" end="2"/>
                                            </p:txEl>
                                          </p:spTgt>
                                        </p:tgtEl>
                                        <p:attrNameLst>
                                          <p:attrName>style.visibility</p:attrName>
                                        </p:attrNameLst>
                                      </p:cBhvr>
                                      <p:to>
                                        <p:strVal val="visible"/>
                                      </p:to>
                                    </p:set>
                                    <p:anim calcmode="lin" valueType="num">
                                      <p:cBhvr additive="base">
                                        <p:cTn id="24"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242">
                                            <p:txEl>
                                              <p:pRg st="3" end="3"/>
                                            </p:txEl>
                                          </p:spTgt>
                                        </p:tgtEl>
                                        <p:attrNameLst>
                                          <p:attrName>style.visibility</p:attrName>
                                        </p:attrNameLst>
                                      </p:cBhvr>
                                      <p:to>
                                        <p:strVal val="visible"/>
                                      </p:to>
                                    </p:set>
                                    <p:anim calcmode="lin" valueType="num">
                                      <p:cBhvr additive="base">
                                        <p:cTn id="30" dur="500" fill="hold"/>
                                        <p:tgtEl>
                                          <p:spTgt spid="1024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P spid="1024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298" name="Rectangle 1026">
            <a:extLst>
              <a:ext uri="{FF2B5EF4-FFF2-40B4-BE49-F238E27FC236}">
                <a16:creationId xmlns:a16="http://schemas.microsoft.com/office/drawing/2014/main" id="{A9DEFA08-114F-4F80-96D5-CED179791AB8}"/>
              </a:ext>
            </a:extLst>
          </p:cNvPr>
          <p:cNvSpPr>
            <a:spLocks noChangeArrowheads="1"/>
          </p:cNvSpPr>
          <p:nvPr/>
        </p:nvSpPr>
        <p:spPr bwMode="auto">
          <a:xfrm>
            <a:off x="179388" y="3284538"/>
            <a:ext cx="896461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solidFill>
                  <a:srgbClr val="FFFF66"/>
                </a:solidFill>
                <a:latin typeface="Arial" panose="020B0604020202020204" pitchFamily="34" charset="0"/>
              </a:rPr>
              <a:t>As ofertas de manjares eram um reconhecimento de soberania e mordomia; de dependência de um superior. Era um ato de homenagem à Deus, e um penhor de lealdade.</a:t>
            </a:r>
          </a:p>
          <a:p>
            <a:pPr algn="ctr"/>
            <a:endParaRPr lang="pt-BR" altLang="pt-BR">
              <a:solidFill>
                <a:srgbClr val="FFFF66"/>
              </a:solidFill>
              <a:latin typeface="Arial" panose="020B0604020202020204" pitchFamily="34" charset="0"/>
            </a:endParaRPr>
          </a:p>
          <a:p>
            <a:pPr algn="ctr"/>
            <a:r>
              <a:rPr lang="pt-BR" altLang="pt-BR">
                <a:solidFill>
                  <a:srgbClr val="FFFF66"/>
                </a:solidFill>
                <a:latin typeface="Arial" panose="020B0604020202020204" pitchFamily="34" charset="0"/>
              </a:rPr>
              <a:t>A oferta de manjares é um sacrifício definido e separado denotando consagração de meios, como a oferta queimada indicava a consagração da vida. A dedicação dos meios deve ser precedida  de dedicação da própria vida. Combinados formam um “cheiro suave ao Senhor”.</a:t>
            </a:r>
          </a:p>
        </p:txBody>
      </p:sp>
      <p:pic>
        <p:nvPicPr>
          <p:cNvPr id="55299" name="Picture 1027">
            <a:extLst>
              <a:ext uri="{FF2B5EF4-FFF2-40B4-BE49-F238E27FC236}">
                <a16:creationId xmlns:a16="http://schemas.microsoft.com/office/drawing/2014/main" id="{76A249CD-7675-47CC-B17F-ACAF85935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88" y="333375"/>
            <a:ext cx="3806825" cy="285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1000"/>
                                        <p:tgtEl>
                                          <p:spTgt spid="55299"/>
                                        </p:tgtEl>
                                      </p:cBhvr>
                                    </p:animEffect>
                                    <p:anim calcmode="lin" valueType="num">
                                      <p:cBhvr>
                                        <p:cTn id="8" dur="1000" fill="hold"/>
                                        <p:tgtEl>
                                          <p:spTgt spid="55299"/>
                                        </p:tgtEl>
                                        <p:attrNameLst>
                                          <p:attrName>ppt_x</p:attrName>
                                        </p:attrNameLst>
                                      </p:cBhvr>
                                      <p:tavLst>
                                        <p:tav tm="0">
                                          <p:val>
                                            <p:strVal val="#ppt_x"/>
                                          </p:val>
                                        </p:tav>
                                        <p:tav tm="100000">
                                          <p:val>
                                            <p:strVal val="#ppt_x"/>
                                          </p:val>
                                        </p:tav>
                                      </p:tavLst>
                                    </p:anim>
                                    <p:anim calcmode="lin" valueType="num">
                                      <p:cBhvr>
                                        <p:cTn id="9" dur="1000" fill="hold"/>
                                        <p:tgtEl>
                                          <p:spTgt spid="552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5298">
                                            <p:txEl>
                                              <p:pRg st="0" end="0"/>
                                            </p:txEl>
                                          </p:spTgt>
                                        </p:tgtEl>
                                        <p:attrNameLst>
                                          <p:attrName>style.visibility</p:attrName>
                                        </p:attrNameLst>
                                      </p:cBhvr>
                                      <p:to>
                                        <p:strVal val="visible"/>
                                      </p:to>
                                    </p:set>
                                    <p:animEffect transition="in" filter="dissolve">
                                      <p:cBhvr>
                                        <p:cTn id="14" dur="500"/>
                                        <p:tgtEl>
                                          <p:spTgt spid="5529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5298">
                                            <p:txEl>
                                              <p:pRg st="2" end="2"/>
                                            </p:txEl>
                                          </p:spTgt>
                                        </p:tgtEl>
                                        <p:attrNameLst>
                                          <p:attrName>style.visibility</p:attrName>
                                        </p:attrNameLst>
                                      </p:cBhvr>
                                      <p:to>
                                        <p:strVal val="visible"/>
                                      </p:to>
                                    </p:set>
                                    <p:animEffect transition="in" filter="dissolve">
                                      <p:cBhvr>
                                        <p:cTn id="19"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A67B1424-CA2F-49EB-B153-6B71B868EAFF}"/>
              </a:ext>
            </a:extLst>
          </p:cNvPr>
          <p:cNvSpPr txBox="1">
            <a:spLocks noChangeArrowheads="1"/>
          </p:cNvSpPr>
          <p:nvPr/>
        </p:nvSpPr>
        <p:spPr bwMode="auto">
          <a:xfrm>
            <a:off x="3924300" y="1412875"/>
            <a:ext cx="495776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0" algn="l"/>
              </a:tabLst>
              <a:defRPr sz="2400">
                <a:solidFill>
                  <a:schemeClr val="tx1"/>
                </a:solidFill>
                <a:latin typeface="Times New Roman" panose="02020603050405020304" pitchFamily="18" charset="0"/>
              </a:defRPr>
            </a:lvl1pPr>
            <a:lvl2pPr marL="190500">
              <a:tabLst>
                <a:tab pos="0" algn="l"/>
              </a:tabLst>
              <a:defRPr sz="2400">
                <a:solidFill>
                  <a:schemeClr val="tx1"/>
                </a:solidFill>
                <a:latin typeface="Times New Roman" panose="02020603050405020304" pitchFamily="18" charset="0"/>
              </a:defRPr>
            </a:lvl2pPr>
            <a:lvl3pPr marL="381000">
              <a:tabLst>
                <a:tab pos="0" algn="l"/>
              </a:tabLst>
              <a:defRPr sz="2400">
                <a:solidFill>
                  <a:schemeClr val="tx1"/>
                </a:solidFill>
                <a:latin typeface="Times New Roman" panose="02020603050405020304" pitchFamily="18" charset="0"/>
              </a:defRPr>
            </a:lvl3pPr>
            <a:lvl4pPr>
              <a:tabLst>
                <a:tab pos="0" algn="l"/>
              </a:tabLst>
              <a:defRPr sz="2400">
                <a:solidFill>
                  <a:schemeClr val="tx1"/>
                </a:solidFill>
                <a:latin typeface="Times New Roman" panose="02020603050405020304" pitchFamily="18" charset="0"/>
              </a:defRPr>
            </a:lvl4pPr>
            <a:lvl5pPr>
              <a:tabLst>
                <a:tab pos="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0" algn="l"/>
              </a:tabLst>
              <a:defRPr sz="2400">
                <a:solidFill>
                  <a:schemeClr val="tx1"/>
                </a:solidFill>
                <a:latin typeface="Times New Roman" panose="02020603050405020304" pitchFamily="18" charset="0"/>
              </a:defRPr>
            </a:lvl9pPr>
          </a:lstStyle>
          <a:p>
            <a:pPr lvl="2" algn="ctr"/>
            <a:r>
              <a:rPr lang="pt-BR" altLang="pt-BR" sz="2000" b="1">
                <a:solidFill>
                  <a:srgbClr val="000000"/>
                </a:solidFill>
                <a:latin typeface="Arial" panose="020B0604020202020204" pitchFamily="34" charset="0"/>
              </a:rPr>
              <a:t>A palavra hebraica traduzida por “Oferta Pacífica” vem da raiz de uma palavra que significa “completar, suprir o que está faltando, pagar uma recompensa”.  Denota um estado de que os males entendidos foram esclarecidos e os erros, corrigidos, e  que prevalecem os bons sentimentos. As ofertas pacíficas eram usadas em qualquer ocasião que apelasse a gratidão e regozijo, e também para fazer um voto. Eram uma expressão, de parte do ofertante, de sua paz com Deus e gratidão a Ele por Sua muitas bênçãos. </a:t>
            </a:r>
          </a:p>
        </p:txBody>
      </p:sp>
      <p:sp>
        <p:nvSpPr>
          <p:cNvPr id="11268" name="Text Box 4">
            <a:extLst>
              <a:ext uri="{FF2B5EF4-FFF2-40B4-BE49-F238E27FC236}">
                <a16:creationId xmlns:a16="http://schemas.microsoft.com/office/drawing/2014/main" id="{4A8CA76B-D5E2-4C19-AA1E-FA9806FA5B13}"/>
              </a:ext>
            </a:extLst>
          </p:cNvPr>
          <p:cNvSpPr txBox="1">
            <a:spLocks noChangeArrowheads="1"/>
          </p:cNvSpPr>
          <p:nvPr/>
        </p:nvSpPr>
        <p:spPr bwMode="auto">
          <a:xfrm>
            <a:off x="2627313" y="257175"/>
            <a:ext cx="3927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3200" b="1">
                <a:solidFill>
                  <a:srgbClr val="000000"/>
                </a:solidFill>
                <a:latin typeface="Arial" panose="020B0604020202020204" pitchFamily="34" charset="0"/>
              </a:rPr>
              <a:t>3. Ofertas Pacíficas</a:t>
            </a:r>
          </a:p>
        </p:txBody>
      </p:sp>
      <p:pic>
        <p:nvPicPr>
          <p:cNvPr id="11269" name="Picture 5">
            <a:extLst>
              <a:ext uri="{FF2B5EF4-FFF2-40B4-BE49-F238E27FC236}">
                <a16:creationId xmlns:a16="http://schemas.microsoft.com/office/drawing/2014/main" id="{06A87511-DB01-44A1-AC55-8E16802FC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965200"/>
            <a:ext cx="3656012" cy="548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randombar(horizontal)">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0-#ppt_w/2"/>
                                          </p:val>
                                        </p:tav>
                                        <p:tav tm="100000">
                                          <p:val>
                                            <p:strVal val="#ppt_x"/>
                                          </p:val>
                                        </p:tav>
                                      </p:tavLst>
                                    </p:anim>
                                    <p:anim calcmode="lin" valueType="num">
                                      <p:cBhvr additive="base">
                                        <p:cTn id="13"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266">
                                            <p:txEl>
                                              <p:pRg st="0" end="0"/>
                                            </p:txEl>
                                          </p:spTgt>
                                        </p:tgtEl>
                                        <p:attrNameLst>
                                          <p:attrName>style.visibility</p:attrName>
                                        </p:attrNameLst>
                                      </p:cBhvr>
                                      <p:to>
                                        <p:strVal val="visible"/>
                                      </p:to>
                                    </p:set>
                                    <p:animEffect transition="in" filter="box(out)">
                                      <p:cBhvr>
                                        <p:cTn id="18" dur="500"/>
                                        <p:tgtEl>
                                          <p:spTgt spid="112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11268" grpId="0" autoUpdateAnimBg="0"/>
    </p:bldLst>
  </p:timing>
</p:sld>
</file>

<file path=ppt/theme/theme1.xml><?xml version="1.0" encoding="utf-8"?>
<a:theme xmlns:a="http://schemas.openxmlformats.org/drawingml/2006/main" name="Rosado">
  <a:themeElements>
    <a:clrScheme name="Rosado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Rosado">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osado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Rosado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Rosad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osado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C:\Arquivos de Programas\Microsoft Office\Modelos\Estruturas de apresentação\ROSADO.POT</Template>
  <TotalTime>1777</TotalTime>
  <Words>1907</Words>
  <Application>Microsoft Office PowerPoint</Application>
  <PresentationFormat>Apresentação na tela (4:3)</PresentationFormat>
  <Paragraphs>141</Paragraphs>
  <Slides>30</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30</vt:i4>
      </vt:variant>
    </vt:vector>
  </HeadingPairs>
  <TitlesOfParts>
    <vt:vector size="36" baseType="lpstr">
      <vt:lpstr>Impact</vt:lpstr>
      <vt:lpstr>Wingdings</vt:lpstr>
      <vt:lpstr>Arial</vt:lpstr>
      <vt:lpstr>Times New Roman</vt:lpstr>
      <vt:lpstr>Rosado</vt:lpstr>
      <vt:lpstr>Documento do Microsoft Word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IASREAS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subject>MORDOMIA CRISTÃ 2003</dc:subject>
  <dc:creator>4TONS - Pr. Marcelo Augusto de Carvalho; Laurinda S. Barragan</dc:creator>
  <cp:keywords>www.4tons.com.br</cp:keywords>
  <dc:description>COMÉRCIO PROIBIDO. USO PESSOAL</dc:description>
  <cp:lastModifiedBy>UCB - Marcelo Augusto de Carvalho</cp:lastModifiedBy>
  <cp:revision>46</cp:revision>
  <cp:lastPrinted>1999-07-28T14:02:54Z</cp:lastPrinted>
  <dcterms:created xsi:type="dcterms:W3CDTF">1999-07-07T17:55:11Z</dcterms:created>
  <dcterms:modified xsi:type="dcterms:W3CDTF">2020-11-03T14:05:17Z</dcterms:modified>
</cp:coreProperties>
</file>