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49" r:id="rId1"/>
  </p:sldMasterIdLst>
  <p:notesMasterIdLst>
    <p:notesMasterId r:id="rId49"/>
  </p:notesMasterIdLst>
  <p:sldIdLst>
    <p:sldId id="275" r:id="rId2"/>
    <p:sldId id="303" r:id="rId3"/>
    <p:sldId id="304" r:id="rId4"/>
    <p:sldId id="276" r:id="rId5"/>
    <p:sldId id="321" r:id="rId6"/>
    <p:sldId id="277" r:id="rId7"/>
    <p:sldId id="305" r:id="rId8"/>
    <p:sldId id="306" r:id="rId9"/>
    <p:sldId id="278" r:id="rId10"/>
    <p:sldId id="279" r:id="rId11"/>
    <p:sldId id="280" r:id="rId12"/>
    <p:sldId id="281" r:id="rId13"/>
    <p:sldId id="322" r:id="rId14"/>
    <p:sldId id="307" r:id="rId15"/>
    <p:sldId id="282" r:id="rId16"/>
    <p:sldId id="323" r:id="rId17"/>
    <p:sldId id="283" r:id="rId18"/>
    <p:sldId id="284" r:id="rId19"/>
    <p:sldId id="285" r:id="rId20"/>
    <p:sldId id="311" r:id="rId21"/>
    <p:sldId id="286" r:id="rId22"/>
    <p:sldId id="312" r:id="rId23"/>
    <p:sldId id="287" r:id="rId24"/>
    <p:sldId id="288" r:id="rId25"/>
    <p:sldId id="289" r:id="rId26"/>
    <p:sldId id="290" r:id="rId27"/>
    <p:sldId id="313" r:id="rId28"/>
    <p:sldId id="291" r:id="rId29"/>
    <p:sldId id="314" r:id="rId30"/>
    <p:sldId id="292" r:id="rId31"/>
    <p:sldId id="315" r:id="rId32"/>
    <p:sldId id="293" r:id="rId33"/>
    <p:sldId id="316" r:id="rId34"/>
    <p:sldId id="294" r:id="rId35"/>
    <p:sldId id="295" r:id="rId36"/>
    <p:sldId id="317" r:id="rId37"/>
    <p:sldId id="296" r:id="rId38"/>
    <p:sldId id="309" r:id="rId39"/>
    <p:sldId id="318" r:id="rId40"/>
    <p:sldId id="297" r:id="rId41"/>
    <p:sldId id="310" r:id="rId42"/>
    <p:sldId id="299" r:id="rId43"/>
    <p:sldId id="300" r:id="rId44"/>
    <p:sldId id="319" r:id="rId45"/>
    <p:sldId id="301" r:id="rId46"/>
    <p:sldId id="320" r:id="rId47"/>
    <p:sldId id="302" r:id="rId48"/>
  </p:sldIdLst>
  <p:sldSz cx="9144000" cy="6858000" type="screen4x3"/>
  <p:notesSz cx="9144000" cy="6858000"/>
  <p:embeddedFontLst>
    <p:embeddedFont>
      <p:font typeface="Impact" panose="020B0806030902050204" pitchFamily="34" charset="0"/>
      <p:regular r:id="rId50"/>
    </p:embeddedFont>
  </p:embeddedFontLst>
  <p:defaultTextStyle>
    <a:defPPr>
      <a:defRPr lang="en-US"/>
    </a:defPPr>
    <a:lvl1pPr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8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8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8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8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D5E3"/>
    <a:srgbClr val="CCECFF"/>
    <a:srgbClr val="000000"/>
    <a:srgbClr val="FF0000"/>
    <a:srgbClr val="000099"/>
    <a:srgbClr val="FFFF66"/>
    <a:srgbClr val="C9C9DB"/>
    <a:srgbClr val="E0E0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22" autoAdjust="0"/>
  </p:normalViewPr>
  <p:slideViewPr>
    <p:cSldViewPr>
      <p:cViewPr varScale="1">
        <p:scale>
          <a:sx n="36" d="100"/>
          <a:sy n="36" d="100"/>
        </p:scale>
        <p:origin x="134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0" d="100"/>
          <a:sy n="50" d="100"/>
        </p:scale>
        <p:origin x="-828" y="-8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1.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7EAE965-368A-403F-B462-F80C5F8545E0}"/>
              </a:ext>
            </a:extLst>
          </p:cNvPr>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en-US" altLang="pt-BR"/>
          </a:p>
        </p:txBody>
      </p:sp>
      <p:sp>
        <p:nvSpPr>
          <p:cNvPr id="4099" name="Rectangle 3">
            <a:extLst>
              <a:ext uri="{FF2B5EF4-FFF2-40B4-BE49-F238E27FC236}">
                <a16:creationId xmlns:a16="http://schemas.microsoft.com/office/drawing/2014/main" id="{03D2841C-89E7-4F79-B6D7-4E5BD9A1AA02}"/>
              </a:ext>
            </a:extLst>
          </p:cNvPr>
          <p:cNvSpPr>
            <a:spLocks noGrp="1" noChangeArrowheads="1"/>
          </p:cNvSpPr>
          <p:nvPr>
            <p:ph type="dt"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en-US" altLang="pt-BR"/>
          </a:p>
        </p:txBody>
      </p:sp>
      <p:sp>
        <p:nvSpPr>
          <p:cNvPr id="4100" name="Rectangle 4">
            <a:extLst>
              <a:ext uri="{FF2B5EF4-FFF2-40B4-BE49-F238E27FC236}">
                <a16:creationId xmlns:a16="http://schemas.microsoft.com/office/drawing/2014/main" id="{3E234553-9861-43AC-823E-D1742BA81942}"/>
              </a:ext>
            </a:extLst>
          </p:cNvPr>
          <p:cNvSpPr>
            <a:spLocks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5CA79D3A-5392-409F-8455-42AF3998CB2F}"/>
              </a:ext>
            </a:extLst>
          </p:cNvPr>
          <p:cNvSpPr>
            <a:spLocks noGrp="1" noChangeArrowheads="1"/>
          </p:cNvSpPr>
          <p:nvPr>
            <p:ph type="body" sz="quarter" idx="3"/>
          </p:nvPr>
        </p:nvSpPr>
        <p:spPr bwMode="auto">
          <a:xfrm>
            <a:off x="1219200" y="3257550"/>
            <a:ext cx="67056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a:t>Clique para editar os estilos do texto mestre</a:t>
            </a:r>
          </a:p>
          <a:p>
            <a:pPr lvl="1"/>
            <a:r>
              <a:rPr lang="en-US" altLang="pt-BR"/>
              <a:t>Segundo nível</a:t>
            </a:r>
          </a:p>
          <a:p>
            <a:pPr lvl="2"/>
            <a:r>
              <a:rPr lang="en-US" altLang="pt-BR"/>
              <a:t>Terceiro nível</a:t>
            </a:r>
          </a:p>
          <a:p>
            <a:pPr lvl="3"/>
            <a:r>
              <a:rPr lang="en-US" altLang="pt-BR"/>
              <a:t>Quarto nível</a:t>
            </a:r>
          </a:p>
          <a:p>
            <a:pPr lvl="4"/>
            <a:r>
              <a:rPr lang="en-US" altLang="pt-BR"/>
              <a:t>Quinto nível</a:t>
            </a:r>
          </a:p>
        </p:txBody>
      </p:sp>
      <p:sp>
        <p:nvSpPr>
          <p:cNvPr id="4102" name="Rectangle 6">
            <a:extLst>
              <a:ext uri="{FF2B5EF4-FFF2-40B4-BE49-F238E27FC236}">
                <a16:creationId xmlns:a16="http://schemas.microsoft.com/office/drawing/2014/main" id="{71570EED-FD17-42C0-B200-CF7DB822DC10}"/>
              </a:ext>
            </a:extLst>
          </p:cNvPr>
          <p:cNvSpPr>
            <a:spLocks noGrp="1" noChangeArrowheads="1"/>
          </p:cNvSpPr>
          <p:nvPr>
            <p:ph type="ftr" sz="quarter" idx="4"/>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en-US" altLang="pt-BR"/>
          </a:p>
        </p:txBody>
      </p:sp>
      <p:sp>
        <p:nvSpPr>
          <p:cNvPr id="4103" name="Rectangle 7">
            <a:extLst>
              <a:ext uri="{FF2B5EF4-FFF2-40B4-BE49-F238E27FC236}">
                <a16:creationId xmlns:a16="http://schemas.microsoft.com/office/drawing/2014/main" id="{FE0F8876-79FE-4342-A0EC-FB63DFE4867B}"/>
              </a:ext>
            </a:extLst>
          </p:cNvPr>
          <p:cNvSpPr>
            <a:spLocks noGrp="1" noChangeArrowheads="1"/>
          </p:cNvSpPr>
          <p:nvPr>
            <p:ph type="sldNum" sz="quarter" idx="5"/>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FA29DB5B-40B3-4A13-9EFA-D7F87B822A10}" type="slidenum">
              <a:rPr lang="en-US" altLang="pt-BR"/>
              <a:pPr/>
              <a:t>‹nº›</a:t>
            </a:fld>
            <a:endParaRPr lang="en-US"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2602EEC-E566-4831-971A-925A41A75D8F}"/>
              </a:ext>
            </a:extLst>
          </p:cNvPr>
          <p:cNvSpPr>
            <a:spLocks noGrp="1" noChangeArrowheads="1"/>
          </p:cNvSpPr>
          <p:nvPr>
            <p:ph type="sldNum" sz="quarter" idx="5"/>
          </p:nvPr>
        </p:nvSpPr>
        <p:spPr>
          <a:ln/>
        </p:spPr>
        <p:txBody>
          <a:bodyPr/>
          <a:lstStyle/>
          <a:p>
            <a:fld id="{D7C8B8F5-BF8E-4242-A9EC-0F5C412ED4C8}" type="slidenum">
              <a:rPr lang="en-US" altLang="pt-BR"/>
              <a:pPr/>
              <a:t>6</a:t>
            </a:fld>
            <a:endParaRPr lang="en-US" altLang="pt-BR"/>
          </a:p>
        </p:txBody>
      </p:sp>
      <p:sp>
        <p:nvSpPr>
          <p:cNvPr id="74754" name="Rectangle 2">
            <a:extLst>
              <a:ext uri="{FF2B5EF4-FFF2-40B4-BE49-F238E27FC236}">
                <a16:creationId xmlns:a16="http://schemas.microsoft.com/office/drawing/2014/main" id="{FFDD389B-1BB8-4BBE-8414-F19B6CAD81D0}"/>
              </a:ext>
            </a:extLst>
          </p:cNvPr>
          <p:cNvSpPr>
            <a:spLocks noChangeArrowheads="1" noTextEdit="1"/>
          </p:cNvSpPr>
          <p:nvPr>
            <p:ph type="sldImg"/>
          </p:nvPr>
        </p:nvSpPr>
        <p:spPr>
          <a:ln/>
        </p:spPr>
      </p:sp>
      <p:sp>
        <p:nvSpPr>
          <p:cNvPr id="74755" name="Rectangle 3">
            <a:extLst>
              <a:ext uri="{FF2B5EF4-FFF2-40B4-BE49-F238E27FC236}">
                <a16:creationId xmlns:a16="http://schemas.microsoft.com/office/drawing/2014/main" id="{763AF5F6-D2DF-4612-92D7-B18F3E2B45D9}"/>
              </a:ext>
            </a:extLst>
          </p:cNvPr>
          <p:cNvSpPr>
            <a:spLocks noGrp="1" noChangeArrowheads="1"/>
          </p:cNvSpPr>
          <p:nvPr>
            <p:ph type="body" idx="1"/>
          </p:nvPr>
        </p:nvSpPr>
        <p:spPr/>
        <p:txBody>
          <a:bodyPr/>
          <a:lstStyle/>
          <a:p>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D1E976-EBD3-4DFB-8A7A-11EA1191CBF8}"/>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F45312C8-72A4-4AD6-8AF8-8AEC42150A96}"/>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Tree>
    <p:extLst>
      <p:ext uri="{BB962C8B-B14F-4D97-AF65-F5344CB8AC3E}">
        <p14:creationId xmlns:p14="http://schemas.microsoft.com/office/powerpoint/2010/main" val="99819565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36F09-E4CF-42F5-BA82-26571D5F3014}"/>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103511CD-F78B-4507-979B-9FE2D6D7B250}"/>
              </a:ext>
            </a:extLst>
          </p:cNvPr>
          <p:cNvSpPr>
            <a:spLocks noGrp="1"/>
          </p:cNvSpPr>
          <p:nvPr>
            <p:ph type="body" orient="vert" idx="1"/>
          </p:nvPr>
        </p:nvSpPr>
        <p:spPr>
          <a:xfrm>
            <a:off x="628650" y="1825625"/>
            <a:ext cx="7886700" cy="4351338"/>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22943832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8EA10F8-0BDE-4034-B419-F4597A77C12A}"/>
              </a:ext>
            </a:extLst>
          </p:cNvPr>
          <p:cNvSpPr>
            <a:spLocks noGrp="1"/>
          </p:cNvSpPr>
          <p:nvPr>
            <p:ph type="title" orient="vert"/>
          </p:nvPr>
        </p:nvSpPr>
        <p:spPr>
          <a:xfrm>
            <a:off x="6543675" y="365125"/>
            <a:ext cx="1971675" cy="5811838"/>
          </a:xfrm>
          <a:prstGeom prst="rect">
            <a:avLst/>
          </a:prstGeo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D5CC368-1F34-4F49-86F5-53D245C1EC76}"/>
              </a:ext>
            </a:extLst>
          </p:cNvPr>
          <p:cNvSpPr>
            <a:spLocks noGrp="1"/>
          </p:cNvSpPr>
          <p:nvPr>
            <p:ph type="body" orient="vert" idx="1"/>
          </p:nvPr>
        </p:nvSpPr>
        <p:spPr>
          <a:xfrm>
            <a:off x="628650" y="365125"/>
            <a:ext cx="5762625" cy="5811838"/>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73095276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14214-537E-4B9B-AEDE-BF392B34A78F}"/>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1C4E07F-1A3B-4F3C-AC95-424F0462754E}"/>
              </a:ext>
            </a:extLst>
          </p:cNvPr>
          <p:cNvSpPr>
            <a:spLocks noGrp="1"/>
          </p:cNvSpPr>
          <p:nvPr>
            <p:ph idx="1"/>
          </p:nvPr>
        </p:nvSpPr>
        <p:spPr>
          <a:xfrm>
            <a:off x="628650" y="1825625"/>
            <a:ext cx="7886700" cy="435133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250918957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28AC36-F00E-4F4B-B119-E363B3F4594D}"/>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C3D758F-17B7-4231-959E-78FC3037B1A4}"/>
              </a:ext>
            </a:extLst>
          </p:cNvPr>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Tree>
    <p:extLst>
      <p:ext uri="{BB962C8B-B14F-4D97-AF65-F5344CB8AC3E}">
        <p14:creationId xmlns:p14="http://schemas.microsoft.com/office/powerpoint/2010/main" val="124294588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59C523-EA0F-42D1-8C6D-FC97513A89B8}"/>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AD18356-01E4-42B5-8475-7B56E48B7F29}"/>
              </a:ext>
            </a:extLst>
          </p:cNvPr>
          <p:cNvSpPr>
            <a:spLocks noGrp="1"/>
          </p:cNvSpPr>
          <p:nvPr>
            <p:ph sz="half" idx="1"/>
          </p:nvPr>
        </p:nvSpPr>
        <p:spPr>
          <a:xfrm>
            <a:off x="628650" y="1825625"/>
            <a:ext cx="3867150" cy="435133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23963B6F-585B-4C8E-98FD-0E0CA705D831}"/>
              </a:ext>
            </a:extLst>
          </p:cNvPr>
          <p:cNvSpPr>
            <a:spLocks noGrp="1"/>
          </p:cNvSpPr>
          <p:nvPr>
            <p:ph sz="half" idx="2"/>
          </p:nvPr>
        </p:nvSpPr>
        <p:spPr>
          <a:xfrm>
            <a:off x="4648200" y="1825625"/>
            <a:ext cx="3867150" cy="435133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301139842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FF66D4-1A1E-40DE-89BE-D7F94180BEA1}"/>
              </a:ext>
            </a:extLst>
          </p:cNvPr>
          <p:cNvSpPr>
            <a:spLocks noGrp="1"/>
          </p:cNvSpPr>
          <p:nvPr>
            <p:ph type="title"/>
          </p:nvPr>
        </p:nvSpPr>
        <p:spPr>
          <a:xfrm>
            <a:off x="630238" y="365125"/>
            <a:ext cx="7886700" cy="1325563"/>
          </a:xfrm>
          <a:prstGeom prst="rect">
            <a:avLst/>
          </a:prstGeo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8DDF0DC5-674D-4D6D-B72D-A78ABE357A40}"/>
              </a:ext>
            </a:extLst>
          </p:cNvPr>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5BFB0132-50F1-4D1B-9039-CB05F0C273DA}"/>
              </a:ext>
            </a:extLst>
          </p:cNvPr>
          <p:cNvSpPr>
            <a:spLocks noGrp="1"/>
          </p:cNvSpPr>
          <p:nvPr>
            <p:ph sz="half" idx="2"/>
          </p:nvPr>
        </p:nvSpPr>
        <p:spPr>
          <a:xfrm>
            <a:off x="630238" y="2505075"/>
            <a:ext cx="3868737" cy="368458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7E7D196B-CA1E-4AA0-8E30-2D0D56E115D8}"/>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700CAC9D-BEDA-4449-AC9A-FD70C3B7FF23}"/>
              </a:ext>
            </a:extLst>
          </p:cNvPr>
          <p:cNvSpPr>
            <a:spLocks noGrp="1"/>
          </p:cNvSpPr>
          <p:nvPr>
            <p:ph sz="quarter" idx="4"/>
          </p:nvPr>
        </p:nvSpPr>
        <p:spPr>
          <a:xfrm>
            <a:off x="4629150" y="2505075"/>
            <a:ext cx="3887788" cy="3684588"/>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91131557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0032BE-822E-418F-AD39-822D9993EFBC}"/>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Tree>
    <p:extLst>
      <p:ext uri="{BB962C8B-B14F-4D97-AF65-F5344CB8AC3E}">
        <p14:creationId xmlns:p14="http://schemas.microsoft.com/office/powerpoint/2010/main" val="330360666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03387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33F61D-1F15-4DBC-915D-54022759D410}"/>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0BF87154-9F4B-4072-BA23-84BA458DE8CC}"/>
              </a:ext>
            </a:extLst>
          </p:cNvPr>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871E016-368B-420C-854F-1D248F002C53}"/>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Tree>
    <p:extLst>
      <p:ext uri="{BB962C8B-B14F-4D97-AF65-F5344CB8AC3E}">
        <p14:creationId xmlns:p14="http://schemas.microsoft.com/office/powerpoint/2010/main" val="50479200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CA7CAB-E295-4417-B4FF-8DC6F546259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71361266-1CB2-4260-8245-2C00951B354D}"/>
              </a:ext>
            </a:extLst>
          </p:cNvPr>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2A348F3A-758D-49CE-9F36-6B3D8BAB1C62}"/>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Tree>
    <p:extLst>
      <p:ext uri="{BB962C8B-B14F-4D97-AF65-F5344CB8AC3E}">
        <p14:creationId xmlns:p14="http://schemas.microsoft.com/office/powerpoint/2010/main" val="374765083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72" name="Rectangle 24">
            <a:extLst>
              <a:ext uri="{FF2B5EF4-FFF2-40B4-BE49-F238E27FC236}">
                <a16:creationId xmlns:a16="http://schemas.microsoft.com/office/drawing/2014/main" id="{8067BEAD-FF72-4747-981E-7F0751ECA364}"/>
              </a:ext>
            </a:extLst>
          </p:cNvPr>
          <p:cNvSpPr>
            <a:spLocks noChangeArrowheads="1"/>
          </p:cNvSpPr>
          <p:nvPr userDrawn="1"/>
        </p:nvSpPr>
        <p:spPr bwMode="auto">
          <a:xfrm>
            <a:off x="0" y="0"/>
            <a:ext cx="9144000" cy="6858000"/>
          </a:xfrm>
          <a:prstGeom prst="rect">
            <a:avLst/>
          </a:prstGeom>
          <a:pattFill prst="dkUpDiag">
            <a:fgClr>
              <a:srgbClr val="666699">
                <a:alpha val="35001"/>
              </a:srgbClr>
            </a:fgClr>
            <a:bgClr>
              <a:srgbClr val="A3A3C1">
                <a:alpha val="35001"/>
              </a:srgb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075" name="Rectangle 27">
            <a:extLst>
              <a:ext uri="{FF2B5EF4-FFF2-40B4-BE49-F238E27FC236}">
                <a16:creationId xmlns:a16="http://schemas.microsoft.com/office/drawing/2014/main" id="{4EB781BF-7CC9-4E38-9628-AE416CD78F52}"/>
              </a:ext>
            </a:extLst>
          </p:cNvPr>
          <p:cNvSpPr>
            <a:spLocks noChangeArrowheads="1"/>
          </p:cNvSpPr>
          <p:nvPr userDrawn="1"/>
        </p:nvSpPr>
        <p:spPr bwMode="auto">
          <a:xfrm>
            <a:off x="468313" y="620713"/>
            <a:ext cx="2663825" cy="2087562"/>
          </a:xfrm>
          <a:prstGeom prst="rect">
            <a:avLst/>
          </a:prstGeom>
          <a:blipFill dpi="0" rotWithShape="1">
            <a:blip r:embed="rId13">
              <a:alphaModFix amt="70000"/>
            </a:blip>
            <a:srcRect/>
            <a:stretch>
              <a:fillRect/>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074" name="Rectangle 26">
            <a:extLst>
              <a:ext uri="{FF2B5EF4-FFF2-40B4-BE49-F238E27FC236}">
                <a16:creationId xmlns:a16="http://schemas.microsoft.com/office/drawing/2014/main" id="{370C6042-4D36-4893-BB73-A27176834487}"/>
              </a:ext>
            </a:extLst>
          </p:cNvPr>
          <p:cNvSpPr>
            <a:spLocks noChangeArrowheads="1"/>
          </p:cNvSpPr>
          <p:nvPr userDrawn="1"/>
        </p:nvSpPr>
        <p:spPr bwMode="auto">
          <a:xfrm>
            <a:off x="179388" y="346075"/>
            <a:ext cx="8496300" cy="6107113"/>
          </a:xfrm>
          <a:prstGeom prst="rect">
            <a:avLst/>
          </a:prstGeom>
          <a:pattFill prst="dkDnDiag">
            <a:fgClr>
              <a:srgbClr val="A3A3C1">
                <a:alpha val="39999"/>
              </a:srgbClr>
            </a:fgClr>
            <a:bgClr>
              <a:srgbClr val="666699">
                <a:alpha val="39999"/>
              </a:srgb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fade/>
  </p:transition>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Impact" panose="020B0806030902050204" pitchFamily="34" charset="0"/>
        </a:defRPr>
      </a:lvl2pPr>
      <a:lvl3pPr algn="l" rtl="0" eaLnBrk="0" fontAlgn="base" hangingPunct="0">
        <a:spcBef>
          <a:spcPct val="0"/>
        </a:spcBef>
        <a:spcAft>
          <a:spcPct val="0"/>
        </a:spcAft>
        <a:defRPr kumimoji="1" sz="4400">
          <a:solidFill>
            <a:schemeClr val="tx2"/>
          </a:solidFill>
          <a:latin typeface="Impact" panose="020B0806030902050204" pitchFamily="34" charset="0"/>
        </a:defRPr>
      </a:lvl3pPr>
      <a:lvl4pPr algn="l" rtl="0" eaLnBrk="0" fontAlgn="base" hangingPunct="0">
        <a:spcBef>
          <a:spcPct val="0"/>
        </a:spcBef>
        <a:spcAft>
          <a:spcPct val="0"/>
        </a:spcAft>
        <a:defRPr kumimoji="1" sz="4400">
          <a:solidFill>
            <a:schemeClr val="tx2"/>
          </a:solidFill>
          <a:latin typeface="Impact" panose="020B0806030902050204" pitchFamily="34" charset="0"/>
        </a:defRPr>
      </a:lvl4pPr>
      <a:lvl5pPr algn="l" rtl="0" eaLnBrk="0" fontAlgn="base" hangingPunct="0">
        <a:spcBef>
          <a:spcPct val="0"/>
        </a:spcBef>
        <a:spcAft>
          <a:spcPct val="0"/>
        </a:spcAft>
        <a:defRPr kumimoji="1" sz="4400">
          <a:solidFill>
            <a:schemeClr val="tx2"/>
          </a:solidFill>
          <a:latin typeface="Impact" panose="020B0806030902050204" pitchFamily="34" charset="0"/>
        </a:defRPr>
      </a:lvl5pPr>
      <a:lvl6pPr marL="457200" algn="l" rtl="0" eaLnBrk="0" fontAlgn="base" hangingPunct="0">
        <a:spcBef>
          <a:spcPct val="0"/>
        </a:spcBef>
        <a:spcAft>
          <a:spcPct val="0"/>
        </a:spcAft>
        <a:defRPr kumimoji="1" sz="4400">
          <a:solidFill>
            <a:schemeClr val="tx2"/>
          </a:solidFill>
          <a:latin typeface="Impact" panose="020B0806030902050204" pitchFamily="34" charset="0"/>
        </a:defRPr>
      </a:lvl6pPr>
      <a:lvl7pPr marL="914400" algn="l" rtl="0" eaLnBrk="0" fontAlgn="base" hangingPunct="0">
        <a:spcBef>
          <a:spcPct val="0"/>
        </a:spcBef>
        <a:spcAft>
          <a:spcPct val="0"/>
        </a:spcAft>
        <a:defRPr kumimoji="1" sz="4400">
          <a:solidFill>
            <a:schemeClr val="tx2"/>
          </a:solidFill>
          <a:latin typeface="Impact" panose="020B0806030902050204" pitchFamily="34" charset="0"/>
        </a:defRPr>
      </a:lvl7pPr>
      <a:lvl8pPr marL="1371600" algn="l" rtl="0" eaLnBrk="0" fontAlgn="base" hangingPunct="0">
        <a:spcBef>
          <a:spcPct val="0"/>
        </a:spcBef>
        <a:spcAft>
          <a:spcPct val="0"/>
        </a:spcAft>
        <a:defRPr kumimoji="1" sz="4400">
          <a:solidFill>
            <a:schemeClr val="tx2"/>
          </a:solidFill>
          <a:latin typeface="Impact" panose="020B0806030902050204" pitchFamily="34" charset="0"/>
        </a:defRPr>
      </a:lvl8pPr>
      <a:lvl9pPr marL="1828800" algn="l" rtl="0" eaLnBrk="0" fontAlgn="base" hangingPunct="0">
        <a:spcBef>
          <a:spcPct val="0"/>
        </a:spcBef>
        <a:spcAft>
          <a:spcPct val="0"/>
        </a:spcAft>
        <a:defRPr kumimoji="1" sz="4400">
          <a:solidFill>
            <a:schemeClr val="tx2"/>
          </a:solidFill>
          <a:latin typeface="Impact" panose="020B0806030902050204" pitchFamily="34" charset="0"/>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9" name="Picture 9">
            <a:extLst>
              <a:ext uri="{FF2B5EF4-FFF2-40B4-BE49-F238E27FC236}">
                <a16:creationId xmlns:a16="http://schemas.microsoft.com/office/drawing/2014/main" id="{5268A017-7F4A-40FA-BA00-4C2BF2FE00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1628775"/>
            <a:ext cx="4295775" cy="3222625"/>
          </a:xfrm>
          <a:prstGeom prst="rect">
            <a:avLst/>
          </a:prstGeom>
          <a:noFill/>
          <a:extLst>
            <a:ext uri="{909E8E84-426E-40DD-AFC4-6F175D3DCCD1}">
              <a14:hiddenFill xmlns:a14="http://schemas.microsoft.com/office/drawing/2010/main">
                <a:solidFill>
                  <a:srgbClr val="FFFFFF"/>
                </a:solidFill>
              </a14:hiddenFill>
            </a:ext>
          </a:extLst>
        </p:spPr>
      </p:pic>
      <p:sp>
        <p:nvSpPr>
          <p:cNvPr id="25604" name="WordArt 4">
            <a:extLst>
              <a:ext uri="{FF2B5EF4-FFF2-40B4-BE49-F238E27FC236}">
                <a16:creationId xmlns:a16="http://schemas.microsoft.com/office/drawing/2014/main" id="{67EFFFB7-13FD-46F8-822B-F0EBEA097231}"/>
              </a:ext>
            </a:extLst>
          </p:cNvPr>
          <p:cNvSpPr>
            <a:spLocks noChangeArrowheads="1" noChangeShapeType="1" noTextEdit="1"/>
          </p:cNvSpPr>
          <p:nvPr/>
        </p:nvSpPr>
        <p:spPr bwMode="auto">
          <a:xfrm>
            <a:off x="4032250" y="5013325"/>
            <a:ext cx="4860925" cy="1079500"/>
          </a:xfrm>
          <a:prstGeom prst="rect">
            <a:avLst/>
          </a:prstGeom>
        </p:spPr>
        <p:txBody>
          <a:bodyPr wrap="none" fromWordArt="1">
            <a:prstTxWarp prst="textPlain">
              <a:avLst>
                <a:gd name="adj" fmla="val 50000"/>
              </a:avLst>
            </a:prstTxWarp>
          </a:bodyPr>
          <a:lstStyle/>
          <a:p>
            <a:pPr algn="ctr"/>
            <a:r>
              <a:rPr lang="pt-BR" sz="3600" kern="10">
                <a:ln w="19050">
                  <a:solidFill>
                    <a:srgbClr val="99CCFF"/>
                  </a:solidFill>
                  <a:round/>
                  <a:headEnd/>
                  <a:tailEnd/>
                </a:ln>
                <a:solidFill>
                  <a:srgbClr val="993366"/>
                </a:solidFill>
                <a:effectLst>
                  <a:outerShdw dist="35921" dir="2700000" algn="ctr" rotWithShape="0">
                    <a:srgbClr val="990000"/>
                  </a:outerShdw>
                </a:effectLst>
                <a:latin typeface="Impact" panose="020B0806030902050204" pitchFamily="34" charset="0"/>
              </a:rPr>
              <a:t>DÍZIMOS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5609"/>
                                        </p:tgtEl>
                                        <p:attrNameLst>
                                          <p:attrName>style.visibility</p:attrName>
                                        </p:attrNameLst>
                                      </p:cBhvr>
                                      <p:to>
                                        <p:strVal val="visible"/>
                                      </p:to>
                                    </p:set>
                                    <p:animEffect transition="in" filter="dissolve">
                                      <p:cBhvr>
                                        <p:cTn id="7" dur="500"/>
                                        <p:tgtEl>
                                          <p:spTgt spid="256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32" fill="hold" nodeType="clickEffect">
                                  <p:stCondLst>
                                    <p:cond delay="0"/>
                                  </p:stCondLst>
                                  <p:childTnLst>
                                    <p:set>
                                      <p:cBhvr>
                                        <p:cTn id="11" dur="1" fill="hold">
                                          <p:stCondLst>
                                            <p:cond delay="0"/>
                                          </p:stCondLst>
                                        </p:cTn>
                                        <p:tgtEl>
                                          <p:spTgt spid="25604"/>
                                        </p:tgtEl>
                                        <p:attrNameLst>
                                          <p:attrName>style.visibility</p:attrName>
                                        </p:attrNameLst>
                                      </p:cBhvr>
                                      <p:to>
                                        <p:strVal val="visible"/>
                                      </p:to>
                                    </p:set>
                                    <p:anim calcmode="lin" valueType="num">
                                      <p:cBhvr>
                                        <p:cTn id="12" dur="500" fill="hold"/>
                                        <p:tgtEl>
                                          <p:spTgt spid="25604"/>
                                        </p:tgtEl>
                                        <p:attrNameLst>
                                          <p:attrName>ppt_w</p:attrName>
                                        </p:attrNameLst>
                                      </p:cBhvr>
                                      <p:tavLst>
                                        <p:tav tm="0">
                                          <p:val>
                                            <p:strVal val="4*#ppt_w"/>
                                          </p:val>
                                        </p:tav>
                                        <p:tav tm="100000">
                                          <p:val>
                                            <p:strVal val="#ppt_w"/>
                                          </p:val>
                                        </p:tav>
                                      </p:tavLst>
                                    </p:anim>
                                    <p:anim calcmode="lin" valueType="num">
                                      <p:cBhvr>
                                        <p:cTn id="13" dur="500" fill="hold"/>
                                        <p:tgtEl>
                                          <p:spTgt spid="2560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a:extLst>
              <a:ext uri="{FF2B5EF4-FFF2-40B4-BE49-F238E27FC236}">
                <a16:creationId xmlns:a16="http://schemas.microsoft.com/office/drawing/2014/main" id="{18F85EAA-3731-4397-8BF4-AC8723C2EDBA}"/>
              </a:ext>
            </a:extLst>
          </p:cNvPr>
          <p:cNvSpPr txBox="1">
            <a:spLocks noChangeArrowheads="1"/>
          </p:cNvSpPr>
          <p:nvPr/>
        </p:nvSpPr>
        <p:spPr bwMode="auto">
          <a:xfrm>
            <a:off x="196850" y="1341438"/>
            <a:ext cx="8335963" cy="506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Nesta passagem encontramos instruções relacionadas  ao uso do dízimo que não encontramos em outra legislação. Deuteronômio 12 trata  da importância do culto à Deus num santuário central – o lugar escolhido por Deus.  Para esse lugar esperava-se que os Israelitas trouxessem seus sacrifícios, ofertas e o dízimo.</a:t>
            </a:r>
          </a:p>
          <a:p>
            <a:pPr algn="just"/>
            <a:endParaRPr lang="pt-BR" altLang="pt-BR" sz="1800">
              <a:solidFill>
                <a:srgbClr val="000099"/>
              </a:solidFill>
            </a:endParaRPr>
          </a:p>
          <a:p>
            <a:pPr algn="just"/>
            <a:r>
              <a:rPr lang="pt-BR" altLang="pt-BR" i="1">
                <a:solidFill>
                  <a:srgbClr val="FF0000"/>
                </a:solidFill>
              </a:rPr>
              <a:t>“Guarda-te, que não ofereças os teus holocaustos  em todo o lugar que vires; mas no lugar que o Senhor escolheu numa das tuas tribos, ali oferecerás os teus holocaustos, e ali farás tudo o que te ordeno”. </a:t>
            </a:r>
          </a:p>
        </p:txBody>
      </p:sp>
      <p:sp>
        <p:nvSpPr>
          <p:cNvPr id="29699" name="Text Box 3">
            <a:extLst>
              <a:ext uri="{FF2B5EF4-FFF2-40B4-BE49-F238E27FC236}">
                <a16:creationId xmlns:a16="http://schemas.microsoft.com/office/drawing/2014/main" id="{BF67EDB6-CE5E-4BBD-856E-31E09EC7C0EE}"/>
              </a:ext>
            </a:extLst>
          </p:cNvPr>
          <p:cNvSpPr txBox="1">
            <a:spLocks noChangeArrowheads="1"/>
          </p:cNvSpPr>
          <p:nvPr/>
        </p:nvSpPr>
        <p:spPr bwMode="auto">
          <a:xfrm>
            <a:off x="2484438" y="404813"/>
            <a:ext cx="6197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3200">
                <a:solidFill>
                  <a:srgbClr val="FF0000"/>
                </a:solidFill>
              </a:rPr>
              <a:t>DEUTERONÔMIO 12:17</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iterate type="wd">
                                    <p:tmPct val="100000"/>
                                  </p:iterate>
                                  <p:childTnLst>
                                    <p:set>
                                      <p:cBhvr>
                                        <p:cTn id="6" dur="1" fill="hold">
                                          <p:stCondLst>
                                            <p:cond delay="0"/>
                                          </p:stCondLst>
                                        </p:cTn>
                                        <p:tgtEl>
                                          <p:spTgt spid="29699"/>
                                        </p:tgtEl>
                                        <p:attrNameLst>
                                          <p:attrName>style.visibility</p:attrName>
                                        </p:attrNameLst>
                                      </p:cBhvr>
                                      <p:to>
                                        <p:strVal val="visible"/>
                                      </p:to>
                                    </p:set>
                                    <p:animEffect transition="in" filter="box(out)">
                                      <p:cBhvr>
                                        <p:cTn id="7" dur="300"/>
                                        <p:tgtEl>
                                          <p:spTgt spid="296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9698">
                                            <p:txEl>
                                              <p:pRg st="0" end="0"/>
                                            </p:txEl>
                                          </p:spTgt>
                                        </p:tgtEl>
                                        <p:attrNameLst>
                                          <p:attrName>style.visibility</p:attrName>
                                        </p:attrNameLst>
                                      </p:cBhvr>
                                      <p:to>
                                        <p:strVal val="visible"/>
                                      </p:to>
                                    </p:set>
                                    <p:animEffect transition="in" filter="checkerboard(across)">
                                      <p:cBhvr>
                                        <p:cTn id="12" dur="500"/>
                                        <p:tgtEl>
                                          <p:spTgt spid="2969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698">
                                            <p:txEl>
                                              <p:pRg st="2" end="2"/>
                                            </p:txEl>
                                          </p:spTgt>
                                        </p:tgtEl>
                                        <p:attrNameLst>
                                          <p:attrName>style.visibility</p:attrName>
                                        </p:attrNameLst>
                                      </p:cBhvr>
                                      <p:to>
                                        <p:strVal val="visible"/>
                                      </p:to>
                                    </p:set>
                                    <p:animEffect transition="in" filter="checkerboard(across)">
                                      <p:cBhvr>
                                        <p:cTn id="17" dur="500"/>
                                        <p:tgtEl>
                                          <p:spTgt spid="296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autoUpdateAnimBg="0"/>
      <p:bldP spid="2969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a:extLst>
              <a:ext uri="{FF2B5EF4-FFF2-40B4-BE49-F238E27FC236}">
                <a16:creationId xmlns:a16="http://schemas.microsoft.com/office/drawing/2014/main" id="{1C119878-285B-4A64-9632-342E7AC19483}"/>
              </a:ext>
            </a:extLst>
          </p:cNvPr>
          <p:cNvSpPr txBox="1">
            <a:spLocks noChangeArrowheads="1"/>
          </p:cNvSpPr>
          <p:nvPr/>
        </p:nvSpPr>
        <p:spPr bwMode="auto">
          <a:xfrm>
            <a:off x="1117600" y="628650"/>
            <a:ext cx="8026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pt-BR" altLang="pt-BR" sz="2400" b="0"/>
          </a:p>
        </p:txBody>
      </p:sp>
      <p:sp>
        <p:nvSpPr>
          <p:cNvPr id="30724" name="Text Box 4">
            <a:extLst>
              <a:ext uri="{FF2B5EF4-FFF2-40B4-BE49-F238E27FC236}">
                <a16:creationId xmlns:a16="http://schemas.microsoft.com/office/drawing/2014/main" id="{94A476BD-4ED2-485B-B13A-F4968F5C4F6A}"/>
              </a:ext>
            </a:extLst>
          </p:cNvPr>
          <p:cNvSpPr txBox="1">
            <a:spLocks noChangeArrowheads="1"/>
          </p:cNvSpPr>
          <p:nvPr/>
        </p:nvSpPr>
        <p:spPr bwMode="auto">
          <a:xfrm>
            <a:off x="303213" y="1901825"/>
            <a:ext cx="8301037" cy="447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a:solidFill>
                  <a:srgbClr val="000099"/>
                </a:solidFill>
              </a:rPr>
              <a:t>Já o versículo 17 nos diz:</a:t>
            </a:r>
            <a:r>
              <a:rPr lang="pt-BR" altLang="pt-BR"/>
              <a:t> </a:t>
            </a:r>
            <a:r>
              <a:rPr lang="pt-BR" altLang="pt-BR" i="1">
                <a:solidFill>
                  <a:srgbClr val="FF0000"/>
                </a:solidFill>
              </a:rPr>
              <a:t>“Nas tuas cidades não poderás comer o dízimo do teu cereal, nem do teu vinho, nem do teu azeite, nem os primogênitos  das tuas vacas, nem das tuas ovelhas, nem nenhuma das tuas ofertas votivas, que houver prometido, nem as tuas ofertas voluntárias, nem as ofertas das tuas mãos”.</a:t>
            </a:r>
          </a:p>
          <a:p>
            <a:pPr algn="just"/>
            <a:endParaRPr lang="pt-BR" altLang="pt-BR" sz="2400" i="1">
              <a:solidFill>
                <a:srgbClr val="FF0000"/>
              </a:solidFill>
            </a:endParaRPr>
          </a:p>
          <a:p>
            <a:pPr algn="ctr"/>
            <a:r>
              <a:rPr lang="pt-BR" altLang="pt-BR" sz="2400">
                <a:solidFill>
                  <a:srgbClr val="000099"/>
                </a:solidFill>
              </a:rPr>
              <a:t>Não pode se tratar do 1º dízimo, usado exclusivamente para o sustento dos levitas (Núm. 18:24). O dízimo de que podia comer o povo, próximo ao santuário e não suas próprias casas, era o 2º dízimo.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animEffect transition="in" filter="blinds(vertical)">
                                      <p:cBhvr>
                                        <p:cTn id="7" dur="500"/>
                                        <p:tgtEl>
                                          <p:spTgt spid="307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30724">
                                            <p:txEl>
                                              <p:pRg st="2" end="2"/>
                                            </p:txEl>
                                          </p:spTgt>
                                        </p:tgtEl>
                                        <p:attrNameLst>
                                          <p:attrName>style.visibility</p:attrName>
                                        </p:attrNameLst>
                                      </p:cBhvr>
                                      <p:to>
                                        <p:strVal val="visible"/>
                                      </p:to>
                                    </p:set>
                                    <p:animEffect transition="in" filter="blinds(vertical)">
                                      <p:cBhvr>
                                        <p:cTn id="12" dur="500"/>
                                        <p:tgtEl>
                                          <p:spTgt spid="307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a:extLst>
              <a:ext uri="{FF2B5EF4-FFF2-40B4-BE49-F238E27FC236}">
                <a16:creationId xmlns:a16="http://schemas.microsoft.com/office/drawing/2014/main" id="{082A72EC-BF6C-4182-A3F2-71F6EC0CCC3F}"/>
              </a:ext>
            </a:extLst>
          </p:cNvPr>
          <p:cNvSpPr txBox="1">
            <a:spLocks noChangeArrowheads="1"/>
          </p:cNvSpPr>
          <p:nvPr/>
        </p:nvSpPr>
        <p:spPr bwMode="auto">
          <a:xfrm>
            <a:off x="250825" y="2924175"/>
            <a:ext cx="8267700" cy="342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2" algn="just">
              <a:lnSpc>
                <a:spcPct val="130000"/>
              </a:lnSpc>
              <a:buSzPct val="130000"/>
              <a:buFont typeface="Wingdings" panose="05000000000000000000" pitchFamily="2" charset="2"/>
              <a:buChar char="Ø"/>
            </a:pPr>
            <a:r>
              <a:rPr lang="pt-BR" altLang="pt-BR" sz="2800">
                <a:solidFill>
                  <a:srgbClr val="000099"/>
                </a:solidFill>
              </a:rPr>
              <a:t>Verso 12,13,14 – </a:t>
            </a:r>
            <a:r>
              <a:rPr lang="pt-BR" altLang="pt-BR" sz="2800" i="1">
                <a:solidFill>
                  <a:srgbClr val="FF0000"/>
                </a:solidFill>
              </a:rPr>
              <a:t>“Quando acabares de separar todos os dízimos da tua mesa no ano terceiro, que é o dos dízimos, então os darás aos levitas, ao estrangeiro, aos órfãos e as viúvas para que comam dentro das tuas cidades e se fartem. Dirás perante o Senhor teu Deus:</a:t>
            </a:r>
          </a:p>
        </p:txBody>
      </p:sp>
      <p:sp>
        <p:nvSpPr>
          <p:cNvPr id="31747" name="Text Box 3">
            <a:extLst>
              <a:ext uri="{FF2B5EF4-FFF2-40B4-BE49-F238E27FC236}">
                <a16:creationId xmlns:a16="http://schemas.microsoft.com/office/drawing/2014/main" id="{F878ACFE-E443-47FF-A782-199BD30AB977}"/>
              </a:ext>
            </a:extLst>
          </p:cNvPr>
          <p:cNvSpPr txBox="1">
            <a:spLocks noChangeArrowheads="1"/>
          </p:cNvSpPr>
          <p:nvPr/>
        </p:nvSpPr>
        <p:spPr bwMode="auto">
          <a:xfrm>
            <a:off x="3203575" y="908050"/>
            <a:ext cx="50403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3600">
                <a:solidFill>
                  <a:srgbClr val="000099"/>
                </a:solidFill>
              </a:rPr>
              <a:t>DEUTERONÔMIO 26</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randombar(horizontal)">
                                      <p:cBhvr>
                                        <p:cTn id="7" dur="500"/>
                                        <p:tgtEl>
                                          <p:spTgt spid="317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31746">
                                            <p:txEl>
                                              <p:pRg st="0" end="0"/>
                                            </p:txEl>
                                          </p:spTgt>
                                        </p:tgtEl>
                                        <p:attrNameLst>
                                          <p:attrName>style.visibility</p:attrName>
                                        </p:attrNameLst>
                                      </p:cBhvr>
                                      <p:to>
                                        <p:strVal val="visible"/>
                                      </p:to>
                                    </p:set>
                                    <p:animEffect transition="in" filter="randombar(vertical)">
                                      <p:cBhvr>
                                        <p:cTn id="12" dur="500"/>
                                        <p:tgtEl>
                                          <p:spTgt spid="317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autoUpdateAnimBg="0"/>
      <p:bldP spid="3174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a:extLst>
              <a:ext uri="{FF2B5EF4-FFF2-40B4-BE49-F238E27FC236}">
                <a16:creationId xmlns:a16="http://schemas.microsoft.com/office/drawing/2014/main" id="{29DEA8B7-C892-43DB-AA71-707BA166CDF6}"/>
              </a:ext>
            </a:extLst>
          </p:cNvPr>
          <p:cNvSpPr txBox="1">
            <a:spLocks noChangeArrowheads="1"/>
          </p:cNvSpPr>
          <p:nvPr/>
        </p:nvSpPr>
        <p:spPr bwMode="auto">
          <a:xfrm>
            <a:off x="0" y="2471738"/>
            <a:ext cx="8675688"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2" algn="ctr">
              <a:lnSpc>
                <a:spcPct val="130000"/>
              </a:lnSpc>
              <a:buSzPct val="130000"/>
              <a:buFont typeface="Wingdings" panose="05000000000000000000" pitchFamily="2" charset="2"/>
              <a:buNone/>
            </a:pPr>
            <a:r>
              <a:rPr lang="pt-BR" altLang="pt-BR" sz="2800" i="1">
                <a:solidFill>
                  <a:srgbClr val="FF0000"/>
                </a:solidFill>
              </a:rPr>
              <a:t>“Tirei o que é consagrado de minha casa, e dei também ao levita e ao estrangeiro, e ao órfão e a viúva, segundo todos os teus mandamentos que me tens  ordenado; nada transgredi dos teus mandamentos, nem deles me esqueci. Dos dízimos não comi no meu luto, e deles nada tirei enquanto imundo, nem deles dei para a casa de algum morto...”.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animEffect transition="in" filter="randombar(vertical)">
                                      <p:cBhvr>
                                        <p:cTn id="7" dur="500"/>
                                        <p:tgtEl>
                                          <p:spTgt spid="7577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a:extLst>
              <a:ext uri="{FF2B5EF4-FFF2-40B4-BE49-F238E27FC236}">
                <a16:creationId xmlns:a16="http://schemas.microsoft.com/office/drawing/2014/main" id="{B8BB6319-60CA-4198-ADEC-76886F69E4D7}"/>
              </a:ext>
            </a:extLst>
          </p:cNvPr>
          <p:cNvSpPr txBox="1">
            <a:spLocks noChangeArrowheads="1"/>
          </p:cNvSpPr>
          <p:nvPr/>
        </p:nvSpPr>
        <p:spPr bwMode="auto">
          <a:xfrm>
            <a:off x="3348038" y="476250"/>
            <a:ext cx="5122862"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3200">
                <a:solidFill>
                  <a:srgbClr val="000099"/>
                </a:solidFill>
              </a:rPr>
              <a:t>Deus não se esqueceu dos Seus afortunados;  e o Seu  povo também não deveria esquecer; e no terceiro ano, o dízimo, deveria ser doado a esta classe de pessoas.</a:t>
            </a:r>
          </a:p>
        </p:txBody>
      </p:sp>
      <p:sp>
        <p:nvSpPr>
          <p:cNvPr id="59395" name="Text Box 3">
            <a:extLst>
              <a:ext uri="{FF2B5EF4-FFF2-40B4-BE49-F238E27FC236}">
                <a16:creationId xmlns:a16="http://schemas.microsoft.com/office/drawing/2014/main" id="{AF269DB1-2AC5-4BC0-B7AB-550D9056DB93}"/>
              </a:ext>
            </a:extLst>
          </p:cNvPr>
          <p:cNvSpPr txBox="1">
            <a:spLocks noChangeArrowheads="1"/>
          </p:cNvSpPr>
          <p:nvPr/>
        </p:nvSpPr>
        <p:spPr bwMode="auto">
          <a:xfrm>
            <a:off x="323850" y="3908425"/>
            <a:ext cx="8215313"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3200">
                <a:solidFill>
                  <a:srgbClr val="000099"/>
                </a:solidFill>
              </a:rPr>
              <a:t>Vejam que o Senhor, deliberadamente colocou os levitas em uma situação de dependência de seus irmãos, para estimular a liberalidade de Israel.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additive="base">
                                        <p:cTn id="7" dur="500" fill="hold"/>
                                        <p:tgtEl>
                                          <p:spTgt spid="59394"/>
                                        </p:tgtEl>
                                        <p:attrNameLst>
                                          <p:attrName>ppt_x</p:attrName>
                                        </p:attrNameLst>
                                      </p:cBhvr>
                                      <p:tavLst>
                                        <p:tav tm="0">
                                          <p:val>
                                            <p:strVal val="0-#ppt_w/2"/>
                                          </p:val>
                                        </p:tav>
                                        <p:tav tm="100000">
                                          <p:val>
                                            <p:strVal val="#ppt_x"/>
                                          </p:val>
                                        </p:tav>
                                      </p:tavLst>
                                    </p:anim>
                                    <p:anim calcmode="lin" valueType="num">
                                      <p:cBhvr additive="base">
                                        <p:cTn id="8" dur="500" fill="hold"/>
                                        <p:tgtEl>
                                          <p:spTgt spid="593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9395"/>
                                        </p:tgtEl>
                                        <p:attrNameLst>
                                          <p:attrName>style.visibility</p:attrName>
                                        </p:attrNameLst>
                                      </p:cBhvr>
                                      <p:to>
                                        <p:strVal val="visible"/>
                                      </p:to>
                                    </p:set>
                                    <p:anim calcmode="lin" valueType="num">
                                      <p:cBhvr additive="base">
                                        <p:cTn id="13" dur="500" fill="hold"/>
                                        <p:tgtEl>
                                          <p:spTgt spid="59395"/>
                                        </p:tgtEl>
                                        <p:attrNameLst>
                                          <p:attrName>ppt_x</p:attrName>
                                        </p:attrNameLst>
                                      </p:cBhvr>
                                      <p:tavLst>
                                        <p:tav tm="0">
                                          <p:val>
                                            <p:strVal val="1+#ppt_w/2"/>
                                          </p:val>
                                        </p:tav>
                                        <p:tav tm="100000">
                                          <p:val>
                                            <p:strVal val="#ppt_x"/>
                                          </p:val>
                                        </p:tav>
                                      </p:tavLst>
                                    </p:anim>
                                    <p:anim calcmode="lin" valueType="num">
                                      <p:cBhvr additive="base">
                                        <p:cTn id="14" dur="500" fill="hold"/>
                                        <p:tgtEl>
                                          <p:spTgt spid="593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utoUpdateAnimBg="0"/>
      <p:bldP spid="5939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a:extLst>
              <a:ext uri="{FF2B5EF4-FFF2-40B4-BE49-F238E27FC236}">
                <a16:creationId xmlns:a16="http://schemas.microsoft.com/office/drawing/2014/main" id="{91D2EE4E-B018-4E9D-9102-D2516BE5C4D4}"/>
              </a:ext>
            </a:extLst>
          </p:cNvPr>
          <p:cNvSpPr txBox="1">
            <a:spLocks noChangeArrowheads="1"/>
          </p:cNvSpPr>
          <p:nvPr/>
        </p:nvSpPr>
        <p:spPr bwMode="auto">
          <a:xfrm>
            <a:off x="323850" y="3141663"/>
            <a:ext cx="8135938" cy="289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3200">
                <a:solidFill>
                  <a:srgbClr val="000099"/>
                </a:solidFill>
              </a:rPr>
              <a:t>Pela leitura do versículo 13, podemos perceber que deveria ser um privilégio,  para todos de Israel, separar o segundo dízimo, e destiná-lo a suprir as necessidades destas pessoas menos afortunadas.</a:t>
            </a:r>
          </a:p>
          <a:p>
            <a:pPr algn="ctr"/>
            <a:endParaRPr lang="pt-BR" altLang="pt-BR" sz="2400">
              <a:solidFill>
                <a:srgbClr val="000099"/>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checkerboard(down)">
                                      <p:cBhvr>
                                        <p:cTn id="7" dur="500"/>
                                        <p:tgtEl>
                                          <p:spTgt spid="327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E837ED28-D7A8-4926-9DB2-7060F6C9DECF}"/>
              </a:ext>
            </a:extLst>
          </p:cNvPr>
          <p:cNvSpPr>
            <a:spLocks noChangeArrowheads="1"/>
          </p:cNvSpPr>
          <p:nvPr/>
        </p:nvSpPr>
        <p:spPr bwMode="auto">
          <a:xfrm>
            <a:off x="250825" y="981075"/>
            <a:ext cx="8353425" cy="521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pt-BR" altLang="pt-BR">
                <a:solidFill>
                  <a:srgbClr val="000099"/>
                </a:solidFill>
              </a:rPr>
              <a:t>Já no versículo 14, fala-nos de que a pessoa </a:t>
            </a:r>
            <a:r>
              <a:rPr lang="pt-BR" altLang="pt-BR">
                <a:solidFill>
                  <a:srgbClr val="FF0000"/>
                </a:solidFill>
              </a:rPr>
              <a:t>“não comeu dos dízimos no seu luto”,</a:t>
            </a:r>
            <a:r>
              <a:rPr lang="pt-BR" altLang="pt-BR">
                <a:solidFill>
                  <a:srgbClr val="000099"/>
                </a:solidFill>
              </a:rPr>
              <a:t> provavelmente isto se refere a impureza cerimonial. Diversas eram as circunstâncias que podiam  produzir impurezas (que eles chamavam luto - Lev. 21:1), e com isto o ofertante estava impossibilitado de comparecer diante de Deus com alegria. Por quê? Eles achavam que uma pessoa estando impura, ao participar dos ritos sagrados, poderia contaminar as coisas sagradas.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0-#ppt_w/2"/>
                                          </p:val>
                                        </p:tav>
                                        <p:tav tm="100000">
                                          <p:val>
                                            <p:strVal val="#ppt_x"/>
                                          </p:val>
                                        </p:tav>
                                      </p:tavLst>
                                    </p:anim>
                                    <p:anim calcmode="lin" valueType="num">
                                      <p:cBhvr additive="base">
                                        <p:cTn id="8" dur="500" fill="hold"/>
                                        <p:tgtEl>
                                          <p:spTgt spid="768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a:extLst>
              <a:ext uri="{FF2B5EF4-FFF2-40B4-BE49-F238E27FC236}">
                <a16:creationId xmlns:a16="http://schemas.microsoft.com/office/drawing/2014/main" id="{F053A26A-2FEA-452A-BF4F-B6091C5B4383}"/>
              </a:ext>
            </a:extLst>
          </p:cNvPr>
          <p:cNvSpPr txBox="1">
            <a:spLocks noChangeArrowheads="1"/>
          </p:cNvSpPr>
          <p:nvPr/>
        </p:nvSpPr>
        <p:spPr bwMode="auto">
          <a:xfrm>
            <a:off x="323850" y="404813"/>
            <a:ext cx="8135938" cy="618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sz="3200" i="1">
                <a:solidFill>
                  <a:srgbClr val="FF0000"/>
                </a:solidFill>
              </a:rPr>
              <a:t>“Nem deles dei para casa de algum morto”. </a:t>
            </a:r>
            <a:r>
              <a:rPr lang="pt-BR" altLang="pt-BR" sz="3200">
                <a:solidFill>
                  <a:srgbClr val="000099"/>
                </a:solidFill>
              </a:rPr>
              <a:t>Desde os tempos antigos , os pagãos criam que os mortos se alegravam com presentes  de alimentos e outras coisas que pudessem necessitar.</a:t>
            </a:r>
          </a:p>
          <a:p>
            <a:pPr algn="just">
              <a:lnSpc>
                <a:spcPct val="50000"/>
              </a:lnSpc>
            </a:pPr>
            <a:r>
              <a:rPr lang="pt-BR" altLang="pt-BR" sz="3200"/>
              <a:t>	</a:t>
            </a:r>
            <a:endParaRPr lang="pt-BR" altLang="pt-BR" sz="700"/>
          </a:p>
          <a:p>
            <a:pPr algn="just"/>
            <a:r>
              <a:rPr lang="pt-BR" altLang="pt-BR" sz="3200">
                <a:solidFill>
                  <a:srgbClr val="000099"/>
                </a:solidFill>
              </a:rPr>
              <a:t>É claro que na religião hebraica, esta prática não era desenvolvida, mas no juramento, deveria haver este juramento por parte do ofertante, de que  tal prática pagã, ele não desenvolvia. Com isto a crença da mortalidade da alma, era reforçada na mente de cada ofertante.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 calcmode="lin" valueType="num">
                                      <p:cBhvr additive="base">
                                        <p:cTn id="7" dur="500" fill="hold"/>
                                        <p:tgtEl>
                                          <p:spTgt spid="3379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4">
                                            <p:txEl>
                                              <p:pRg st="1" end="1"/>
                                            </p:txEl>
                                          </p:spTgt>
                                        </p:tgtEl>
                                        <p:attrNameLst>
                                          <p:attrName>style.visibility</p:attrName>
                                        </p:attrNameLst>
                                      </p:cBhvr>
                                      <p:to>
                                        <p:strVal val="visible"/>
                                      </p:to>
                                    </p:set>
                                    <p:anim calcmode="lin" valueType="num">
                                      <p:cBhvr additive="base">
                                        <p:cTn id="13" dur="500" fill="hold"/>
                                        <p:tgtEl>
                                          <p:spTgt spid="3379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4">
                                            <p:txEl>
                                              <p:pRg st="2" end="2"/>
                                            </p:txEl>
                                          </p:spTgt>
                                        </p:tgtEl>
                                        <p:attrNameLst>
                                          <p:attrName>style.visibility</p:attrName>
                                        </p:attrNameLst>
                                      </p:cBhvr>
                                      <p:to>
                                        <p:strVal val="visible"/>
                                      </p:to>
                                    </p:set>
                                    <p:anim calcmode="lin" valueType="num">
                                      <p:cBhvr additive="base">
                                        <p:cTn id="19" dur="500" fill="hold"/>
                                        <p:tgtEl>
                                          <p:spTgt spid="3379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a:extLst>
              <a:ext uri="{FF2B5EF4-FFF2-40B4-BE49-F238E27FC236}">
                <a16:creationId xmlns:a16="http://schemas.microsoft.com/office/drawing/2014/main" id="{FAD8D3FA-2D3E-419F-82F3-1F905B66594F}"/>
              </a:ext>
            </a:extLst>
          </p:cNvPr>
          <p:cNvSpPr txBox="1">
            <a:spLocks noChangeArrowheads="1"/>
          </p:cNvSpPr>
          <p:nvPr/>
        </p:nvSpPr>
        <p:spPr bwMode="auto">
          <a:xfrm>
            <a:off x="-612775" y="2133600"/>
            <a:ext cx="9439275"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buFont typeface="Wingdings" panose="05000000000000000000" pitchFamily="2" charset="2"/>
              <a:buChar char="è"/>
            </a:pPr>
            <a:r>
              <a:rPr lang="pt-BR" altLang="pt-BR" sz="3200">
                <a:solidFill>
                  <a:srgbClr val="000099"/>
                </a:solidFill>
              </a:rPr>
              <a:t>Verso 22,23 – </a:t>
            </a:r>
            <a:r>
              <a:rPr lang="pt-BR" altLang="pt-BR" sz="3200" i="1">
                <a:solidFill>
                  <a:srgbClr val="FF0000"/>
                </a:solidFill>
              </a:rPr>
              <a:t>“Certamente darás o dízimo de todo o fruto das tuas sementes, que ano após ano se recolhe do campo. E, perante o Senhor teu Deus, no lugar que escolher para ali fazer habitar o seu  nome, comerás o dízimo do teu cereal, do teu vinho e do teu azeite e os primogênitos das tuas vacas e das tuas ovelhas; para que aprendas a temer ao Senhor teu Deus todos os dias”.</a:t>
            </a:r>
            <a:r>
              <a:rPr lang="pt-BR" altLang="pt-BR" i="1">
                <a:solidFill>
                  <a:srgbClr val="FF0000"/>
                </a:solidFill>
              </a:rPr>
              <a:t>	</a:t>
            </a:r>
          </a:p>
        </p:txBody>
      </p:sp>
      <p:sp>
        <p:nvSpPr>
          <p:cNvPr id="34819" name="Text Box 3">
            <a:extLst>
              <a:ext uri="{FF2B5EF4-FFF2-40B4-BE49-F238E27FC236}">
                <a16:creationId xmlns:a16="http://schemas.microsoft.com/office/drawing/2014/main" id="{9ED2656D-61E5-478C-8DBC-A62361337484}"/>
              </a:ext>
            </a:extLst>
          </p:cNvPr>
          <p:cNvSpPr txBox="1">
            <a:spLocks noChangeArrowheads="1"/>
          </p:cNvSpPr>
          <p:nvPr/>
        </p:nvSpPr>
        <p:spPr bwMode="auto">
          <a:xfrm>
            <a:off x="3563938" y="809625"/>
            <a:ext cx="4667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3600">
                <a:solidFill>
                  <a:srgbClr val="000099"/>
                </a:solidFill>
              </a:rPr>
              <a:t>DEUTERONÔMIO 14</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gtEl>
                                        <p:attrNameLst>
                                          <p:attrName>style.visibility</p:attrName>
                                        </p:attrNameLst>
                                      </p:cBhvr>
                                      <p:to>
                                        <p:strVal val="visible"/>
                                      </p:to>
                                    </p:set>
                                    <p:anim calcmode="lin" valueType="num">
                                      <p:cBhvr additive="base">
                                        <p:cTn id="7" dur="500" fill="hold"/>
                                        <p:tgtEl>
                                          <p:spTgt spid="34819"/>
                                        </p:tgtEl>
                                        <p:attrNameLst>
                                          <p:attrName>ppt_x</p:attrName>
                                        </p:attrNameLst>
                                      </p:cBhvr>
                                      <p:tavLst>
                                        <p:tav tm="0">
                                          <p:val>
                                            <p:strVal val="0-#ppt_w/2"/>
                                          </p:val>
                                        </p:tav>
                                        <p:tav tm="100000">
                                          <p:val>
                                            <p:strVal val="#ppt_x"/>
                                          </p:val>
                                        </p:tav>
                                      </p:tavLst>
                                    </p:anim>
                                    <p:anim calcmode="lin" valueType="num">
                                      <p:cBhvr additive="base">
                                        <p:cTn id="8" dur="500" fill="hold"/>
                                        <p:tgtEl>
                                          <p:spTgt spid="3481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4818">
                                            <p:txEl>
                                              <p:pRg st="0" end="0"/>
                                            </p:txEl>
                                          </p:spTgt>
                                        </p:tgtEl>
                                        <p:attrNameLst>
                                          <p:attrName>style.visibility</p:attrName>
                                        </p:attrNameLst>
                                      </p:cBhvr>
                                      <p:to>
                                        <p:strVal val="visible"/>
                                      </p:to>
                                    </p:set>
                                    <p:anim calcmode="lin" valueType="num">
                                      <p:cBhvr additive="base">
                                        <p:cTn id="13" dur="500" fill="hold"/>
                                        <p:tgtEl>
                                          <p:spTgt spid="34818">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481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autoUpdateAnimBg="0"/>
      <p:bldP spid="3481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id="{7B4B029F-7017-4E19-B7BE-C925201FC937}"/>
              </a:ext>
            </a:extLst>
          </p:cNvPr>
          <p:cNvSpPr txBox="1">
            <a:spLocks noChangeArrowheads="1"/>
          </p:cNvSpPr>
          <p:nvPr/>
        </p:nvSpPr>
        <p:spPr bwMode="auto">
          <a:xfrm>
            <a:off x="457200" y="2781300"/>
            <a:ext cx="8229600" cy="368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20000"/>
              </a:lnSpc>
            </a:pPr>
            <a:r>
              <a:rPr lang="pt-BR" altLang="pt-BR">
                <a:solidFill>
                  <a:srgbClr val="000099"/>
                </a:solidFill>
              </a:rPr>
              <a:t>Podemos comparar esta passagem com o capítulo 12:5 a 7 do mesmo livro. Entendemos que no capítulo 14 de Deuteronômio, faz uma referência ao 2º dízimo, que devia ser comido diante do Senhor. Isto deveria ser feito durante dois anos; o terceiro ano (como também o sexto) se aplicavam as instruções dadas nos versos 28,29 –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anim calcmode="lin" valueType="num">
                                      <p:cBhvr additive="base">
                                        <p:cTn id="7" dur="500" fill="hold"/>
                                        <p:tgtEl>
                                          <p:spTgt spid="3584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a:extLst>
              <a:ext uri="{FF2B5EF4-FFF2-40B4-BE49-F238E27FC236}">
                <a16:creationId xmlns:a16="http://schemas.microsoft.com/office/drawing/2014/main" id="{1A897F1E-9EB0-4283-AB7B-311E835E9206}"/>
              </a:ext>
            </a:extLst>
          </p:cNvPr>
          <p:cNvSpPr txBox="1">
            <a:spLocks noChangeArrowheads="1"/>
          </p:cNvSpPr>
          <p:nvPr/>
        </p:nvSpPr>
        <p:spPr bwMode="auto">
          <a:xfrm>
            <a:off x="250825" y="2487613"/>
            <a:ext cx="8281988"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spAutoFit/>
          </a:bodyPr>
          <a:lstStyle/>
          <a:p>
            <a:pPr lvl="1" algn="ctr"/>
            <a:endParaRPr lang="pt-BR" altLang="pt-BR" sz="3200">
              <a:solidFill>
                <a:srgbClr val="FF0000"/>
              </a:solidFill>
            </a:endParaRPr>
          </a:p>
          <a:p>
            <a:pPr algn="ctr"/>
            <a:r>
              <a:rPr lang="pt-BR" altLang="pt-BR" sz="3200">
                <a:solidFill>
                  <a:srgbClr val="000099"/>
                </a:solidFill>
              </a:rPr>
              <a:t>A primeira referência bíblica do dízimo encontra-se em Gênesis 14:20:</a:t>
            </a:r>
            <a:r>
              <a:rPr lang="pt-BR" altLang="pt-BR" sz="3200" b="0">
                <a:solidFill>
                  <a:srgbClr val="FF0000"/>
                </a:solidFill>
              </a:rPr>
              <a:t> </a:t>
            </a:r>
            <a:r>
              <a:rPr lang="pt-BR" altLang="pt-BR" sz="3200" i="1">
                <a:solidFill>
                  <a:srgbClr val="FF0000"/>
                </a:solidFill>
              </a:rPr>
              <a:t>“... e de tudo lhe deu o dízimo”.</a:t>
            </a:r>
          </a:p>
          <a:p>
            <a:pPr algn="ctr"/>
            <a:endParaRPr lang="pt-BR" altLang="pt-BR">
              <a:solidFill>
                <a:srgbClr val="FF0000"/>
              </a:solidFill>
            </a:endParaRPr>
          </a:p>
          <a:p>
            <a:pPr algn="ctr"/>
            <a:r>
              <a:rPr lang="pt-BR" altLang="pt-BR">
                <a:solidFill>
                  <a:srgbClr val="000099"/>
                </a:solidFill>
              </a:rPr>
              <a:t>Ao estudarmos a história de povos e nações da antiguidade,  descobrimos que eles também separavam  parte das rendas aos seus deuses.  </a:t>
            </a:r>
          </a:p>
        </p:txBody>
      </p:sp>
      <p:sp>
        <p:nvSpPr>
          <p:cNvPr id="54275" name="Text Box 3">
            <a:extLst>
              <a:ext uri="{FF2B5EF4-FFF2-40B4-BE49-F238E27FC236}">
                <a16:creationId xmlns:a16="http://schemas.microsoft.com/office/drawing/2014/main" id="{5A27FA87-E128-4EB9-B0CC-A87C3050C330}"/>
              </a:ext>
            </a:extLst>
          </p:cNvPr>
          <p:cNvSpPr txBox="1">
            <a:spLocks noChangeArrowheads="1"/>
          </p:cNvSpPr>
          <p:nvPr/>
        </p:nvSpPr>
        <p:spPr bwMode="auto">
          <a:xfrm>
            <a:off x="3276600" y="620713"/>
            <a:ext cx="49530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spAutoFit/>
          </a:bodyPr>
          <a:lstStyle/>
          <a:p>
            <a:pPr algn="ctr">
              <a:spcBef>
                <a:spcPct val="50000"/>
              </a:spcBef>
            </a:pPr>
            <a:r>
              <a:rPr lang="pt-BR" altLang="pt-BR" sz="4800">
                <a:solidFill>
                  <a:srgbClr val="FF0000"/>
                </a:solidFill>
              </a:rPr>
              <a:t>DÍZIMOS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54275"/>
                                        </p:tgtEl>
                                        <p:attrNameLst>
                                          <p:attrName>style.visibility</p:attrName>
                                        </p:attrNameLst>
                                      </p:cBhvr>
                                      <p:to>
                                        <p:strVal val="visible"/>
                                      </p:to>
                                    </p:set>
                                    <p:anim calcmode="lin" valueType="num">
                                      <p:cBhvr additive="base">
                                        <p:cTn id="7" dur="300" fill="hold"/>
                                        <p:tgtEl>
                                          <p:spTgt spid="54275"/>
                                        </p:tgtEl>
                                        <p:attrNameLst>
                                          <p:attrName>ppt_x</p:attrName>
                                        </p:attrNameLst>
                                      </p:cBhvr>
                                      <p:tavLst>
                                        <p:tav tm="0">
                                          <p:val>
                                            <p:strVal val="#ppt_x"/>
                                          </p:val>
                                        </p:tav>
                                        <p:tav tm="100000">
                                          <p:val>
                                            <p:strVal val="#ppt_x"/>
                                          </p:val>
                                        </p:tav>
                                      </p:tavLst>
                                    </p:anim>
                                    <p:anim calcmode="lin" valueType="num">
                                      <p:cBhvr additive="base">
                                        <p:cTn id="8" dur="300" fill="hold"/>
                                        <p:tgtEl>
                                          <p:spTgt spid="5427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4274">
                                            <p:txEl>
                                              <p:pRg st="1" end="1"/>
                                            </p:txEl>
                                          </p:spTgt>
                                        </p:tgtEl>
                                        <p:attrNameLst>
                                          <p:attrName>style.visibility</p:attrName>
                                        </p:attrNameLst>
                                      </p:cBhvr>
                                      <p:to>
                                        <p:strVal val="visible"/>
                                      </p:to>
                                    </p:set>
                                    <p:animEffect transition="in" filter="blinds(horizontal)">
                                      <p:cBhvr>
                                        <p:cTn id="13" dur="500"/>
                                        <p:tgtEl>
                                          <p:spTgt spid="54274">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4274">
                                            <p:txEl>
                                              <p:pRg st="3" end="3"/>
                                            </p:txEl>
                                          </p:spTgt>
                                        </p:tgtEl>
                                        <p:attrNameLst>
                                          <p:attrName>style.visibility</p:attrName>
                                        </p:attrNameLst>
                                      </p:cBhvr>
                                      <p:to>
                                        <p:strVal val="visible"/>
                                      </p:to>
                                    </p:set>
                                    <p:animEffect transition="in" filter="blinds(horizontal)">
                                      <p:cBhvr>
                                        <p:cTn id="18" dur="500"/>
                                        <p:tgtEl>
                                          <p:spTgt spid="542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autoUpdateAnimBg="0"/>
      <p:bldP spid="54275"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a:extLst>
              <a:ext uri="{FF2B5EF4-FFF2-40B4-BE49-F238E27FC236}">
                <a16:creationId xmlns:a16="http://schemas.microsoft.com/office/drawing/2014/main" id="{94CB4B8E-0084-4C83-B517-C33CDCBFCE78}"/>
              </a:ext>
            </a:extLst>
          </p:cNvPr>
          <p:cNvSpPr txBox="1">
            <a:spLocks noChangeArrowheads="1"/>
          </p:cNvSpPr>
          <p:nvPr/>
        </p:nvSpPr>
        <p:spPr bwMode="auto">
          <a:xfrm>
            <a:off x="466725" y="798513"/>
            <a:ext cx="8208963" cy="526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pt-BR" altLang="pt-BR" i="1">
                <a:solidFill>
                  <a:srgbClr val="FF0000"/>
                </a:solidFill>
              </a:rPr>
              <a:t>“Ao fim de cada três anos tirarás todos os dízimos do fruto do terceiro  ano, e os recolherás na tua cidade. Então virá o levita (pois não tem parte nem herança contigo), o estrangeiro, o órfão  e a viúva, que estão dentro da tua cidade, e comerás e se fartarão, para que o Senhor teu Deus te abençoe em  todas as obras que as tuas mãos fizerem.”</a:t>
            </a:r>
            <a:r>
              <a:rPr lang="pt-BR" altLang="pt-BR">
                <a:solidFill>
                  <a:srgbClr val="000099"/>
                </a:solidFill>
              </a:rPr>
              <a:t> </a:t>
            </a:r>
          </a:p>
          <a:p>
            <a:pPr algn="just">
              <a:lnSpc>
                <a:spcPct val="110000"/>
              </a:lnSpc>
            </a:pPr>
            <a:endParaRPr lang="pt-BR" altLang="pt-BR">
              <a:solidFill>
                <a:srgbClr val="000099"/>
              </a:solidFill>
            </a:endParaRPr>
          </a:p>
          <a:p>
            <a:pPr algn="just">
              <a:lnSpc>
                <a:spcPct val="110000"/>
              </a:lnSpc>
            </a:pPr>
            <a:r>
              <a:rPr lang="pt-BR" altLang="pt-BR">
                <a:solidFill>
                  <a:srgbClr val="000099"/>
                </a:solidFill>
              </a:rPr>
              <a:t>No sétimo ano, era o ano do descanso sabático, não se cultivava na terra. Não exigia  dízimo, pois não havia colheita.</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 calcmode="lin" valueType="num">
                                      <p:cBhvr additive="base">
                                        <p:cTn id="7" dur="500" fill="hold"/>
                                        <p:tgtEl>
                                          <p:spTgt spid="6349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63490">
                                            <p:txEl>
                                              <p:pRg st="2" end="2"/>
                                            </p:txEl>
                                          </p:spTgt>
                                        </p:tgtEl>
                                        <p:attrNameLst>
                                          <p:attrName>style.visibility</p:attrName>
                                        </p:attrNameLst>
                                      </p:cBhvr>
                                      <p:to>
                                        <p:strVal val="visible"/>
                                      </p:to>
                                    </p:set>
                                    <p:anim calcmode="lin" valueType="num">
                                      <p:cBhvr additive="base">
                                        <p:cTn id="13" dur="500" fill="hold"/>
                                        <p:tgtEl>
                                          <p:spTgt spid="63490">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349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a:extLst>
              <a:ext uri="{FF2B5EF4-FFF2-40B4-BE49-F238E27FC236}">
                <a16:creationId xmlns:a16="http://schemas.microsoft.com/office/drawing/2014/main" id="{041DFE21-2AE8-4EA7-84C8-49BEF6B6AA96}"/>
              </a:ext>
            </a:extLst>
          </p:cNvPr>
          <p:cNvSpPr txBox="1">
            <a:spLocks noChangeArrowheads="1"/>
          </p:cNvSpPr>
          <p:nvPr/>
        </p:nvSpPr>
        <p:spPr bwMode="auto">
          <a:xfrm>
            <a:off x="250825" y="2852738"/>
            <a:ext cx="8401050" cy="342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marL="571500">
              <a:defRPr sz="2400">
                <a:solidFill>
                  <a:schemeClr val="tx1"/>
                </a:solidFill>
                <a:latin typeface="Times New Roman" panose="02020603050405020304" pitchFamily="18" charset="0"/>
              </a:defRPr>
            </a:lvl4pPr>
            <a:lvl5pPr marL="762000">
              <a:defRPr sz="2400">
                <a:solidFill>
                  <a:schemeClr val="tx1"/>
                </a:solidFill>
                <a:latin typeface="Times New Roman" panose="02020603050405020304" pitchFamily="18" charset="0"/>
              </a:defRPr>
            </a:lvl5pPr>
            <a:lvl6pPr marL="1219200" eaLnBrk="0" fontAlgn="base" hangingPunct="0">
              <a:spcBef>
                <a:spcPct val="0"/>
              </a:spcBef>
              <a:spcAft>
                <a:spcPct val="0"/>
              </a:spcAft>
              <a:defRPr sz="2400">
                <a:solidFill>
                  <a:schemeClr val="tx1"/>
                </a:solidFill>
                <a:latin typeface="Times New Roman" panose="02020603050405020304" pitchFamily="18" charset="0"/>
              </a:defRPr>
            </a:lvl6pPr>
            <a:lvl7pPr marL="1676400" eaLnBrk="0" fontAlgn="base" hangingPunct="0">
              <a:spcBef>
                <a:spcPct val="0"/>
              </a:spcBef>
              <a:spcAft>
                <a:spcPct val="0"/>
              </a:spcAft>
              <a:defRPr sz="2400">
                <a:solidFill>
                  <a:schemeClr val="tx1"/>
                </a:solidFill>
                <a:latin typeface="Times New Roman" panose="02020603050405020304" pitchFamily="18" charset="0"/>
              </a:defRPr>
            </a:lvl7pPr>
            <a:lvl8pPr marL="2133600" eaLnBrk="0" fontAlgn="base" hangingPunct="0">
              <a:spcBef>
                <a:spcPct val="0"/>
              </a:spcBef>
              <a:spcAft>
                <a:spcPct val="0"/>
              </a:spcAft>
              <a:defRPr sz="2400">
                <a:solidFill>
                  <a:schemeClr val="tx1"/>
                </a:solidFill>
                <a:latin typeface="Times New Roman" panose="02020603050405020304" pitchFamily="18" charset="0"/>
              </a:defRPr>
            </a:lvl8pPr>
            <a:lvl9pPr marL="2590800" eaLnBrk="0" fontAlgn="base" hangingPunct="0">
              <a:spcBef>
                <a:spcPct val="0"/>
              </a:spcBef>
              <a:spcAft>
                <a:spcPct val="0"/>
              </a:spcAft>
              <a:defRPr sz="2400">
                <a:solidFill>
                  <a:schemeClr val="tx1"/>
                </a:solidFill>
                <a:latin typeface="Times New Roman" panose="02020603050405020304" pitchFamily="18" charset="0"/>
              </a:defRPr>
            </a:lvl9pPr>
          </a:lstStyle>
          <a:p>
            <a:pPr algn="just">
              <a:lnSpc>
                <a:spcPct val="120000"/>
              </a:lnSpc>
            </a:pPr>
            <a:r>
              <a:rPr lang="pt-BR" altLang="pt-BR" sz="2800">
                <a:solidFill>
                  <a:srgbClr val="000099"/>
                </a:solidFill>
              </a:rPr>
              <a:t>O povo ia ao lugar designado por Deus para a realização dos serviços religiosos e as festas. Comiam juntos, como famílias, em comunhão diante do Senhor. Tais ocasiões tinham o propósito de promover  a vida religiosa. Várias lições eram ensinadas nestas ocasiões, como:</a:t>
            </a:r>
          </a:p>
          <a:p>
            <a:pPr algn="just">
              <a:lnSpc>
                <a:spcPct val="120000"/>
              </a:lnSpc>
            </a:pPr>
            <a:endParaRPr lang="pt-BR" altLang="pt-BR" sz="1400">
              <a:solidFill>
                <a:srgbClr val="000099"/>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 calcmode="lin" valueType="num">
                                      <p:cBhvr additive="base">
                                        <p:cTn id="7" dur="500" fill="hold"/>
                                        <p:tgtEl>
                                          <p:spTgt spid="3686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686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a:extLst>
              <a:ext uri="{FF2B5EF4-FFF2-40B4-BE49-F238E27FC236}">
                <a16:creationId xmlns:a16="http://schemas.microsoft.com/office/drawing/2014/main" id="{F06A2033-334F-4396-BE70-0E97D61F79F5}"/>
              </a:ext>
            </a:extLst>
          </p:cNvPr>
          <p:cNvSpPr txBox="1">
            <a:spLocks noChangeArrowheads="1"/>
          </p:cNvSpPr>
          <p:nvPr/>
        </p:nvSpPr>
        <p:spPr bwMode="auto">
          <a:xfrm>
            <a:off x="-323850" y="1628775"/>
            <a:ext cx="8928100" cy="481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marL="857250" indent="-285750">
              <a:defRPr sz="2400">
                <a:solidFill>
                  <a:schemeClr val="tx1"/>
                </a:solidFill>
                <a:latin typeface="Times New Roman" panose="02020603050405020304" pitchFamily="18" charset="0"/>
              </a:defRPr>
            </a:lvl4pPr>
            <a:lvl5pPr marL="1143000">
              <a:defRPr sz="2400">
                <a:solidFill>
                  <a:schemeClr val="tx1"/>
                </a:solidFill>
                <a:latin typeface="Times New Roman" panose="02020603050405020304" pitchFamily="18" charset="0"/>
              </a:defRPr>
            </a:lvl5pPr>
            <a:lvl6pPr marL="1600200" eaLnBrk="0" fontAlgn="base" hangingPunct="0">
              <a:spcBef>
                <a:spcPct val="0"/>
              </a:spcBef>
              <a:spcAft>
                <a:spcPct val="0"/>
              </a:spcAft>
              <a:defRPr sz="2400">
                <a:solidFill>
                  <a:schemeClr val="tx1"/>
                </a:solidFill>
                <a:latin typeface="Times New Roman" panose="02020603050405020304" pitchFamily="18" charset="0"/>
              </a:defRPr>
            </a:lvl6pPr>
            <a:lvl7pPr marL="2057400" eaLnBrk="0" fontAlgn="base" hangingPunct="0">
              <a:spcBef>
                <a:spcPct val="0"/>
              </a:spcBef>
              <a:spcAft>
                <a:spcPct val="0"/>
              </a:spcAft>
              <a:defRPr sz="2400">
                <a:solidFill>
                  <a:schemeClr val="tx1"/>
                </a:solidFill>
                <a:latin typeface="Times New Roman" panose="02020603050405020304" pitchFamily="18" charset="0"/>
              </a:defRPr>
            </a:lvl7pPr>
            <a:lvl8pPr marL="2514600" eaLnBrk="0" fontAlgn="base" hangingPunct="0">
              <a:spcBef>
                <a:spcPct val="0"/>
              </a:spcBef>
              <a:spcAft>
                <a:spcPct val="0"/>
              </a:spcAft>
              <a:defRPr sz="2400">
                <a:solidFill>
                  <a:schemeClr val="tx1"/>
                </a:solidFill>
                <a:latin typeface="Times New Roman" panose="02020603050405020304" pitchFamily="18" charset="0"/>
              </a:defRPr>
            </a:lvl8pPr>
            <a:lvl9pPr marL="2971800" eaLnBrk="0" fontAlgn="base" hangingPunct="0">
              <a:spcBef>
                <a:spcPct val="0"/>
              </a:spcBef>
              <a:spcAft>
                <a:spcPct val="0"/>
              </a:spcAft>
              <a:defRPr sz="2400">
                <a:solidFill>
                  <a:schemeClr val="tx1"/>
                </a:solidFill>
                <a:latin typeface="Times New Roman" panose="02020603050405020304" pitchFamily="18" charset="0"/>
              </a:defRPr>
            </a:lvl9pPr>
          </a:lstStyle>
          <a:p>
            <a:pPr algn="just">
              <a:lnSpc>
                <a:spcPct val="120000"/>
              </a:lnSpc>
            </a:pPr>
            <a:endParaRPr lang="pt-BR" altLang="pt-BR" sz="1400">
              <a:solidFill>
                <a:srgbClr val="000099"/>
              </a:solidFill>
            </a:endParaRPr>
          </a:p>
          <a:p>
            <a:pPr lvl="3" algn="just">
              <a:lnSpc>
                <a:spcPct val="120000"/>
              </a:lnSpc>
              <a:buFont typeface="Wingdings" panose="05000000000000000000" pitchFamily="2" charset="2"/>
              <a:buChar char="Ø"/>
            </a:pPr>
            <a:r>
              <a:rPr lang="pt-BR" altLang="pt-BR" sz="2800">
                <a:solidFill>
                  <a:srgbClr val="000099"/>
                </a:solidFill>
              </a:rPr>
              <a:t>A necessidade de dar conscientizadamente para    propósitos religiosos e práticos;</a:t>
            </a:r>
          </a:p>
          <a:p>
            <a:pPr lvl="3" algn="just">
              <a:lnSpc>
                <a:spcPct val="120000"/>
              </a:lnSpc>
              <a:buFont typeface="Wingdings" panose="05000000000000000000" pitchFamily="2" charset="2"/>
              <a:buChar char="Ø"/>
            </a:pPr>
            <a:endParaRPr lang="pt-BR" altLang="pt-BR" sz="1800">
              <a:solidFill>
                <a:srgbClr val="000099"/>
              </a:solidFill>
            </a:endParaRPr>
          </a:p>
          <a:p>
            <a:pPr lvl="4" algn="just">
              <a:lnSpc>
                <a:spcPct val="120000"/>
              </a:lnSpc>
            </a:pPr>
            <a:endParaRPr lang="pt-BR" altLang="pt-BR" sz="1600">
              <a:solidFill>
                <a:srgbClr val="000099"/>
              </a:solidFill>
            </a:endParaRPr>
          </a:p>
          <a:p>
            <a:pPr lvl="3" algn="just">
              <a:lnSpc>
                <a:spcPct val="120000"/>
              </a:lnSpc>
              <a:buFont typeface="Wingdings" panose="05000000000000000000" pitchFamily="2" charset="2"/>
              <a:buChar char="Ø"/>
            </a:pPr>
            <a:r>
              <a:rPr lang="pt-BR" altLang="pt-BR" sz="2800">
                <a:solidFill>
                  <a:srgbClr val="000099"/>
                </a:solidFill>
              </a:rPr>
              <a:t>Desenvolver a caridade para com os necessitados;</a:t>
            </a:r>
          </a:p>
          <a:p>
            <a:pPr lvl="3" algn="just">
              <a:lnSpc>
                <a:spcPct val="120000"/>
              </a:lnSpc>
              <a:buFont typeface="Wingdings" panose="05000000000000000000" pitchFamily="2" charset="2"/>
              <a:buChar char="Ø"/>
            </a:pPr>
            <a:endParaRPr lang="pt-BR" altLang="pt-BR" sz="1800">
              <a:solidFill>
                <a:srgbClr val="000099"/>
              </a:solidFill>
            </a:endParaRPr>
          </a:p>
          <a:p>
            <a:pPr lvl="4" algn="just">
              <a:lnSpc>
                <a:spcPct val="120000"/>
              </a:lnSpc>
            </a:pPr>
            <a:endParaRPr lang="pt-BR" altLang="pt-BR" sz="1600">
              <a:solidFill>
                <a:srgbClr val="000099"/>
              </a:solidFill>
            </a:endParaRPr>
          </a:p>
          <a:p>
            <a:pPr lvl="3" algn="just">
              <a:lnSpc>
                <a:spcPct val="120000"/>
              </a:lnSpc>
              <a:buFont typeface="Wingdings" panose="05000000000000000000" pitchFamily="2" charset="2"/>
              <a:buChar char="Ø"/>
            </a:pPr>
            <a:r>
              <a:rPr lang="pt-BR" altLang="pt-BR" sz="2800">
                <a:solidFill>
                  <a:srgbClr val="000099"/>
                </a:solidFill>
              </a:rPr>
              <a:t>Sagrado companheirismo diante do Senhor;</a:t>
            </a:r>
          </a:p>
          <a:p>
            <a:pPr lvl="4" algn="just">
              <a:lnSpc>
                <a:spcPct val="120000"/>
              </a:lnSpc>
            </a:pPr>
            <a:endParaRPr lang="pt-BR" altLang="pt-BR" sz="1200">
              <a:solidFill>
                <a:srgbClr val="000099"/>
              </a:solidFill>
            </a:endParaRPr>
          </a:p>
          <a:p>
            <a:pPr lvl="4" algn="just">
              <a:lnSpc>
                <a:spcPct val="120000"/>
              </a:lnSpc>
            </a:pPr>
            <a:endParaRPr lang="pt-BR" altLang="pt-BR" sz="1200">
              <a:solidFill>
                <a:srgbClr val="000099"/>
              </a:solidFill>
            </a:endParaRPr>
          </a:p>
          <a:p>
            <a:pPr lvl="4" algn="just">
              <a:lnSpc>
                <a:spcPct val="120000"/>
              </a:lnSpc>
            </a:pPr>
            <a:endParaRPr lang="pt-BR" altLang="pt-BR" sz="1200">
              <a:solidFill>
                <a:srgbClr val="000099"/>
              </a:solidFill>
            </a:endParaRPr>
          </a:p>
          <a:p>
            <a:pPr lvl="3" algn="just">
              <a:lnSpc>
                <a:spcPct val="120000"/>
              </a:lnSpc>
              <a:buFont typeface="Wingdings" panose="05000000000000000000" pitchFamily="2" charset="2"/>
              <a:buChar char="Ø"/>
            </a:pPr>
            <a:r>
              <a:rPr lang="pt-BR" altLang="pt-BR" sz="2800">
                <a:solidFill>
                  <a:srgbClr val="000099"/>
                </a:solidFill>
              </a:rPr>
              <a:t>Fortalecimento dos vínculos familiares.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4514">
                                            <p:txEl>
                                              <p:pRg st="1" end="1"/>
                                            </p:txEl>
                                          </p:spTgt>
                                        </p:tgtEl>
                                        <p:attrNameLst>
                                          <p:attrName>style.visibility</p:attrName>
                                        </p:attrNameLst>
                                      </p:cBhvr>
                                      <p:to>
                                        <p:strVal val="visible"/>
                                      </p:to>
                                    </p:set>
                                    <p:anim calcmode="lin" valueType="num">
                                      <p:cBhvr additive="base">
                                        <p:cTn id="7" dur="500" fill="hold"/>
                                        <p:tgtEl>
                                          <p:spTgt spid="64514">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4514">
                                            <p:txEl>
                                              <p:pRg st="1" end="1"/>
                                            </p:txEl>
                                          </p:spTgt>
                                        </p:tgtEl>
                                        <p:attrNameLst>
                                          <p:attrName>ppt_y</p:attrName>
                                        </p:attrNameLst>
                                      </p:cBhvr>
                                      <p:tavLst>
                                        <p:tav tm="0">
                                          <p:val>
                                            <p:strVal val="0-#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64514">
                                            <p:txEl>
                                              <p:pRg st="4" end="4"/>
                                            </p:txEl>
                                          </p:spTgt>
                                        </p:tgtEl>
                                        <p:attrNameLst>
                                          <p:attrName>style.visibility</p:attrName>
                                        </p:attrNameLst>
                                      </p:cBhvr>
                                      <p:to>
                                        <p:strVal val="visible"/>
                                      </p:to>
                                    </p:set>
                                    <p:anim calcmode="lin" valueType="num">
                                      <p:cBhvr additive="base">
                                        <p:cTn id="11" dur="500" fill="hold"/>
                                        <p:tgtEl>
                                          <p:spTgt spid="64514">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4514">
                                            <p:txEl>
                                              <p:pRg st="4" end="4"/>
                                            </p:txEl>
                                          </p:spTgt>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64514">
                                            <p:txEl>
                                              <p:pRg st="7" end="7"/>
                                            </p:txEl>
                                          </p:spTgt>
                                        </p:tgtEl>
                                        <p:attrNameLst>
                                          <p:attrName>style.visibility</p:attrName>
                                        </p:attrNameLst>
                                      </p:cBhvr>
                                      <p:to>
                                        <p:strVal val="visible"/>
                                      </p:to>
                                    </p:set>
                                    <p:anim calcmode="lin" valueType="num">
                                      <p:cBhvr additive="base">
                                        <p:cTn id="15" dur="500" fill="hold"/>
                                        <p:tgtEl>
                                          <p:spTgt spid="64514">
                                            <p:txEl>
                                              <p:pRg st="7" end="7"/>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4514">
                                            <p:txEl>
                                              <p:pRg st="7" end="7"/>
                                            </p:txEl>
                                          </p:spTgt>
                                        </p:tgtEl>
                                        <p:attrNameLst>
                                          <p:attrName>ppt_y</p:attrName>
                                        </p:attrNameLst>
                                      </p:cBhvr>
                                      <p:tavLst>
                                        <p:tav tm="0">
                                          <p:val>
                                            <p:strVal val="0-#ppt_h/2"/>
                                          </p:val>
                                        </p:tav>
                                        <p:tav tm="100000">
                                          <p:val>
                                            <p:strVal val="#ppt_y"/>
                                          </p:val>
                                        </p:tav>
                                      </p:tavLst>
                                    </p:anim>
                                  </p:childTnLst>
                                </p:cTn>
                              </p:par>
                              <p:par>
                                <p:cTn id="17" presetID="2" presetClass="entr" presetSubtype="9" fill="hold" grpId="0" nodeType="withEffect">
                                  <p:stCondLst>
                                    <p:cond delay="0"/>
                                  </p:stCondLst>
                                  <p:childTnLst>
                                    <p:set>
                                      <p:cBhvr>
                                        <p:cTn id="18" dur="1" fill="hold">
                                          <p:stCondLst>
                                            <p:cond delay="0"/>
                                          </p:stCondLst>
                                        </p:cTn>
                                        <p:tgtEl>
                                          <p:spTgt spid="64514">
                                            <p:txEl>
                                              <p:pRg st="11" end="11"/>
                                            </p:txEl>
                                          </p:spTgt>
                                        </p:tgtEl>
                                        <p:attrNameLst>
                                          <p:attrName>style.visibility</p:attrName>
                                        </p:attrNameLst>
                                      </p:cBhvr>
                                      <p:to>
                                        <p:strVal val="visible"/>
                                      </p:to>
                                    </p:set>
                                    <p:anim calcmode="lin" valueType="num">
                                      <p:cBhvr additive="base">
                                        <p:cTn id="19" dur="500" fill="hold"/>
                                        <p:tgtEl>
                                          <p:spTgt spid="64514">
                                            <p:txEl>
                                              <p:pRg st="11" end="1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4514">
                                            <p:txEl>
                                              <p:pRg st="11" end="1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a:extLst>
              <a:ext uri="{FF2B5EF4-FFF2-40B4-BE49-F238E27FC236}">
                <a16:creationId xmlns:a16="http://schemas.microsoft.com/office/drawing/2014/main" id="{4EA8DDE9-1EE1-4FB4-920D-0C22791B8177}"/>
              </a:ext>
            </a:extLst>
          </p:cNvPr>
          <p:cNvSpPr txBox="1">
            <a:spLocks noChangeArrowheads="1"/>
          </p:cNvSpPr>
          <p:nvPr/>
        </p:nvSpPr>
        <p:spPr bwMode="auto">
          <a:xfrm>
            <a:off x="250825" y="2852738"/>
            <a:ext cx="83534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Devemos ter em mente que os levitas não tinham território próprio, viviam em suas próprias cidades, espalhados pelas diversas tribos e deviam ser  convidados para estas festas sagradas.</a:t>
            </a:r>
          </a:p>
        </p:txBody>
      </p:sp>
      <p:sp>
        <p:nvSpPr>
          <p:cNvPr id="37891" name="Text Box 3">
            <a:extLst>
              <a:ext uri="{FF2B5EF4-FFF2-40B4-BE49-F238E27FC236}">
                <a16:creationId xmlns:a16="http://schemas.microsoft.com/office/drawing/2014/main" id="{D4931D31-2477-48F9-A618-CAE746531EDE}"/>
              </a:ext>
            </a:extLst>
          </p:cNvPr>
          <p:cNvSpPr txBox="1">
            <a:spLocks noChangeArrowheads="1"/>
          </p:cNvSpPr>
          <p:nvPr/>
        </p:nvSpPr>
        <p:spPr bwMode="auto">
          <a:xfrm>
            <a:off x="250825" y="4935538"/>
            <a:ext cx="8351838"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O estrangeiro, igualmente como levita, não tinha terras. Os órfãos e as viúvas também mereciam atenção especial.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anim calcmode="lin" valueType="num">
                                      <p:cBhvr additive="base">
                                        <p:cTn id="7" dur="500" fill="hold"/>
                                        <p:tgtEl>
                                          <p:spTgt spid="3789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gtEl>
                                        <p:attrNameLst>
                                          <p:attrName>style.visibility</p:attrName>
                                        </p:attrNameLst>
                                      </p:cBhvr>
                                      <p:to>
                                        <p:strVal val="visible"/>
                                      </p:to>
                                    </p:set>
                                    <p:anim calcmode="lin" valueType="num">
                                      <p:cBhvr additive="base">
                                        <p:cTn id="13" dur="500" fill="hold"/>
                                        <p:tgtEl>
                                          <p:spTgt spid="37891"/>
                                        </p:tgtEl>
                                        <p:attrNameLst>
                                          <p:attrName>ppt_x</p:attrName>
                                        </p:attrNameLst>
                                      </p:cBhvr>
                                      <p:tavLst>
                                        <p:tav tm="0">
                                          <p:val>
                                            <p:strVal val="0-#ppt_w/2"/>
                                          </p:val>
                                        </p:tav>
                                        <p:tav tm="100000">
                                          <p:val>
                                            <p:strVal val="#ppt_x"/>
                                          </p:val>
                                        </p:tav>
                                      </p:tavLst>
                                    </p:anim>
                                    <p:anim calcmode="lin" valueType="num">
                                      <p:cBhvr additive="base">
                                        <p:cTn id="14" dur="500" fill="hold"/>
                                        <p:tgtEl>
                                          <p:spTgt spid="378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autoUpdateAnimBg="0"/>
      <p:bldP spid="37891"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a:extLst>
              <a:ext uri="{FF2B5EF4-FFF2-40B4-BE49-F238E27FC236}">
                <a16:creationId xmlns:a16="http://schemas.microsoft.com/office/drawing/2014/main" id="{A4E9D715-B3E4-4DED-B959-B0200D4C1759}"/>
              </a:ext>
            </a:extLst>
          </p:cNvPr>
          <p:cNvSpPr txBox="1">
            <a:spLocks noChangeArrowheads="1"/>
          </p:cNvSpPr>
          <p:nvPr/>
        </p:nvSpPr>
        <p:spPr bwMode="auto">
          <a:xfrm>
            <a:off x="323850" y="1355725"/>
            <a:ext cx="818515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Com isto entendemos, o primeiro dízimo era dedicado ao sustento  da tribo de Levi e os sacerdotes. O segundo dízimo estava destinado a uma festa sagrada, familiar diante do Senhor, bem como abastecer a mesa dos órfãos, dos pobres, das viúvas e dos estrangeiros da  terra. Os levitas podiam participar de todas essas festas.</a:t>
            </a:r>
          </a:p>
        </p:txBody>
      </p:sp>
      <p:sp>
        <p:nvSpPr>
          <p:cNvPr id="38915" name="Text Box 3">
            <a:extLst>
              <a:ext uri="{FF2B5EF4-FFF2-40B4-BE49-F238E27FC236}">
                <a16:creationId xmlns:a16="http://schemas.microsoft.com/office/drawing/2014/main" id="{D6BD9D81-BECA-4697-B541-24B8AA243CFE}"/>
              </a:ext>
            </a:extLst>
          </p:cNvPr>
          <p:cNvSpPr txBox="1">
            <a:spLocks noChangeArrowheads="1"/>
          </p:cNvSpPr>
          <p:nvPr/>
        </p:nvSpPr>
        <p:spPr bwMode="auto">
          <a:xfrm>
            <a:off x="323850" y="4652963"/>
            <a:ext cx="82105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Deus assim orientou Israel, quanto a maneira de usar o segundo dízimo, para que as necessidades do povo fossem supridas e toda a nação fosse estimulada a prática da verdadeira religião.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box(out)">
                                      <p:cBhvr>
                                        <p:cTn id="7" dur="500"/>
                                        <p:tgtEl>
                                          <p:spTgt spid="389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8915"/>
                                        </p:tgtEl>
                                        <p:attrNameLst>
                                          <p:attrName>style.visibility</p:attrName>
                                        </p:attrNameLst>
                                      </p:cBhvr>
                                      <p:to>
                                        <p:strVal val="visible"/>
                                      </p:to>
                                    </p:set>
                                    <p:animEffect transition="in" filter="box(out)">
                                      <p:cBhvr>
                                        <p:cTn id="12" dur="500"/>
                                        <p:tgtEl>
                                          <p:spTgt spid="38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autoUpdateAnimBg="0"/>
      <p:bldP spid="38915"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a:extLst>
              <a:ext uri="{FF2B5EF4-FFF2-40B4-BE49-F238E27FC236}">
                <a16:creationId xmlns:a16="http://schemas.microsoft.com/office/drawing/2014/main" id="{730112C2-6237-44B3-864F-F0B2FBB51CFC}"/>
              </a:ext>
            </a:extLst>
          </p:cNvPr>
          <p:cNvSpPr txBox="1">
            <a:spLocks noChangeArrowheads="1"/>
          </p:cNvSpPr>
          <p:nvPr/>
        </p:nvSpPr>
        <p:spPr bwMode="auto">
          <a:xfrm>
            <a:off x="190500" y="2847975"/>
            <a:ext cx="841375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i="1">
                <a:solidFill>
                  <a:srgbClr val="FF0000"/>
                </a:solidFill>
              </a:rPr>
              <a:t>“Vinde a Betel e transgredi, a Gilgal, e multiplicai as transgressões; e cada manhã trazei os vossos sacrifícios, e de três em três dias os vossos dízimos”.</a:t>
            </a:r>
          </a:p>
        </p:txBody>
      </p:sp>
      <p:sp>
        <p:nvSpPr>
          <p:cNvPr id="39939" name="Rectangle 3">
            <a:extLst>
              <a:ext uri="{FF2B5EF4-FFF2-40B4-BE49-F238E27FC236}">
                <a16:creationId xmlns:a16="http://schemas.microsoft.com/office/drawing/2014/main" id="{F577CD80-E66C-4863-B5CB-9C23EAC4D8EF}"/>
              </a:ext>
            </a:extLst>
          </p:cNvPr>
          <p:cNvSpPr>
            <a:spLocks noChangeArrowheads="1"/>
          </p:cNvSpPr>
          <p:nvPr/>
        </p:nvSpPr>
        <p:spPr bwMode="auto">
          <a:xfrm>
            <a:off x="4572000" y="692150"/>
            <a:ext cx="2279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pt-BR" altLang="pt-BR" sz="3600">
                <a:solidFill>
                  <a:srgbClr val="000099"/>
                </a:solidFill>
              </a:rPr>
              <a:t>AMÓS 4:4</a:t>
            </a:r>
          </a:p>
        </p:txBody>
      </p:sp>
      <p:sp>
        <p:nvSpPr>
          <p:cNvPr id="39940" name="Text Box 4">
            <a:extLst>
              <a:ext uri="{FF2B5EF4-FFF2-40B4-BE49-F238E27FC236}">
                <a16:creationId xmlns:a16="http://schemas.microsoft.com/office/drawing/2014/main" id="{8CF4CB72-FB46-4224-BC29-753C04D66137}"/>
              </a:ext>
            </a:extLst>
          </p:cNvPr>
          <p:cNvSpPr txBox="1">
            <a:spLocks noChangeArrowheads="1"/>
          </p:cNvSpPr>
          <p:nvPr/>
        </p:nvSpPr>
        <p:spPr bwMode="auto">
          <a:xfrm>
            <a:off x="250825" y="4581525"/>
            <a:ext cx="83597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a:solidFill>
                  <a:srgbClr val="000099"/>
                </a:solidFill>
              </a:rPr>
              <a:t>Ironicamente, Amós chama Israel para mostrar  o zelo pela prática da idolatria, aumentando dessa maneira ainda mais sua culpabilidade. Betel é mencionada por causa da sua idolatria (3:14).</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dissolve">
                                      <p:cBhvr>
                                        <p:cTn id="7" dur="500"/>
                                        <p:tgtEl>
                                          <p:spTgt spid="399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39938">
                                            <p:txEl>
                                              <p:pRg st="0" end="0"/>
                                            </p:txEl>
                                          </p:spTgt>
                                        </p:tgtEl>
                                        <p:attrNameLst>
                                          <p:attrName>style.visibility</p:attrName>
                                        </p:attrNameLst>
                                      </p:cBhvr>
                                      <p:to>
                                        <p:strVal val="visible"/>
                                      </p:to>
                                    </p:set>
                                    <p:animEffect transition="in" filter="checkerboard(down)">
                                      <p:cBhvr>
                                        <p:cTn id="12" dur="500"/>
                                        <p:tgtEl>
                                          <p:spTgt spid="3993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9940"/>
                                        </p:tgtEl>
                                        <p:attrNameLst>
                                          <p:attrName>style.visibility</p:attrName>
                                        </p:attrNameLst>
                                      </p:cBhvr>
                                      <p:to>
                                        <p:strVal val="visible"/>
                                      </p:to>
                                    </p:set>
                                    <p:animEffect transition="in" filter="dissolve">
                                      <p:cBhvr>
                                        <p:cTn id="17" dur="5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P spid="39939" grpId="0" autoUpdateAnimBg="0"/>
      <p:bldP spid="3994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a:extLst>
              <a:ext uri="{FF2B5EF4-FFF2-40B4-BE49-F238E27FC236}">
                <a16:creationId xmlns:a16="http://schemas.microsoft.com/office/drawing/2014/main" id="{01BA4037-D564-4FBD-BCD9-152EC8736E37}"/>
              </a:ext>
            </a:extLst>
          </p:cNvPr>
          <p:cNvSpPr txBox="1">
            <a:spLocks noChangeArrowheads="1"/>
          </p:cNvSpPr>
          <p:nvPr/>
        </p:nvSpPr>
        <p:spPr bwMode="auto">
          <a:xfrm>
            <a:off x="250825" y="2636838"/>
            <a:ext cx="8569325" cy="393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Apesar dos israelitas praticarem a idolatria, aparentemente continuam  a observar cuidadosamente e regularmente o culto levítico. O culto levítico estava misturado com a idolatria  de Israel. No altar de Deus e do de Betel ofereciam suas ofertas. A adoração de imagens e o culto do santuário estavam juntos. Dinheiro, prazeres, popularidade, motivos descabidos, erros imperdoáveis,  estavam  no serviço religioso de Betel e Gigal.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slide(fromBottom)">
                                      <p:cBhvr>
                                        <p:cTn id="7"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a:extLst>
              <a:ext uri="{FF2B5EF4-FFF2-40B4-BE49-F238E27FC236}">
                <a16:creationId xmlns:a16="http://schemas.microsoft.com/office/drawing/2014/main" id="{02596401-E45A-4C4C-9F03-776565769748}"/>
              </a:ext>
            </a:extLst>
          </p:cNvPr>
          <p:cNvSpPr txBox="1">
            <a:spLocks noChangeArrowheads="1"/>
          </p:cNvSpPr>
          <p:nvPr/>
        </p:nvSpPr>
        <p:spPr bwMode="auto">
          <a:xfrm>
            <a:off x="179388" y="2574925"/>
            <a:ext cx="8353425"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Praticavam os sacrifícios com devoção , davam as suas ofertas voluntárias, eram zelosos nos dízimos, pontuais nos seus ritualismos; eram, enfim, diligentes na vida religiosa. Todavia, tudo era formalismo, praticado com falta de sinceridade de coração. Guardavam a letra, mas transgrediam o espírito. </a:t>
            </a:r>
          </a:p>
        </p:txBody>
      </p:sp>
      <p:sp>
        <p:nvSpPr>
          <p:cNvPr id="65539" name="Text Box 3">
            <a:extLst>
              <a:ext uri="{FF2B5EF4-FFF2-40B4-BE49-F238E27FC236}">
                <a16:creationId xmlns:a16="http://schemas.microsoft.com/office/drawing/2014/main" id="{68E31A64-D15A-465B-BCB6-20A41504B9CF}"/>
              </a:ext>
            </a:extLst>
          </p:cNvPr>
          <p:cNvSpPr txBox="1">
            <a:spLocks noChangeArrowheads="1"/>
          </p:cNvSpPr>
          <p:nvPr/>
        </p:nvSpPr>
        <p:spPr bwMode="auto">
          <a:xfrm>
            <a:off x="1279525" y="4181475"/>
            <a:ext cx="184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pt-BR" altLang="pt-BR" b="0"/>
          </a:p>
        </p:txBody>
      </p:sp>
      <p:sp>
        <p:nvSpPr>
          <p:cNvPr id="65540" name="Rectangle 4">
            <a:extLst>
              <a:ext uri="{FF2B5EF4-FFF2-40B4-BE49-F238E27FC236}">
                <a16:creationId xmlns:a16="http://schemas.microsoft.com/office/drawing/2014/main" id="{E4A340F0-A7F8-441F-BF46-464AFF437EC6}"/>
              </a:ext>
            </a:extLst>
          </p:cNvPr>
          <p:cNvSpPr>
            <a:spLocks noChangeArrowheads="1"/>
          </p:cNvSpPr>
          <p:nvPr/>
        </p:nvSpPr>
        <p:spPr bwMode="auto">
          <a:xfrm>
            <a:off x="179388" y="5080000"/>
            <a:ext cx="84963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Quando Amós diz: “...de três em três dias os vossos dízimos”, o profeta continua com o tom irônico. Na LXX traduz-se por “... cada terceiro dia...”.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barn(inHorizontal)">
                                      <p:cBhvr>
                                        <p:cTn id="7" dur="500"/>
                                        <p:tgtEl>
                                          <p:spTgt spid="655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5540"/>
                                        </p:tgtEl>
                                        <p:attrNameLst>
                                          <p:attrName>style.visibility</p:attrName>
                                        </p:attrNameLst>
                                      </p:cBhvr>
                                      <p:to>
                                        <p:strVal val="visible"/>
                                      </p:to>
                                    </p:set>
                                    <p:animEffect transition="in" filter="box(out)">
                                      <p:cBhvr>
                                        <p:cTn id="12" dur="500"/>
                                        <p:tgtEl>
                                          <p:spTgt spid="65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40"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a:extLst>
              <a:ext uri="{FF2B5EF4-FFF2-40B4-BE49-F238E27FC236}">
                <a16:creationId xmlns:a16="http://schemas.microsoft.com/office/drawing/2014/main" id="{6CC070FF-0DC5-4D4F-8EB4-E36036F89059}"/>
              </a:ext>
            </a:extLst>
          </p:cNvPr>
          <p:cNvSpPr txBox="1">
            <a:spLocks noChangeArrowheads="1"/>
          </p:cNvSpPr>
          <p:nvPr/>
        </p:nvSpPr>
        <p:spPr bwMode="auto">
          <a:xfrm>
            <a:off x="250825" y="3357563"/>
            <a:ext cx="8312150" cy="247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Em um período deplorável, pois o povo de Deus apresentou-se por diversas vezes instável e inseguro em sua vida espiritual  e no seu relacionamento com Deus, afastando-se dos princípios divinos, partindo para uma apostasia completa e total. 	</a:t>
            </a:r>
          </a:p>
          <a:p>
            <a:pPr algn="ctr"/>
            <a:endParaRPr lang="pt-BR" altLang="pt-BR" sz="1600">
              <a:solidFill>
                <a:srgbClr val="000099"/>
              </a:solidFill>
            </a:endParaRPr>
          </a:p>
        </p:txBody>
      </p:sp>
      <p:sp>
        <p:nvSpPr>
          <p:cNvPr id="41987" name="Text Box 3">
            <a:extLst>
              <a:ext uri="{FF2B5EF4-FFF2-40B4-BE49-F238E27FC236}">
                <a16:creationId xmlns:a16="http://schemas.microsoft.com/office/drawing/2014/main" id="{C1636EDD-2FCD-46AA-8900-40C803F5F9E2}"/>
              </a:ext>
            </a:extLst>
          </p:cNvPr>
          <p:cNvSpPr txBox="1">
            <a:spLocks noChangeArrowheads="1"/>
          </p:cNvSpPr>
          <p:nvPr/>
        </p:nvSpPr>
        <p:spPr bwMode="auto">
          <a:xfrm>
            <a:off x="3059113" y="1085850"/>
            <a:ext cx="5545137"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3600">
                <a:solidFill>
                  <a:srgbClr val="FF0000"/>
                </a:solidFill>
              </a:rPr>
              <a:t>A MENSAGEM DE MALAQUIAS</a:t>
            </a:r>
            <a:endParaRPr lang="pt-BR" altLang="pt-BR" sz="3600" b="0">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additive="base">
                                        <p:cTn id="7" dur="500" fill="hold"/>
                                        <p:tgtEl>
                                          <p:spTgt spid="41987"/>
                                        </p:tgtEl>
                                        <p:attrNameLst>
                                          <p:attrName>ppt_x</p:attrName>
                                        </p:attrNameLst>
                                      </p:cBhvr>
                                      <p:tavLst>
                                        <p:tav tm="0">
                                          <p:val>
                                            <p:strVal val="0-#ppt_w/2"/>
                                          </p:val>
                                        </p:tav>
                                        <p:tav tm="100000">
                                          <p:val>
                                            <p:strVal val="#ppt_x"/>
                                          </p:val>
                                        </p:tav>
                                      </p:tavLst>
                                    </p:anim>
                                    <p:anim calcmode="lin" valueType="num">
                                      <p:cBhvr additive="base">
                                        <p:cTn id="8" dur="500" fill="hold"/>
                                        <p:tgtEl>
                                          <p:spTgt spid="419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41986">
                                            <p:txEl>
                                              <p:pRg st="0" end="0"/>
                                            </p:txEl>
                                          </p:spTgt>
                                        </p:tgtEl>
                                        <p:attrNameLst>
                                          <p:attrName>style.visibility</p:attrName>
                                        </p:attrNameLst>
                                      </p:cBhvr>
                                      <p:to>
                                        <p:strVal val="visible"/>
                                      </p:to>
                                    </p:set>
                                    <p:animEffect transition="in" filter="slide(fromLeft)">
                                      <p:cBhvr>
                                        <p:cTn id="13" dur="500"/>
                                        <p:tgtEl>
                                          <p:spTgt spid="419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autoUpdateAnimBg="0"/>
      <p:bldP spid="4198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6ED19F-8479-4D9E-BC81-1BE0D2A759F9}"/>
              </a:ext>
            </a:extLst>
          </p:cNvPr>
          <p:cNvSpPr>
            <a:spLocks noChangeArrowheads="1"/>
          </p:cNvSpPr>
          <p:nvPr/>
        </p:nvSpPr>
        <p:spPr bwMode="auto">
          <a:xfrm>
            <a:off x="395288" y="3141663"/>
            <a:ext cx="8137525" cy="2805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sz="3200">
                <a:solidFill>
                  <a:srgbClr val="000099"/>
                </a:solidFill>
              </a:rPr>
              <a:t>Perguntas em Malaquias:</a:t>
            </a:r>
          </a:p>
          <a:p>
            <a:pPr algn="just"/>
            <a:endParaRPr lang="pt-BR" altLang="pt-BR" sz="2000" b="0">
              <a:solidFill>
                <a:srgbClr val="000099"/>
              </a:solidFill>
            </a:endParaRPr>
          </a:p>
          <a:p>
            <a:r>
              <a:rPr lang="pt-BR" altLang="pt-BR">
                <a:solidFill>
                  <a:srgbClr val="FF0000"/>
                </a:solidFill>
              </a:rPr>
              <a:t>A – Cap. 1:6 –</a:t>
            </a:r>
            <a:r>
              <a:rPr lang="pt-BR" altLang="pt-BR" b="0">
                <a:solidFill>
                  <a:srgbClr val="FF0000"/>
                </a:solidFill>
              </a:rPr>
              <a:t> “</a:t>
            </a:r>
            <a:r>
              <a:rPr lang="pt-BR" altLang="pt-BR" i="1">
                <a:solidFill>
                  <a:srgbClr val="FF0000"/>
                </a:solidFill>
              </a:rPr>
              <a:t>Em que desprezamos nós o  </a:t>
            </a:r>
          </a:p>
          <a:p>
            <a:pPr algn="just"/>
            <a:r>
              <a:rPr lang="pt-BR" altLang="pt-BR" i="1">
                <a:solidFill>
                  <a:srgbClr val="FF0000"/>
                </a:solidFill>
              </a:rPr>
              <a:t>       Teu nome?”</a:t>
            </a:r>
          </a:p>
          <a:p>
            <a:pPr algn="just"/>
            <a:endParaRPr lang="pt-BR" altLang="pt-BR" sz="1400" i="1">
              <a:solidFill>
                <a:srgbClr val="FF0000"/>
              </a:solidFill>
            </a:endParaRPr>
          </a:p>
          <a:p>
            <a:pPr algn="just"/>
            <a:r>
              <a:rPr lang="pt-BR" altLang="pt-BR">
                <a:solidFill>
                  <a:srgbClr val="FF0000"/>
                </a:solidFill>
              </a:rPr>
              <a:t>B -   verso 13,14</a:t>
            </a:r>
            <a:r>
              <a:rPr lang="pt-BR" altLang="pt-BR" b="0">
                <a:solidFill>
                  <a:srgbClr val="FF0000"/>
                </a:solidFill>
              </a:rPr>
              <a:t> – </a:t>
            </a:r>
            <a:r>
              <a:rPr lang="pt-BR" altLang="pt-BR" i="1">
                <a:solidFill>
                  <a:srgbClr val="FF0000"/>
                </a:solidFill>
              </a:rPr>
              <a:t>“Aceitaria Eu isso de </a:t>
            </a:r>
          </a:p>
          <a:p>
            <a:pPr algn="just"/>
            <a:r>
              <a:rPr lang="pt-BR" altLang="pt-BR" i="1">
                <a:solidFill>
                  <a:srgbClr val="FF0000"/>
                </a:solidFill>
              </a:rPr>
              <a:t>        vossa mão?”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animEffect transition="in" filter="checkerboard(across)">
                                      <p:cBhvr>
                                        <p:cTn id="7" dur="500"/>
                                        <p:tgtEl>
                                          <p:spTgt spid="665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6562">
                                            <p:txEl>
                                              <p:pRg st="2" end="2"/>
                                            </p:txEl>
                                          </p:spTgt>
                                        </p:tgtEl>
                                        <p:attrNameLst>
                                          <p:attrName>style.visibility</p:attrName>
                                        </p:attrNameLst>
                                      </p:cBhvr>
                                      <p:to>
                                        <p:strVal val="visible"/>
                                      </p:to>
                                    </p:set>
                                    <p:animEffect transition="in" filter="checkerboard(across)">
                                      <p:cBhvr>
                                        <p:cTn id="12" dur="500"/>
                                        <p:tgtEl>
                                          <p:spTgt spid="6656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6562">
                                            <p:txEl>
                                              <p:pRg st="3" end="3"/>
                                            </p:txEl>
                                          </p:spTgt>
                                        </p:tgtEl>
                                        <p:attrNameLst>
                                          <p:attrName>style.visibility</p:attrName>
                                        </p:attrNameLst>
                                      </p:cBhvr>
                                      <p:to>
                                        <p:strVal val="visible"/>
                                      </p:to>
                                    </p:set>
                                    <p:animEffect transition="in" filter="checkerboard(across)">
                                      <p:cBhvr>
                                        <p:cTn id="17" dur="500"/>
                                        <p:tgtEl>
                                          <p:spTgt spid="6656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6562">
                                            <p:txEl>
                                              <p:pRg st="5" end="5"/>
                                            </p:txEl>
                                          </p:spTgt>
                                        </p:tgtEl>
                                        <p:attrNameLst>
                                          <p:attrName>style.visibility</p:attrName>
                                        </p:attrNameLst>
                                      </p:cBhvr>
                                      <p:to>
                                        <p:strVal val="visible"/>
                                      </p:to>
                                    </p:set>
                                    <p:animEffect transition="in" filter="checkerboard(across)">
                                      <p:cBhvr>
                                        <p:cTn id="22" dur="500"/>
                                        <p:tgtEl>
                                          <p:spTgt spid="66562">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6562">
                                            <p:txEl>
                                              <p:pRg st="6" end="6"/>
                                            </p:txEl>
                                          </p:spTgt>
                                        </p:tgtEl>
                                        <p:attrNameLst>
                                          <p:attrName>style.visibility</p:attrName>
                                        </p:attrNameLst>
                                      </p:cBhvr>
                                      <p:to>
                                        <p:strVal val="visible"/>
                                      </p:to>
                                    </p:set>
                                    <p:animEffect transition="in" filter="checkerboard(across)">
                                      <p:cBhvr>
                                        <p:cTn id="27" dur="500"/>
                                        <p:tgtEl>
                                          <p:spTgt spid="6656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8D7C63F0-96B1-4224-895B-69ACB4A1BB84}"/>
              </a:ext>
            </a:extLst>
          </p:cNvPr>
          <p:cNvSpPr>
            <a:spLocks noChangeArrowheads="1"/>
          </p:cNvSpPr>
          <p:nvPr/>
        </p:nvSpPr>
        <p:spPr bwMode="auto">
          <a:xfrm>
            <a:off x="107950" y="2924175"/>
            <a:ext cx="8591550" cy="3305175"/>
          </a:xfrm>
          <a:prstGeom prst="rect">
            <a:avLst/>
          </a:prstGeom>
          <a:noFill/>
          <a:ln>
            <a:noFill/>
          </a:ln>
          <a:effectLst/>
          <a:extLst>
            <a:ext uri="{909E8E84-426E-40DD-AFC4-6F175D3DCCD1}">
              <a14:hiddenFill xmlns:a14="http://schemas.microsoft.com/office/drawing/2010/main">
                <a:solidFill>
                  <a:srgbClr val="CCFFFF">
                    <a:alpha val="45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66750" indent="-666750">
              <a:defRPr sz="2400">
                <a:solidFill>
                  <a:schemeClr val="tx1"/>
                </a:solidFill>
                <a:latin typeface="Times New Roman" panose="02020603050405020304" pitchFamily="18" charset="0"/>
              </a:defRPr>
            </a:lvl1pPr>
            <a:lvl2pPr marL="857250">
              <a:defRPr sz="2400">
                <a:solidFill>
                  <a:schemeClr val="tx1"/>
                </a:solidFill>
                <a:latin typeface="Times New Roman" panose="02020603050405020304" pitchFamily="18" charset="0"/>
              </a:defRPr>
            </a:lvl2pPr>
            <a:lvl3pPr marL="104775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buFont typeface="Wingdings" panose="05000000000000000000" pitchFamily="2" charset="2"/>
              <a:buChar char="v"/>
            </a:pPr>
            <a:r>
              <a:rPr lang="pt-BR" altLang="pt-BR">
                <a:solidFill>
                  <a:srgbClr val="000099"/>
                </a:solidFill>
              </a:rPr>
              <a:t> Os líderes ofereciam a décima parte das frutas (Heródoto Vol. I, p. 89).</a:t>
            </a:r>
          </a:p>
          <a:p>
            <a:pPr>
              <a:lnSpc>
                <a:spcPct val="80000"/>
              </a:lnSpc>
              <a:buFont typeface="Wingdings" panose="05000000000000000000" pitchFamily="2" charset="2"/>
              <a:buChar char="v"/>
            </a:pPr>
            <a:endParaRPr lang="pt-BR" altLang="pt-BR">
              <a:solidFill>
                <a:srgbClr val="000099"/>
              </a:solidFill>
            </a:endParaRPr>
          </a:p>
          <a:p>
            <a:pPr>
              <a:lnSpc>
                <a:spcPct val="80000"/>
              </a:lnSpc>
              <a:buFont typeface="Wingdings" panose="05000000000000000000" pitchFamily="2" charset="2"/>
              <a:buChar char="v"/>
            </a:pPr>
            <a:r>
              <a:rPr lang="pt-BR" altLang="pt-BR">
                <a:solidFill>
                  <a:srgbClr val="000099"/>
                </a:solidFill>
              </a:rPr>
              <a:t>Os fenícios e os cartaginenses enviavam anualmente a Hércules, a décima parte de suas rendas.</a:t>
            </a:r>
          </a:p>
          <a:p>
            <a:pPr>
              <a:lnSpc>
                <a:spcPct val="80000"/>
              </a:lnSpc>
            </a:pPr>
            <a:endParaRPr lang="pt-BR" altLang="pt-BR">
              <a:solidFill>
                <a:srgbClr val="000099"/>
              </a:solidFill>
            </a:endParaRPr>
          </a:p>
          <a:p>
            <a:pPr>
              <a:lnSpc>
                <a:spcPct val="80000"/>
              </a:lnSpc>
              <a:buFont typeface="Wingdings" panose="05000000000000000000" pitchFamily="2" charset="2"/>
              <a:buChar char="v"/>
            </a:pPr>
            <a:r>
              <a:rPr lang="pt-BR" altLang="pt-BR">
                <a:solidFill>
                  <a:srgbClr val="000099"/>
                </a:solidFill>
              </a:rPr>
              <a:t>Estes décimos eram regulares ou ocasionais, voluntários ou ordenados por lei.</a:t>
            </a:r>
          </a:p>
          <a:p>
            <a:pPr>
              <a:lnSpc>
                <a:spcPct val="80000"/>
              </a:lnSpc>
            </a:pPr>
            <a:endParaRPr lang="pt-BR" altLang="pt-BR">
              <a:solidFill>
                <a:srgbClr val="000099"/>
              </a:solidFill>
            </a:endParaRPr>
          </a:p>
          <a:p>
            <a:pPr>
              <a:lnSpc>
                <a:spcPct val="80000"/>
              </a:lnSpc>
              <a:buFont typeface="Wingdings" panose="05000000000000000000" pitchFamily="2" charset="2"/>
              <a:buChar char="v"/>
            </a:pPr>
            <a:r>
              <a:rPr lang="pt-BR" altLang="pt-BR">
                <a:solidFill>
                  <a:srgbClr val="000099"/>
                </a:solidFill>
              </a:rPr>
              <a:t>Os egípcios contribuíam  com a quinta parte da colheita para Faraó (Gên. 47:24).</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animEffect transition="in" filter="dissolve">
                                      <p:cBhvr>
                                        <p:cTn id="7" dur="500"/>
                                        <p:tgtEl>
                                          <p:spTgt spid="552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5298">
                                            <p:txEl>
                                              <p:pRg st="2" end="2"/>
                                            </p:txEl>
                                          </p:spTgt>
                                        </p:tgtEl>
                                        <p:attrNameLst>
                                          <p:attrName>style.visibility</p:attrName>
                                        </p:attrNameLst>
                                      </p:cBhvr>
                                      <p:to>
                                        <p:strVal val="visible"/>
                                      </p:to>
                                    </p:set>
                                    <p:animEffect transition="in" filter="dissolve">
                                      <p:cBhvr>
                                        <p:cTn id="12" dur="500"/>
                                        <p:tgtEl>
                                          <p:spTgt spid="5529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5298">
                                            <p:txEl>
                                              <p:pRg st="4" end="4"/>
                                            </p:txEl>
                                          </p:spTgt>
                                        </p:tgtEl>
                                        <p:attrNameLst>
                                          <p:attrName>style.visibility</p:attrName>
                                        </p:attrNameLst>
                                      </p:cBhvr>
                                      <p:to>
                                        <p:strVal val="visible"/>
                                      </p:to>
                                    </p:set>
                                    <p:animEffect transition="in" filter="dissolve">
                                      <p:cBhvr>
                                        <p:cTn id="17" dur="500"/>
                                        <p:tgtEl>
                                          <p:spTgt spid="5529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5298">
                                            <p:txEl>
                                              <p:pRg st="6" end="6"/>
                                            </p:txEl>
                                          </p:spTgt>
                                        </p:tgtEl>
                                        <p:attrNameLst>
                                          <p:attrName>style.visibility</p:attrName>
                                        </p:attrNameLst>
                                      </p:cBhvr>
                                      <p:to>
                                        <p:strVal val="visible"/>
                                      </p:to>
                                    </p:set>
                                    <p:animEffect transition="in" filter="dissolve">
                                      <p:cBhvr>
                                        <p:cTn id="22" dur="500"/>
                                        <p:tgtEl>
                                          <p:spTgt spid="5529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a:extLst>
              <a:ext uri="{FF2B5EF4-FFF2-40B4-BE49-F238E27FC236}">
                <a16:creationId xmlns:a16="http://schemas.microsoft.com/office/drawing/2014/main" id="{7C258601-9FAA-4CDA-869D-4004D449B0BF}"/>
              </a:ext>
            </a:extLst>
          </p:cNvPr>
          <p:cNvSpPr txBox="1">
            <a:spLocks noChangeArrowheads="1"/>
          </p:cNvSpPr>
          <p:nvPr/>
        </p:nvSpPr>
        <p:spPr bwMode="auto">
          <a:xfrm>
            <a:off x="179388" y="2651125"/>
            <a:ext cx="8351837" cy="387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a:solidFill>
                  <a:srgbClr val="000099"/>
                </a:solidFill>
              </a:rPr>
              <a:t>Cap. 1:07 </a:t>
            </a:r>
            <a:r>
              <a:rPr lang="pt-BR" altLang="pt-BR" b="0">
                <a:solidFill>
                  <a:srgbClr val="000099"/>
                </a:solidFill>
              </a:rPr>
              <a:t>–</a:t>
            </a:r>
            <a:r>
              <a:rPr lang="pt-BR" altLang="pt-BR" b="0"/>
              <a:t> </a:t>
            </a:r>
            <a:r>
              <a:rPr lang="pt-BR" altLang="pt-BR" i="1">
                <a:solidFill>
                  <a:srgbClr val="FF0000"/>
                </a:solidFill>
              </a:rPr>
              <a:t>“Pão profanado”.</a:t>
            </a:r>
          </a:p>
          <a:p>
            <a:endParaRPr lang="pt-BR" altLang="pt-BR" i="1">
              <a:solidFill>
                <a:srgbClr val="FF0000"/>
              </a:solidFill>
            </a:endParaRPr>
          </a:p>
          <a:p>
            <a:pPr algn="just"/>
            <a:endParaRPr lang="pt-BR" altLang="pt-BR" sz="1200" b="0"/>
          </a:p>
          <a:p>
            <a:pPr algn="just"/>
            <a:r>
              <a:rPr lang="pt-BR" altLang="pt-BR">
                <a:solidFill>
                  <a:srgbClr val="000099"/>
                </a:solidFill>
              </a:rPr>
              <a:t>Cap. 1:13</a:t>
            </a:r>
            <a:r>
              <a:rPr lang="pt-BR" altLang="pt-BR" b="0">
                <a:solidFill>
                  <a:srgbClr val="000099"/>
                </a:solidFill>
              </a:rPr>
              <a:t> -</a:t>
            </a:r>
            <a:r>
              <a:rPr lang="pt-BR" altLang="pt-BR" b="0"/>
              <a:t>  </a:t>
            </a:r>
            <a:r>
              <a:rPr lang="pt-BR" altLang="pt-BR" i="1">
                <a:solidFill>
                  <a:srgbClr val="FF0000"/>
                </a:solidFill>
              </a:rPr>
              <a:t>“Animais enfermos” – versão inglesa – “Animais roubados”.  </a:t>
            </a:r>
          </a:p>
          <a:p>
            <a:pPr algn="just"/>
            <a:endParaRPr lang="pt-BR" altLang="pt-BR" i="1">
              <a:solidFill>
                <a:srgbClr val="FF0000"/>
              </a:solidFill>
            </a:endParaRPr>
          </a:p>
          <a:p>
            <a:pPr algn="just"/>
            <a:endParaRPr lang="pt-BR" altLang="pt-BR" sz="1200" b="0"/>
          </a:p>
          <a:p>
            <a:pPr algn="just"/>
            <a:r>
              <a:rPr lang="pt-BR" altLang="pt-BR">
                <a:solidFill>
                  <a:srgbClr val="000099"/>
                </a:solidFill>
              </a:rPr>
              <a:t>Capítulo. 3:7</a:t>
            </a:r>
            <a:r>
              <a:rPr lang="pt-BR" altLang="pt-BR" b="0">
                <a:solidFill>
                  <a:srgbClr val="000099"/>
                </a:solidFill>
              </a:rPr>
              <a:t> –</a:t>
            </a:r>
            <a:r>
              <a:rPr lang="pt-BR" altLang="pt-BR" b="0"/>
              <a:t> </a:t>
            </a:r>
            <a:r>
              <a:rPr lang="pt-BR" altLang="pt-BR" i="1">
                <a:solidFill>
                  <a:srgbClr val="FF0000"/>
                </a:solidFill>
              </a:rPr>
              <a:t>Deus fez um convite ao povo – “Tornai-vós para Mim”. É um chamado para um reavivamento</a:t>
            </a:r>
            <a:r>
              <a:rPr lang="pt-BR" altLang="pt-BR" b="0" i="1"/>
              <a:t>.</a:t>
            </a:r>
          </a:p>
        </p:txBody>
      </p:sp>
      <p:sp>
        <p:nvSpPr>
          <p:cNvPr id="43011" name="Text Box 3">
            <a:extLst>
              <a:ext uri="{FF2B5EF4-FFF2-40B4-BE49-F238E27FC236}">
                <a16:creationId xmlns:a16="http://schemas.microsoft.com/office/drawing/2014/main" id="{923F2B4C-087D-4A8E-9C8F-411938C4F109}"/>
              </a:ext>
            </a:extLst>
          </p:cNvPr>
          <p:cNvSpPr txBox="1">
            <a:spLocks noChangeArrowheads="1"/>
          </p:cNvSpPr>
          <p:nvPr/>
        </p:nvSpPr>
        <p:spPr bwMode="auto">
          <a:xfrm>
            <a:off x="3851275" y="765175"/>
            <a:ext cx="405447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4000">
                <a:solidFill>
                  <a:srgbClr val="000099"/>
                </a:solidFill>
              </a:rPr>
              <a:t>Respostas de Deus:</a:t>
            </a:r>
            <a:endParaRPr lang="pt-BR" altLang="pt-BR" sz="4000" b="0">
              <a:solidFill>
                <a:srgbClr val="000099"/>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 calcmode="lin" valueType="num">
                                      <p:cBhvr additive="base">
                                        <p:cTn id="7" dur="500" fill="hold"/>
                                        <p:tgtEl>
                                          <p:spTgt spid="43011"/>
                                        </p:tgtEl>
                                        <p:attrNameLst>
                                          <p:attrName>ppt_x</p:attrName>
                                        </p:attrNameLst>
                                      </p:cBhvr>
                                      <p:tavLst>
                                        <p:tav tm="0">
                                          <p:val>
                                            <p:strVal val="0-#ppt_w/2"/>
                                          </p:val>
                                        </p:tav>
                                        <p:tav tm="100000">
                                          <p:val>
                                            <p:strVal val="#ppt_x"/>
                                          </p:val>
                                        </p:tav>
                                      </p:tavLst>
                                    </p:anim>
                                    <p:anim calcmode="lin" valueType="num">
                                      <p:cBhvr additive="base">
                                        <p:cTn id="8" dur="500" fill="hold"/>
                                        <p:tgtEl>
                                          <p:spTgt spid="4301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43010">
                                            <p:txEl>
                                              <p:pRg st="0" end="0"/>
                                            </p:txEl>
                                          </p:spTgt>
                                        </p:tgtEl>
                                        <p:attrNameLst>
                                          <p:attrName>style.visibility</p:attrName>
                                        </p:attrNameLst>
                                      </p:cBhvr>
                                      <p:to>
                                        <p:strVal val="visible"/>
                                      </p:to>
                                    </p:set>
                                    <p:anim to="" calcmode="lin" valueType="num">
                                      <p:cBhvr>
                                        <p:cTn id="13" dur="1" fill="hold"/>
                                        <p:tgtEl>
                                          <p:spTgt spid="43010">
                                            <p:txEl>
                                              <p:pRg st="0" end="0"/>
                                            </p:txEl>
                                          </p:spTgt>
                                        </p:tgtEl>
                                        <p:attrNameLst>
                                          <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43010">
                                            <p:txEl>
                                              <p:pRg st="3" end="3"/>
                                            </p:txEl>
                                          </p:spTgt>
                                        </p:tgtEl>
                                        <p:attrNameLst>
                                          <p:attrName>style.visibility</p:attrName>
                                        </p:attrNameLst>
                                      </p:cBhvr>
                                      <p:to>
                                        <p:strVal val="visible"/>
                                      </p:to>
                                    </p:set>
                                    <p:anim to="" calcmode="lin" valueType="num">
                                      <p:cBhvr>
                                        <p:cTn id="18" dur="1" fill="hold"/>
                                        <p:tgtEl>
                                          <p:spTgt spid="43010">
                                            <p:txEl>
                                              <p:pRg st="3" end="3"/>
                                            </p:txEl>
                                          </p:spTgt>
                                        </p:tgtEl>
                                        <p:attrNameLst>
                                          <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43010">
                                            <p:txEl>
                                              <p:pRg st="6" end="6"/>
                                            </p:txEl>
                                          </p:spTgt>
                                        </p:tgtEl>
                                        <p:attrNameLst>
                                          <p:attrName>style.visibility</p:attrName>
                                        </p:attrNameLst>
                                      </p:cBhvr>
                                      <p:to>
                                        <p:strVal val="visible"/>
                                      </p:to>
                                    </p:set>
                                    <p:anim to="" calcmode="lin" valueType="num">
                                      <p:cBhvr>
                                        <p:cTn id="23" dur="1" fill="hold"/>
                                        <p:tgtEl>
                                          <p:spTgt spid="43010">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autoUpdateAnimBg="0"/>
      <p:bldP spid="43011"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a:extLst>
              <a:ext uri="{FF2B5EF4-FFF2-40B4-BE49-F238E27FC236}">
                <a16:creationId xmlns:a16="http://schemas.microsoft.com/office/drawing/2014/main" id="{4DFDB28F-1E1D-4230-9CFB-6A3B688E6C16}"/>
              </a:ext>
            </a:extLst>
          </p:cNvPr>
          <p:cNvSpPr txBox="1">
            <a:spLocks noChangeArrowheads="1"/>
          </p:cNvSpPr>
          <p:nvPr/>
        </p:nvSpPr>
        <p:spPr bwMode="auto">
          <a:xfrm>
            <a:off x="250825" y="2924175"/>
            <a:ext cx="8280400" cy="344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t-BR" altLang="pt-BR" sz="1200">
              <a:solidFill>
                <a:srgbClr val="000099"/>
              </a:solidFill>
            </a:endParaRPr>
          </a:p>
          <a:p>
            <a:pPr algn="ctr"/>
            <a:r>
              <a:rPr lang="pt-BR" altLang="pt-BR">
                <a:solidFill>
                  <a:srgbClr val="000099"/>
                </a:solidFill>
              </a:rPr>
              <a:t>Torna-se para reavivar-se. Isto é,  restauração moral. Um convite a uma renovação espiritual, pois fora do reavivamento não há poder para combater o mal com eficácia; fora da ressurreição espiritual  não há poder para vender o mal.</a:t>
            </a:r>
          </a:p>
          <a:p>
            <a:pPr algn="ctr"/>
            <a:endParaRPr lang="pt-BR" altLang="pt-BR">
              <a:solidFill>
                <a:srgbClr val="000099"/>
              </a:solidFill>
            </a:endParaRPr>
          </a:p>
          <a:p>
            <a:pPr algn="ctr"/>
            <a:endParaRPr lang="pt-BR" altLang="pt-BR" sz="1200">
              <a:solidFill>
                <a:srgbClr val="000099"/>
              </a:solidFill>
            </a:endParaRPr>
          </a:p>
          <a:p>
            <a:pPr algn="ctr"/>
            <a:r>
              <a:rPr lang="pt-BR" altLang="pt-BR">
                <a:solidFill>
                  <a:srgbClr val="000099"/>
                </a:solidFill>
              </a:rPr>
              <a:t>O reavivamento é a nossa maior necessidade.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7586">
                                            <p:txEl>
                                              <p:pRg st="1" end="1"/>
                                            </p:txEl>
                                          </p:spTgt>
                                        </p:tgtEl>
                                        <p:attrNameLst>
                                          <p:attrName>style.visibility</p:attrName>
                                        </p:attrNameLst>
                                      </p:cBhvr>
                                      <p:to>
                                        <p:strVal val="visible"/>
                                      </p:to>
                                    </p:set>
                                    <p:anim to="" calcmode="lin" valueType="num">
                                      <p:cBhvr>
                                        <p:cTn id="7" dur="1" fill="hold"/>
                                        <p:tgtEl>
                                          <p:spTgt spid="67586">
                                            <p:txEl>
                                              <p:pRg st="1" end="1"/>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67586">
                                            <p:txEl>
                                              <p:pRg st="4" end="4"/>
                                            </p:txEl>
                                          </p:spTgt>
                                        </p:tgtEl>
                                        <p:attrNameLst>
                                          <p:attrName>style.visibility</p:attrName>
                                        </p:attrNameLst>
                                      </p:cBhvr>
                                      <p:to>
                                        <p:strVal val="visible"/>
                                      </p:to>
                                    </p:set>
                                    <p:anim to="" calcmode="lin" valueType="num">
                                      <p:cBhvr>
                                        <p:cTn id="12" dur="1" fill="hold"/>
                                        <p:tgtEl>
                                          <p:spTgt spid="67586">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a:extLst>
              <a:ext uri="{FF2B5EF4-FFF2-40B4-BE49-F238E27FC236}">
                <a16:creationId xmlns:a16="http://schemas.microsoft.com/office/drawing/2014/main" id="{E54DDAFD-3E19-4F7B-8295-7977BD570386}"/>
              </a:ext>
            </a:extLst>
          </p:cNvPr>
          <p:cNvSpPr txBox="1">
            <a:spLocks noChangeArrowheads="1"/>
          </p:cNvSpPr>
          <p:nvPr/>
        </p:nvSpPr>
        <p:spPr bwMode="auto">
          <a:xfrm>
            <a:off x="179388" y="2562225"/>
            <a:ext cx="8435975" cy="403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6250" indent="-476250">
              <a:defRPr sz="2400">
                <a:solidFill>
                  <a:schemeClr val="tx1"/>
                </a:solidFill>
                <a:latin typeface="Times New Roman" panose="02020603050405020304" pitchFamily="18" charset="0"/>
              </a:defRPr>
            </a:lvl1pPr>
            <a:lvl2pPr marL="762000">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2" algn="just">
              <a:lnSpc>
                <a:spcPct val="90000"/>
              </a:lnSpc>
            </a:pPr>
            <a:r>
              <a:rPr lang="pt-BR" altLang="pt-BR" sz="2700">
                <a:solidFill>
                  <a:srgbClr val="000099"/>
                </a:solidFill>
              </a:rPr>
              <a:t>Cap. 3:7,8 – Fidelidade nos dízimos e  nas ofertas.</a:t>
            </a:r>
          </a:p>
          <a:p>
            <a:pPr algn="just">
              <a:lnSpc>
                <a:spcPct val="90000"/>
              </a:lnSpc>
            </a:pPr>
            <a:r>
              <a:rPr lang="pt-BR" altLang="pt-BR" sz="2700">
                <a:solidFill>
                  <a:srgbClr val="000099"/>
                </a:solidFill>
              </a:rPr>
              <a:t>Ofertas e dízimos eram os ingredientes de Deus para o reavivamento, e ainda hoje são. </a:t>
            </a:r>
          </a:p>
          <a:p>
            <a:pPr algn="just">
              <a:lnSpc>
                <a:spcPct val="90000"/>
              </a:lnSpc>
            </a:pPr>
            <a:endParaRPr lang="pt-BR" altLang="pt-BR" sz="900">
              <a:solidFill>
                <a:srgbClr val="000099"/>
              </a:solidFill>
            </a:endParaRPr>
          </a:p>
          <a:p>
            <a:pPr algn="just">
              <a:lnSpc>
                <a:spcPct val="90000"/>
              </a:lnSpc>
            </a:pPr>
            <a:r>
              <a:rPr lang="pt-BR" altLang="pt-BR" sz="2700">
                <a:solidFill>
                  <a:srgbClr val="000099"/>
                </a:solidFill>
              </a:rPr>
              <a:t>Deus,  por que um reavivamento através dos dízimos e ofertas?</a:t>
            </a:r>
          </a:p>
          <a:p>
            <a:pPr algn="just">
              <a:lnSpc>
                <a:spcPct val="90000"/>
              </a:lnSpc>
            </a:pPr>
            <a:endParaRPr lang="pt-BR" altLang="pt-BR" sz="900">
              <a:solidFill>
                <a:srgbClr val="000099"/>
              </a:solidFill>
            </a:endParaRPr>
          </a:p>
          <a:p>
            <a:pPr algn="just">
              <a:lnSpc>
                <a:spcPct val="90000"/>
              </a:lnSpc>
              <a:buSzPct val="130000"/>
              <a:buFont typeface="Wingdings" panose="05000000000000000000" pitchFamily="2" charset="2"/>
              <a:buChar char="O"/>
            </a:pPr>
            <a:r>
              <a:rPr lang="pt-BR" altLang="pt-BR" sz="2700">
                <a:solidFill>
                  <a:srgbClr val="000099"/>
                </a:solidFill>
              </a:rPr>
              <a:t> Oferta roubada – dinheiro não dizimado;</a:t>
            </a:r>
          </a:p>
          <a:p>
            <a:pPr algn="just">
              <a:lnSpc>
                <a:spcPct val="90000"/>
              </a:lnSpc>
              <a:buSzPct val="130000"/>
              <a:buFont typeface="Wingdings" panose="05000000000000000000" pitchFamily="2" charset="2"/>
              <a:buChar char="O"/>
            </a:pPr>
            <a:r>
              <a:rPr lang="pt-BR" altLang="pt-BR" sz="2700">
                <a:solidFill>
                  <a:srgbClr val="000099"/>
                </a:solidFill>
              </a:rPr>
              <a:t> Oferta coxa – oferta incompleta;</a:t>
            </a:r>
          </a:p>
          <a:p>
            <a:pPr algn="just">
              <a:lnSpc>
                <a:spcPct val="90000"/>
              </a:lnSpc>
              <a:buSzPct val="130000"/>
              <a:buFont typeface="Wingdings" panose="05000000000000000000" pitchFamily="2" charset="2"/>
              <a:buChar char="O"/>
            </a:pPr>
            <a:r>
              <a:rPr lang="pt-BR" altLang="pt-BR" sz="2700">
                <a:solidFill>
                  <a:srgbClr val="000099"/>
                </a:solidFill>
              </a:rPr>
              <a:t> Oferta cega – oferta não pensada;</a:t>
            </a:r>
          </a:p>
          <a:p>
            <a:pPr>
              <a:lnSpc>
                <a:spcPct val="90000"/>
              </a:lnSpc>
              <a:buSzPct val="130000"/>
              <a:buFont typeface="Wingdings" panose="05000000000000000000" pitchFamily="2" charset="2"/>
              <a:buChar char="O"/>
            </a:pPr>
            <a:r>
              <a:rPr lang="pt-BR" altLang="pt-BR" sz="2700">
                <a:solidFill>
                  <a:srgbClr val="000099"/>
                </a:solidFill>
              </a:rPr>
              <a:t> Oferta enferma – dinheiro adquirido desonestamente.</a:t>
            </a:r>
            <a:endParaRPr lang="pt-BR" altLang="pt-BR" sz="900">
              <a:solidFill>
                <a:srgbClr val="000099"/>
              </a:solidFill>
            </a:endParaRPr>
          </a:p>
        </p:txBody>
      </p:sp>
      <p:sp>
        <p:nvSpPr>
          <p:cNvPr id="44035" name="Text Box 3">
            <a:extLst>
              <a:ext uri="{FF2B5EF4-FFF2-40B4-BE49-F238E27FC236}">
                <a16:creationId xmlns:a16="http://schemas.microsoft.com/office/drawing/2014/main" id="{3197767F-5438-483E-BC07-4E2F7160E7E5}"/>
              </a:ext>
            </a:extLst>
          </p:cNvPr>
          <p:cNvSpPr txBox="1">
            <a:spLocks noChangeArrowheads="1"/>
          </p:cNvSpPr>
          <p:nvPr/>
        </p:nvSpPr>
        <p:spPr bwMode="auto">
          <a:xfrm>
            <a:off x="3348038" y="692150"/>
            <a:ext cx="4894262"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3200">
                <a:solidFill>
                  <a:srgbClr val="FF0000"/>
                </a:solidFill>
              </a:rPr>
              <a:t>INGREDIENTES DE DEUS PARA A REFORMA</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iterate type="wd">
                                    <p:tmPct val="100000"/>
                                  </p:iterate>
                                  <p:childTnLst>
                                    <p:set>
                                      <p:cBhvr>
                                        <p:cTn id="6" dur="1" fill="hold">
                                          <p:stCondLst>
                                            <p:cond delay="0"/>
                                          </p:stCondLst>
                                        </p:cTn>
                                        <p:tgtEl>
                                          <p:spTgt spid="44035"/>
                                        </p:tgtEl>
                                        <p:attrNameLst>
                                          <p:attrName>style.visibility</p:attrName>
                                        </p:attrNameLst>
                                      </p:cBhvr>
                                      <p:to>
                                        <p:strVal val="visible"/>
                                      </p:to>
                                    </p:set>
                                    <p:animEffect transition="in" filter="randombar(horizontal)">
                                      <p:cBhvr>
                                        <p:cTn id="7" dur="300"/>
                                        <p:tgtEl>
                                          <p:spTgt spid="440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4" fill="hold" grpId="0" nodeType="clickEffect">
                                  <p:stCondLst>
                                    <p:cond delay="0"/>
                                  </p:stCondLst>
                                  <p:childTnLst>
                                    <p:set>
                                      <p:cBhvr>
                                        <p:cTn id="11" dur="1" fill="hold">
                                          <p:stCondLst>
                                            <p:cond delay="0"/>
                                          </p:stCondLst>
                                        </p:cTn>
                                        <p:tgtEl>
                                          <p:spTgt spid="44034">
                                            <p:txEl>
                                              <p:pRg st="0" end="0"/>
                                            </p:txEl>
                                          </p:spTgt>
                                        </p:tgtEl>
                                        <p:attrNameLst>
                                          <p:attrName>style.visibility</p:attrName>
                                        </p:attrNameLst>
                                      </p:cBhvr>
                                      <p:to>
                                        <p:strVal val="visible"/>
                                      </p:to>
                                    </p:set>
                                    <p:anim calcmode="lin" valueType="num">
                                      <p:cBhvr>
                                        <p:cTn id="12" dur="5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4034">
                                            <p:txEl>
                                              <p:pRg st="0" end="0"/>
                                            </p:txEl>
                                          </p:spTgt>
                                        </p:tgtEl>
                                        <p:attrNameLst>
                                          <p:attrName>ppt_y</p:attrName>
                                        </p:attrNameLst>
                                      </p:cBhvr>
                                      <p:tavLst>
                                        <p:tav tm="0">
                                          <p:val>
                                            <p:strVal val="#ppt_y+#ppt_h/2"/>
                                          </p:val>
                                        </p:tav>
                                        <p:tav tm="100000">
                                          <p:val>
                                            <p:strVal val="#ppt_y"/>
                                          </p:val>
                                        </p:tav>
                                      </p:tavLst>
                                    </p:anim>
                                    <p:anim calcmode="lin" valueType="num">
                                      <p:cBhvr>
                                        <p:cTn id="14" dur="500" fill="hold"/>
                                        <p:tgtEl>
                                          <p:spTgt spid="44034">
                                            <p:txEl>
                                              <p:pRg st="0" end="0"/>
                                            </p:txEl>
                                          </p:spTgt>
                                        </p:tgtEl>
                                        <p:attrNameLst>
                                          <p:attrName>ppt_w</p:attrName>
                                        </p:attrNameLst>
                                      </p:cBhvr>
                                      <p:tavLst>
                                        <p:tav tm="0">
                                          <p:val>
                                            <p:strVal val="#ppt_w"/>
                                          </p:val>
                                        </p:tav>
                                        <p:tav tm="100000">
                                          <p:val>
                                            <p:strVal val="#ppt_w"/>
                                          </p:val>
                                        </p:tav>
                                      </p:tavLst>
                                    </p:anim>
                                    <p:anim calcmode="lin" valueType="num">
                                      <p:cBhvr>
                                        <p:cTn id="15" dur="500" fill="hold"/>
                                        <p:tgtEl>
                                          <p:spTgt spid="4403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4" fill="hold" grpId="0" nodeType="clickEffect">
                                  <p:stCondLst>
                                    <p:cond delay="0"/>
                                  </p:stCondLst>
                                  <p:childTnLst>
                                    <p:set>
                                      <p:cBhvr>
                                        <p:cTn id="19" dur="1" fill="hold">
                                          <p:stCondLst>
                                            <p:cond delay="0"/>
                                          </p:stCondLst>
                                        </p:cTn>
                                        <p:tgtEl>
                                          <p:spTgt spid="44034">
                                            <p:txEl>
                                              <p:pRg st="1" end="1"/>
                                            </p:txEl>
                                          </p:spTgt>
                                        </p:tgtEl>
                                        <p:attrNameLst>
                                          <p:attrName>style.visibility</p:attrName>
                                        </p:attrNameLst>
                                      </p:cBhvr>
                                      <p:to>
                                        <p:strVal val="visible"/>
                                      </p:to>
                                    </p:set>
                                    <p:anim calcmode="lin" valueType="num">
                                      <p:cBhvr>
                                        <p:cTn id="20" dur="500" fill="hold"/>
                                        <p:tgtEl>
                                          <p:spTgt spid="44034">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4034">
                                            <p:txEl>
                                              <p:pRg st="1" end="1"/>
                                            </p:txEl>
                                          </p:spTgt>
                                        </p:tgtEl>
                                        <p:attrNameLst>
                                          <p:attrName>ppt_y</p:attrName>
                                        </p:attrNameLst>
                                      </p:cBhvr>
                                      <p:tavLst>
                                        <p:tav tm="0">
                                          <p:val>
                                            <p:strVal val="#ppt_y+#ppt_h/2"/>
                                          </p:val>
                                        </p:tav>
                                        <p:tav tm="100000">
                                          <p:val>
                                            <p:strVal val="#ppt_y"/>
                                          </p:val>
                                        </p:tav>
                                      </p:tavLst>
                                    </p:anim>
                                    <p:anim calcmode="lin" valueType="num">
                                      <p:cBhvr>
                                        <p:cTn id="22" dur="500" fill="hold"/>
                                        <p:tgtEl>
                                          <p:spTgt spid="44034">
                                            <p:txEl>
                                              <p:pRg st="1" end="1"/>
                                            </p:txEl>
                                          </p:spTgt>
                                        </p:tgtEl>
                                        <p:attrNameLst>
                                          <p:attrName>ppt_w</p:attrName>
                                        </p:attrNameLst>
                                      </p:cBhvr>
                                      <p:tavLst>
                                        <p:tav tm="0">
                                          <p:val>
                                            <p:strVal val="#ppt_w"/>
                                          </p:val>
                                        </p:tav>
                                        <p:tav tm="100000">
                                          <p:val>
                                            <p:strVal val="#ppt_w"/>
                                          </p:val>
                                        </p:tav>
                                      </p:tavLst>
                                    </p:anim>
                                    <p:anim calcmode="lin" valueType="num">
                                      <p:cBhvr>
                                        <p:cTn id="23" dur="500" fill="hold"/>
                                        <p:tgtEl>
                                          <p:spTgt spid="4403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4" fill="hold" grpId="0" nodeType="clickEffect">
                                  <p:stCondLst>
                                    <p:cond delay="0"/>
                                  </p:stCondLst>
                                  <p:childTnLst>
                                    <p:set>
                                      <p:cBhvr>
                                        <p:cTn id="27" dur="1" fill="hold">
                                          <p:stCondLst>
                                            <p:cond delay="0"/>
                                          </p:stCondLst>
                                        </p:cTn>
                                        <p:tgtEl>
                                          <p:spTgt spid="44034">
                                            <p:txEl>
                                              <p:pRg st="3" end="3"/>
                                            </p:txEl>
                                          </p:spTgt>
                                        </p:tgtEl>
                                        <p:attrNameLst>
                                          <p:attrName>style.visibility</p:attrName>
                                        </p:attrNameLst>
                                      </p:cBhvr>
                                      <p:to>
                                        <p:strVal val="visible"/>
                                      </p:to>
                                    </p:set>
                                    <p:anim calcmode="lin" valueType="num">
                                      <p:cBhvr>
                                        <p:cTn id="28" dur="500" fill="hold"/>
                                        <p:tgtEl>
                                          <p:spTgt spid="44034">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44034">
                                            <p:txEl>
                                              <p:pRg st="3" end="3"/>
                                            </p:txEl>
                                          </p:spTgt>
                                        </p:tgtEl>
                                        <p:attrNameLst>
                                          <p:attrName>ppt_y</p:attrName>
                                        </p:attrNameLst>
                                      </p:cBhvr>
                                      <p:tavLst>
                                        <p:tav tm="0">
                                          <p:val>
                                            <p:strVal val="#ppt_y+#ppt_h/2"/>
                                          </p:val>
                                        </p:tav>
                                        <p:tav tm="100000">
                                          <p:val>
                                            <p:strVal val="#ppt_y"/>
                                          </p:val>
                                        </p:tav>
                                      </p:tavLst>
                                    </p:anim>
                                    <p:anim calcmode="lin" valueType="num">
                                      <p:cBhvr>
                                        <p:cTn id="30" dur="500" fill="hold"/>
                                        <p:tgtEl>
                                          <p:spTgt spid="44034">
                                            <p:txEl>
                                              <p:pRg st="3" end="3"/>
                                            </p:txEl>
                                          </p:spTgt>
                                        </p:tgtEl>
                                        <p:attrNameLst>
                                          <p:attrName>ppt_w</p:attrName>
                                        </p:attrNameLst>
                                      </p:cBhvr>
                                      <p:tavLst>
                                        <p:tav tm="0">
                                          <p:val>
                                            <p:strVal val="#ppt_w"/>
                                          </p:val>
                                        </p:tav>
                                        <p:tav tm="100000">
                                          <p:val>
                                            <p:strVal val="#ppt_w"/>
                                          </p:val>
                                        </p:tav>
                                      </p:tavLst>
                                    </p:anim>
                                    <p:anim calcmode="lin" valueType="num">
                                      <p:cBhvr>
                                        <p:cTn id="31" dur="500" fill="hold"/>
                                        <p:tgtEl>
                                          <p:spTgt spid="4403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4" fill="hold" grpId="0" nodeType="clickEffect">
                                  <p:stCondLst>
                                    <p:cond delay="0"/>
                                  </p:stCondLst>
                                  <p:childTnLst>
                                    <p:set>
                                      <p:cBhvr>
                                        <p:cTn id="35" dur="1" fill="hold">
                                          <p:stCondLst>
                                            <p:cond delay="0"/>
                                          </p:stCondLst>
                                        </p:cTn>
                                        <p:tgtEl>
                                          <p:spTgt spid="44034">
                                            <p:txEl>
                                              <p:pRg st="5" end="5"/>
                                            </p:txEl>
                                          </p:spTgt>
                                        </p:tgtEl>
                                        <p:attrNameLst>
                                          <p:attrName>style.visibility</p:attrName>
                                        </p:attrNameLst>
                                      </p:cBhvr>
                                      <p:to>
                                        <p:strVal val="visible"/>
                                      </p:to>
                                    </p:set>
                                    <p:anim calcmode="lin" valueType="num">
                                      <p:cBhvr>
                                        <p:cTn id="36" dur="500" fill="hold"/>
                                        <p:tgtEl>
                                          <p:spTgt spid="44034">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44034">
                                            <p:txEl>
                                              <p:pRg st="5" end="5"/>
                                            </p:txEl>
                                          </p:spTgt>
                                        </p:tgtEl>
                                        <p:attrNameLst>
                                          <p:attrName>ppt_y</p:attrName>
                                        </p:attrNameLst>
                                      </p:cBhvr>
                                      <p:tavLst>
                                        <p:tav tm="0">
                                          <p:val>
                                            <p:strVal val="#ppt_y+#ppt_h/2"/>
                                          </p:val>
                                        </p:tav>
                                        <p:tav tm="100000">
                                          <p:val>
                                            <p:strVal val="#ppt_y"/>
                                          </p:val>
                                        </p:tav>
                                      </p:tavLst>
                                    </p:anim>
                                    <p:anim calcmode="lin" valueType="num">
                                      <p:cBhvr>
                                        <p:cTn id="38" dur="500" fill="hold"/>
                                        <p:tgtEl>
                                          <p:spTgt spid="44034">
                                            <p:txEl>
                                              <p:pRg st="5" end="5"/>
                                            </p:txEl>
                                          </p:spTgt>
                                        </p:tgtEl>
                                        <p:attrNameLst>
                                          <p:attrName>ppt_w</p:attrName>
                                        </p:attrNameLst>
                                      </p:cBhvr>
                                      <p:tavLst>
                                        <p:tav tm="0">
                                          <p:val>
                                            <p:strVal val="#ppt_w"/>
                                          </p:val>
                                        </p:tav>
                                        <p:tav tm="100000">
                                          <p:val>
                                            <p:strVal val="#ppt_w"/>
                                          </p:val>
                                        </p:tav>
                                      </p:tavLst>
                                    </p:anim>
                                    <p:anim calcmode="lin" valueType="num">
                                      <p:cBhvr>
                                        <p:cTn id="39" dur="500" fill="hold"/>
                                        <p:tgtEl>
                                          <p:spTgt spid="44034">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7" presetClass="entr" presetSubtype="4" fill="hold" grpId="0" nodeType="clickEffect">
                                  <p:stCondLst>
                                    <p:cond delay="0"/>
                                  </p:stCondLst>
                                  <p:childTnLst>
                                    <p:set>
                                      <p:cBhvr>
                                        <p:cTn id="43" dur="1" fill="hold">
                                          <p:stCondLst>
                                            <p:cond delay="0"/>
                                          </p:stCondLst>
                                        </p:cTn>
                                        <p:tgtEl>
                                          <p:spTgt spid="44034">
                                            <p:txEl>
                                              <p:pRg st="6" end="6"/>
                                            </p:txEl>
                                          </p:spTgt>
                                        </p:tgtEl>
                                        <p:attrNameLst>
                                          <p:attrName>style.visibility</p:attrName>
                                        </p:attrNameLst>
                                      </p:cBhvr>
                                      <p:to>
                                        <p:strVal val="visible"/>
                                      </p:to>
                                    </p:set>
                                    <p:anim calcmode="lin" valueType="num">
                                      <p:cBhvr>
                                        <p:cTn id="44" dur="500" fill="hold"/>
                                        <p:tgtEl>
                                          <p:spTgt spid="44034">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44034">
                                            <p:txEl>
                                              <p:pRg st="6" end="6"/>
                                            </p:txEl>
                                          </p:spTgt>
                                        </p:tgtEl>
                                        <p:attrNameLst>
                                          <p:attrName>ppt_y</p:attrName>
                                        </p:attrNameLst>
                                      </p:cBhvr>
                                      <p:tavLst>
                                        <p:tav tm="0">
                                          <p:val>
                                            <p:strVal val="#ppt_y+#ppt_h/2"/>
                                          </p:val>
                                        </p:tav>
                                        <p:tav tm="100000">
                                          <p:val>
                                            <p:strVal val="#ppt_y"/>
                                          </p:val>
                                        </p:tav>
                                      </p:tavLst>
                                    </p:anim>
                                    <p:anim calcmode="lin" valueType="num">
                                      <p:cBhvr>
                                        <p:cTn id="46" dur="500" fill="hold"/>
                                        <p:tgtEl>
                                          <p:spTgt spid="44034">
                                            <p:txEl>
                                              <p:pRg st="6" end="6"/>
                                            </p:txEl>
                                          </p:spTgt>
                                        </p:tgtEl>
                                        <p:attrNameLst>
                                          <p:attrName>ppt_w</p:attrName>
                                        </p:attrNameLst>
                                      </p:cBhvr>
                                      <p:tavLst>
                                        <p:tav tm="0">
                                          <p:val>
                                            <p:strVal val="#ppt_w"/>
                                          </p:val>
                                        </p:tav>
                                        <p:tav tm="100000">
                                          <p:val>
                                            <p:strVal val="#ppt_w"/>
                                          </p:val>
                                        </p:tav>
                                      </p:tavLst>
                                    </p:anim>
                                    <p:anim calcmode="lin" valueType="num">
                                      <p:cBhvr>
                                        <p:cTn id="47" dur="500" fill="hold"/>
                                        <p:tgtEl>
                                          <p:spTgt spid="44034">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17" presetClass="entr" presetSubtype="4" fill="hold" grpId="0" nodeType="clickEffect">
                                  <p:stCondLst>
                                    <p:cond delay="0"/>
                                  </p:stCondLst>
                                  <p:childTnLst>
                                    <p:set>
                                      <p:cBhvr>
                                        <p:cTn id="51" dur="1" fill="hold">
                                          <p:stCondLst>
                                            <p:cond delay="0"/>
                                          </p:stCondLst>
                                        </p:cTn>
                                        <p:tgtEl>
                                          <p:spTgt spid="44034">
                                            <p:txEl>
                                              <p:pRg st="7" end="7"/>
                                            </p:txEl>
                                          </p:spTgt>
                                        </p:tgtEl>
                                        <p:attrNameLst>
                                          <p:attrName>style.visibility</p:attrName>
                                        </p:attrNameLst>
                                      </p:cBhvr>
                                      <p:to>
                                        <p:strVal val="visible"/>
                                      </p:to>
                                    </p:set>
                                    <p:anim calcmode="lin" valueType="num">
                                      <p:cBhvr>
                                        <p:cTn id="52" dur="500" fill="hold"/>
                                        <p:tgtEl>
                                          <p:spTgt spid="44034">
                                            <p:txEl>
                                              <p:pRg st="7" end="7"/>
                                            </p:txEl>
                                          </p:spTgt>
                                        </p:tgtEl>
                                        <p:attrNameLst>
                                          <p:attrName>ppt_x</p:attrName>
                                        </p:attrNameLst>
                                      </p:cBhvr>
                                      <p:tavLst>
                                        <p:tav tm="0">
                                          <p:val>
                                            <p:strVal val="#ppt_x"/>
                                          </p:val>
                                        </p:tav>
                                        <p:tav tm="100000">
                                          <p:val>
                                            <p:strVal val="#ppt_x"/>
                                          </p:val>
                                        </p:tav>
                                      </p:tavLst>
                                    </p:anim>
                                    <p:anim calcmode="lin" valueType="num">
                                      <p:cBhvr>
                                        <p:cTn id="53" dur="500" fill="hold"/>
                                        <p:tgtEl>
                                          <p:spTgt spid="44034">
                                            <p:txEl>
                                              <p:pRg st="7" end="7"/>
                                            </p:txEl>
                                          </p:spTgt>
                                        </p:tgtEl>
                                        <p:attrNameLst>
                                          <p:attrName>ppt_y</p:attrName>
                                        </p:attrNameLst>
                                      </p:cBhvr>
                                      <p:tavLst>
                                        <p:tav tm="0">
                                          <p:val>
                                            <p:strVal val="#ppt_y+#ppt_h/2"/>
                                          </p:val>
                                        </p:tav>
                                        <p:tav tm="100000">
                                          <p:val>
                                            <p:strVal val="#ppt_y"/>
                                          </p:val>
                                        </p:tav>
                                      </p:tavLst>
                                    </p:anim>
                                    <p:anim calcmode="lin" valueType="num">
                                      <p:cBhvr>
                                        <p:cTn id="54" dur="500" fill="hold"/>
                                        <p:tgtEl>
                                          <p:spTgt spid="44034">
                                            <p:txEl>
                                              <p:pRg st="7" end="7"/>
                                            </p:txEl>
                                          </p:spTgt>
                                        </p:tgtEl>
                                        <p:attrNameLst>
                                          <p:attrName>ppt_w</p:attrName>
                                        </p:attrNameLst>
                                      </p:cBhvr>
                                      <p:tavLst>
                                        <p:tav tm="0">
                                          <p:val>
                                            <p:strVal val="#ppt_w"/>
                                          </p:val>
                                        </p:tav>
                                        <p:tav tm="100000">
                                          <p:val>
                                            <p:strVal val="#ppt_w"/>
                                          </p:val>
                                        </p:tav>
                                      </p:tavLst>
                                    </p:anim>
                                    <p:anim calcmode="lin" valueType="num">
                                      <p:cBhvr>
                                        <p:cTn id="55" dur="500" fill="hold"/>
                                        <p:tgtEl>
                                          <p:spTgt spid="44034">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7" presetClass="entr" presetSubtype="4" fill="hold" grpId="0" nodeType="clickEffect">
                                  <p:stCondLst>
                                    <p:cond delay="0"/>
                                  </p:stCondLst>
                                  <p:childTnLst>
                                    <p:set>
                                      <p:cBhvr>
                                        <p:cTn id="59" dur="1" fill="hold">
                                          <p:stCondLst>
                                            <p:cond delay="0"/>
                                          </p:stCondLst>
                                        </p:cTn>
                                        <p:tgtEl>
                                          <p:spTgt spid="44034">
                                            <p:txEl>
                                              <p:pRg st="8" end="8"/>
                                            </p:txEl>
                                          </p:spTgt>
                                        </p:tgtEl>
                                        <p:attrNameLst>
                                          <p:attrName>style.visibility</p:attrName>
                                        </p:attrNameLst>
                                      </p:cBhvr>
                                      <p:to>
                                        <p:strVal val="visible"/>
                                      </p:to>
                                    </p:set>
                                    <p:anim calcmode="lin" valueType="num">
                                      <p:cBhvr>
                                        <p:cTn id="60" dur="500" fill="hold"/>
                                        <p:tgtEl>
                                          <p:spTgt spid="44034">
                                            <p:txEl>
                                              <p:pRg st="8" end="8"/>
                                            </p:txEl>
                                          </p:spTgt>
                                        </p:tgtEl>
                                        <p:attrNameLst>
                                          <p:attrName>ppt_x</p:attrName>
                                        </p:attrNameLst>
                                      </p:cBhvr>
                                      <p:tavLst>
                                        <p:tav tm="0">
                                          <p:val>
                                            <p:strVal val="#ppt_x"/>
                                          </p:val>
                                        </p:tav>
                                        <p:tav tm="100000">
                                          <p:val>
                                            <p:strVal val="#ppt_x"/>
                                          </p:val>
                                        </p:tav>
                                      </p:tavLst>
                                    </p:anim>
                                    <p:anim calcmode="lin" valueType="num">
                                      <p:cBhvr>
                                        <p:cTn id="61" dur="500" fill="hold"/>
                                        <p:tgtEl>
                                          <p:spTgt spid="44034">
                                            <p:txEl>
                                              <p:pRg st="8" end="8"/>
                                            </p:txEl>
                                          </p:spTgt>
                                        </p:tgtEl>
                                        <p:attrNameLst>
                                          <p:attrName>ppt_y</p:attrName>
                                        </p:attrNameLst>
                                      </p:cBhvr>
                                      <p:tavLst>
                                        <p:tav tm="0">
                                          <p:val>
                                            <p:strVal val="#ppt_y+#ppt_h/2"/>
                                          </p:val>
                                        </p:tav>
                                        <p:tav tm="100000">
                                          <p:val>
                                            <p:strVal val="#ppt_y"/>
                                          </p:val>
                                        </p:tav>
                                      </p:tavLst>
                                    </p:anim>
                                    <p:anim calcmode="lin" valueType="num">
                                      <p:cBhvr>
                                        <p:cTn id="62" dur="500" fill="hold"/>
                                        <p:tgtEl>
                                          <p:spTgt spid="44034">
                                            <p:txEl>
                                              <p:pRg st="8" end="8"/>
                                            </p:txEl>
                                          </p:spTgt>
                                        </p:tgtEl>
                                        <p:attrNameLst>
                                          <p:attrName>ppt_w</p:attrName>
                                        </p:attrNameLst>
                                      </p:cBhvr>
                                      <p:tavLst>
                                        <p:tav tm="0">
                                          <p:val>
                                            <p:strVal val="#ppt_w"/>
                                          </p:val>
                                        </p:tav>
                                        <p:tav tm="100000">
                                          <p:val>
                                            <p:strVal val="#ppt_w"/>
                                          </p:val>
                                        </p:tav>
                                      </p:tavLst>
                                    </p:anim>
                                    <p:anim calcmode="lin" valueType="num">
                                      <p:cBhvr>
                                        <p:cTn id="63" dur="500" fill="hold"/>
                                        <p:tgtEl>
                                          <p:spTgt spid="44034">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autoUpdateAnimBg="0"/>
      <p:bldP spid="44035"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a:extLst>
              <a:ext uri="{FF2B5EF4-FFF2-40B4-BE49-F238E27FC236}">
                <a16:creationId xmlns:a16="http://schemas.microsoft.com/office/drawing/2014/main" id="{C96A8AA5-190B-4AAE-BD74-6B80048FA9F3}"/>
              </a:ext>
            </a:extLst>
          </p:cNvPr>
          <p:cNvSpPr txBox="1">
            <a:spLocks noChangeArrowheads="1"/>
          </p:cNvSpPr>
          <p:nvPr/>
        </p:nvSpPr>
        <p:spPr bwMode="auto">
          <a:xfrm>
            <a:off x="3203575" y="333375"/>
            <a:ext cx="518477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2" algn="just"/>
            <a:r>
              <a:rPr lang="pt-BR" altLang="pt-BR" sz="2800">
                <a:solidFill>
                  <a:srgbClr val="000099"/>
                </a:solidFill>
              </a:rPr>
              <a:t>Por que “tornar-se para Mim”? – Exatamente por terem perdido o temor do Senhor, eles praticavam os pecados  mencionados no cap. 3:5, e tornou-se significativo “reconhecer a Deus como Senhor, Dono”.</a:t>
            </a:r>
          </a:p>
        </p:txBody>
      </p:sp>
      <p:sp>
        <p:nvSpPr>
          <p:cNvPr id="68612" name="Text Box 4">
            <a:extLst>
              <a:ext uri="{FF2B5EF4-FFF2-40B4-BE49-F238E27FC236}">
                <a16:creationId xmlns:a16="http://schemas.microsoft.com/office/drawing/2014/main" id="{B5A83C8F-457B-4BAF-B5FC-9D8F291736B6}"/>
              </a:ext>
            </a:extLst>
          </p:cNvPr>
          <p:cNvSpPr txBox="1">
            <a:spLocks noChangeArrowheads="1"/>
          </p:cNvSpPr>
          <p:nvPr/>
        </p:nvSpPr>
        <p:spPr bwMode="auto">
          <a:xfrm>
            <a:off x="250825" y="3933825"/>
            <a:ext cx="8412163"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a:solidFill>
                  <a:srgbClr val="000099"/>
                </a:solidFill>
              </a:rPr>
              <a:t>Eles deixavam de dar o segundo dízimo e com isto as viúvas, pobres e estrangeiros, que deveriam ser mantidos com este dízimo, passavam necessidades.  Vejam que eles estavam falhando em tudo aquilo que o Senhor havia falado à Israel em Deuteronômio 14:28,29.</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68610">
                                            <p:txEl>
                                              <p:pRg st="0" end="0"/>
                                            </p:txEl>
                                          </p:spTgt>
                                        </p:tgtEl>
                                        <p:attrNameLst>
                                          <p:attrName>style.visibility</p:attrName>
                                        </p:attrNameLst>
                                      </p:cBhvr>
                                      <p:to>
                                        <p:strVal val="visible"/>
                                      </p:to>
                                    </p:set>
                                    <p:anim calcmode="lin" valueType="num">
                                      <p:cBhvr>
                                        <p:cTn id="7" dur="500" fill="hold"/>
                                        <p:tgtEl>
                                          <p:spTgt spid="68610">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68610">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68610">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6861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68612"/>
                                        </p:tgtEl>
                                        <p:attrNameLst>
                                          <p:attrName>style.visibility</p:attrName>
                                        </p:attrNameLst>
                                      </p:cBhvr>
                                      <p:to>
                                        <p:strVal val="visible"/>
                                      </p:to>
                                    </p:set>
                                    <p:animEffect transition="in" filter="box(in)">
                                      <p:cBhvr>
                                        <p:cTn id="15" dur="500"/>
                                        <p:tgtEl>
                                          <p:spTgt spid="68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build="p" autoUpdateAnimBg="0"/>
      <p:bldP spid="68612"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a:extLst>
              <a:ext uri="{FF2B5EF4-FFF2-40B4-BE49-F238E27FC236}">
                <a16:creationId xmlns:a16="http://schemas.microsoft.com/office/drawing/2014/main" id="{7BA1211D-F2A5-4C3C-8C47-6D3FB624D543}"/>
              </a:ext>
            </a:extLst>
          </p:cNvPr>
          <p:cNvSpPr txBox="1">
            <a:spLocks noChangeArrowheads="1"/>
          </p:cNvSpPr>
          <p:nvPr/>
        </p:nvSpPr>
        <p:spPr bwMode="auto">
          <a:xfrm>
            <a:off x="250825" y="4005263"/>
            <a:ext cx="8367713" cy="243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t-BR" altLang="pt-BR">
              <a:solidFill>
                <a:srgbClr val="000099"/>
              </a:solidFill>
            </a:endParaRPr>
          </a:p>
          <a:p>
            <a:pPr lvl="4" algn="ctr"/>
            <a:endParaRPr lang="pt-BR" altLang="pt-BR" sz="1400">
              <a:solidFill>
                <a:srgbClr val="000099"/>
              </a:solidFill>
            </a:endParaRPr>
          </a:p>
          <a:p>
            <a:pPr algn="ctr"/>
            <a:r>
              <a:rPr lang="pt-BR" altLang="pt-BR">
                <a:solidFill>
                  <a:srgbClr val="000099"/>
                </a:solidFill>
              </a:rPr>
              <a:t>A primeira causa para o fracasso espiritual de Israel foi a perda do amor. A perda do  amor mata o sacrifício, a abnegação e nasce o egoísmo. Perde-se o valor e desprendimento.</a:t>
            </a:r>
          </a:p>
        </p:txBody>
      </p:sp>
      <p:sp>
        <p:nvSpPr>
          <p:cNvPr id="45059" name="Text Box 3">
            <a:extLst>
              <a:ext uri="{FF2B5EF4-FFF2-40B4-BE49-F238E27FC236}">
                <a16:creationId xmlns:a16="http://schemas.microsoft.com/office/drawing/2014/main" id="{2AE71B11-B7F3-472A-8CB2-5A871315F88F}"/>
              </a:ext>
            </a:extLst>
          </p:cNvPr>
          <p:cNvSpPr txBox="1">
            <a:spLocks noChangeArrowheads="1"/>
          </p:cNvSpPr>
          <p:nvPr/>
        </p:nvSpPr>
        <p:spPr bwMode="auto">
          <a:xfrm>
            <a:off x="3276600" y="990600"/>
            <a:ext cx="526415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a:solidFill>
                  <a:srgbClr val="000099"/>
                </a:solidFill>
              </a:rPr>
              <a:t>Dizimar e ofertar é algo espiritual, é reconhecer à Deus como Senhor de tudo.</a:t>
            </a:r>
          </a:p>
        </p:txBody>
      </p:sp>
      <p:sp>
        <p:nvSpPr>
          <p:cNvPr id="45060" name="Text Box 4">
            <a:extLst>
              <a:ext uri="{FF2B5EF4-FFF2-40B4-BE49-F238E27FC236}">
                <a16:creationId xmlns:a16="http://schemas.microsoft.com/office/drawing/2014/main" id="{7DF6A5E1-A40C-4371-A2BF-E495A5352EEA}"/>
              </a:ext>
            </a:extLst>
          </p:cNvPr>
          <p:cNvSpPr txBox="1">
            <a:spLocks noChangeArrowheads="1"/>
          </p:cNvSpPr>
          <p:nvPr/>
        </p:nvSpPr>
        <p:spPr bwMode="auto">
          <a:xfrm>
            <a:off x="611188" y="3341688"/>
            <a:ext cx="78470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lang="pt-BR" altLang="pt-BR">
                <a:solidFill>
                  <a:srgbClr val="FF0000"/>
                </a:solidFill>
              </a:rPr>
              <a:t>“Reavivamento é  retorno aos princípios de Deus”.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 calcmode="lin" valueType="num">
                                      <p:cBhvr additive="base">
                                        <p:cTn id="7" dur="500" fill="hold"/>
                                        <p:tgtEl>
                                          <p:spTgt spid="45059"/>
                                        </p:tgtEl>
                                        <p:attrNameLst>
                                          <p:attrName>ppt_x</p:attrName>
                                        </p:attrNameLst>
                                      </p:cBhvr>
                                      <p:tavLst>
                                        <p:tav tm="0">
                                          <p:val>
                                            <p:strVal val="0-#ppt_w/2"/>
                                          </p:val>
                                        </p:tav>
                                        <p:tav tm="100000">
                                          <p:val>
                                            <p:strVal val="#ppt_x"/>
                                          </p:val>
                                        </p:tav>
                                      </p:tavLst>
                                    </p:anim>
                                    <p:anim calcmode="lin" valueType="num">
                                      <p:cBhvr additive="base">
                                        <p:cTn id="8" dur="500" fill="hold"/>
                                        <p:tgtEl>
                                          <p:spTgt spid="450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5060"/>
                                        </p:tgtEl>
                                        <p:attrNameLst>
                                          <p:attrName>style.visibility</p:attrName>
                                        </p:attrNameLst>
                                      </p:cBhvr>
                                      <p:to>
                                        <p:strVal val="visible"/>
                                      </p:to>
                                    </p:set>
                                    <p:anim calcmode="lin" valueType="num">
                                      <p:cBhvr additive="base">
                                        <p:cTn id="13" dur="500" fill="hold"/>
                                        <p:tgtEl>
                                          <p:spTgt spid="45060"/>
                                        </p:tgtEl>
                                        <p:attrNameLst>
                                          <p:attrName>ppt_x</p:attrName>
                                        </p:attrNameLst>
                                      </p:cBhvr>
                                      <p:tavLst>
                                        <p:tav tm="0">
                                          <p:val>
                                            <p:strVal val="1+#ppt_w/2"/>
                                          </p:val>
                                        </p:tav>
                                        <p:tav tm="100000">
                                          <p:val>
                                            <p:strVal val="#ppt_x"/>
                                          </p:val>
                                        </p:tav>
                                      </p:tavLst>
                                    </p:anim>
                                    <p:anim calcmode="lin" valueType="num">
                                      <p:cBhvr additive="base">
                                        <p:cTn id="14" dur="500" fill="hold"/>
                                        <p:tgtEl>
                                          <p:spTgt spid="4506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45058">
                                            <p:txEl>
                                              <p:pRg st="2" end="2"/>
                                            </p:txEl>
                                          </p:spTgt>
                                        </p:tgtEl>
                                        <p:attrNameLst>
                                          <p:attrName>style.visibility</p:attrName>
                                        </p:attrNameLst>
                                      </p:cBhvr>
                                      <p:to>
                                        <p:strVal val="visible"/>
                                      </p:to>
                                    </p:set>
                                    <p:anim calcmode="lin" valueType="num">
                                      <p:cBhvr>
                                        <p:cTn id="19" dur="500" fill="hold"/>
                                        <p:tgtEl>
                                          <p:spTgt spid="45058">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5058">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autoUpdateAnimBg="0"/>
      <p:bldP spid="45059" grpId="0" autoUpdateAnimBg="0"/>
      <p:bldP spid="45060"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a:extLst>
              <a:ext uri="{FF2B5EF4-FFF2-40B4-BE49-F238E27FC236}">
                <a16:creationId xmlns:a16="http://schemas.microsoft.com/office/drawing/2014/main" id="{80697720-68F2-43A7-81C8-9FA1EF159DAA}"/>
              </a:ext>
            </a:extLst>
          </p:cNvPr>
          <p:cNvSpPr txBox="1">
            <a:spLocks noChangeArrowheads="1"/>
          </p:cNvSpPr>
          <p:nvPr/>
        </p:nvSpPr>
        <p:spPr bwMode="auto">
          <a:xfrm>
            <a:off x="179388" y="3141663"/>
            <a:ext cx="8280400" cy="976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marL="2667000">
              <a:defRPr sz="2400">
                <a:solidFill>
                  <a:schemeClr val="tx1"/>
                </a:solidFill>
                <a:latin typeface="Times New Roman" panose="02020603050405020304" pitchFamily="18" charset="0"/>
              </a:defRPr>
            </a:lvl2pPr>
            <a:lvl3pPr marL="2857500">
              <a:defRPr sz="2400">
                <a:solidFill>
                  <a:schemeClr val="tx1"/>
                </a:solidFill>
                <a:latin typeface="Times New Roman" panose="02020603050405020304" pitchFamily="18" charset="0"/>
              </a:defRPr>
            </a:lvl3pPr>
            <a:lvl4pPr marL="3048000">
              <a:defRPr sz="2400">
                <a:solidFill>
                  <a:schemeClr val="tx1"/>
                </a:solidFill>
                <a:latin typeface="Times New Roman" panose="02020603050405020304" pitchFamily="18" charset="0"/>
              </a:defRPr>
            </a:lvl4pPr>
            <a:lvl5pPr marL="3238500">
              <a:defRPr sz="2400">
                <a:solidFill>
                  <a:schemeClr val="tx1"/>
                </a:solidFill>
                <a:latin typeface="Times New Roman" panose="02020603050405020304" pitchFamily="18" charset="0"/>
              </a:defRPr>
            </a:lvl5pPr>
            <a:lvl6pPr marL="3695700" eaLnBrk="0" fontAlgn="base" hangingPunct="0">
              <a:spcBef>
                <a:spcPct val="0"/>
              </a:spcBef>
              <a:spcAft>
                <a:spcPct val="0"/>
              </a:spcAft>
              <a:defRPr sz="2400">
                <a:solidFill>
                  <a:schemeClr val="tx1"/>
                </a:solidFill>
                <a:latin typeface="Times New Roman" panose="02020603050405020304" pitchFamily="18" charset="0"/>
              </a:defRPr>
            </a:lvl6pPr>
            <a:lvl7pPr marL="4152900" eaLnBrk="0" fontAlgn="base" hangingPunct="0">
              <a:spcBef>
                <a:spcPct val="0"/>
              </a:spcBef>
              <a:spcAft>
                <a:spcPct val="0"/>
              </a:spcAft>
              <a:defRPr sz="2400">
                <a:solidFill>
                  <a:schemeClr val="tx1"/>
                </a:solidFill>
                <a:latin typeface="Times New Roman" panose="02020603050405020304" pitchFamily="18" charset="0"/>
              </a:defRPr>
            </a:lvl7pPr>
            <a:lvl8pPr marL="4610100" eaLnBrk="0" fontAlgn="base" hangingPunct="0">
              <a:spcBef>
                <a:spcPct val="0"/>
              </a:spcBef>
              <a:spcAft>
                <a:spcPct val="0"/>
              </a:spcAft>
              <a:defRPr sz="2400">
                <a:solidFill>
                  <a:schemeClr val="tx1"/>
                </a:solidFill>
                <a:latin typeface="Times New Roman" panose="02020603050405020304" pitchFamily="18" charset="0"/>
              </a:defRPr>
            </a:lvl8pPr>
            <a:lvl9pPr marL="5067300" eaLnBrk="0" fontAlgn="base" hangingPunct="0">
              <a:spcBef>
                <a:spcPct val="0"/>
              </a:spcBef>
              <a:spcAft>
                <a:spcPct val="0"/>
              </a:spcAft>
              <a:defRPr sz="2400">
                <a:solidFill>
                  <a:schemeClr val="tx1"/>
                </a:solidFill>
                <a:latin typeface="Times New Roman" panose="02020603050405020304" pitchFamily="18" charset="0"/>
              </a:defRPr>
            </a:lvl9pPr>
          </a:lstStyle>
          <a:p>
            <a:pPr lvl="3"/>
            <a:endParaRPr lang="pt-BR" altLang="pt-BR" sz="200">
              <a:solidFill>
                <a:srgbClr val="000099"/>
              </a:solidFill>
            </a:endParaRPr>
          </a:p>
          <a:p>
            <a:pPr algn="just"/>
            <a:r>
              <a:rPr lang="pt-BR" altLang="pt-BR" sz="2800">
                <a:solidFill>
                  <a:srgbClr val="000099"/>
                </a:solidFill>
                <a:cs typeface="Times New Roman" panose="02020603050405020304" pitchFamily="18" charset="0"/>
              </a:rPr>
              <a:t>* </a:t>
            </a:r>
            <a:r>
              <a:rPr lang="pt-BR" altLang="pt-BR" sz="2800">
                <a:solidFill>
                  <a:srgbClr val="000099"/>
                </a:solidFill>
              </a:rPr>
              <a:t>Oito vezes o profeta se dirige ao povo falando-lhe de sua apostasia.</a:t>
            </a:r>
          </a:p>
        </p:txBody>
      </p:sp>
      <p:sp>
        <p:nvSpPr>
          <p:cNvPr id="46083" name="Text Box 3">
            <a:extLst>
              <a:ext uri="{FF2B5EF4-FFF2-40B4-BE49-F238E27FC236}">
                <a16:creationId xmlns:a16="http://schemas.microsoft.com/office/drawing/2014/main" id="{AF686DBB-49B1-4FC7-B369-B9E073BFC8ED}"/>
              </a:ext>
            </a:extLst>
          </p:cNvPr>
          <p:cNvSpPr txBox="1">
            <a:spLocks noChangeArrowheads="1"/>
          </p:cNvSpPr>
          <p:nvPr/>
        </p:nvSpPr>
        <p:spPr bwMode="auto">
          <a:xfrm>
            <a:off x="3203575" y="620713"/>
            <a:ext cx="54721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a:solidFill>
                  <a:srgbClr val="000099"/>
                </a:solidFill>
              </a:rPr>
              <a:t>CONSIDERAÇÕES FINAIS DO LIVRO DE MALAQUIAS</a:t>
            </a:r>
          </a:p>
        </p:txBody>
      </p:sp>
      <p:sp>
        <p:nvSpPr>
          <p:cNvPr id="46084" name="Text Box 4">
            <a:extLst>
              <a:ext uri="{FF2B5EF4-FFF2-40B4-BE49-F238E27FC236}">
                <a16:creationId xmlns:a16="http://schemas.microsoft.com/office/drawing/2014/main" id="{DDAE3C2B-2FBD-48C6-9039-2118BFA699F4}"/>
              </a:ext>
            </a:extLst>
          </p:cNvPr>
          <p:cNvSpPr txBox="1">
            <a:spLocks noChangeArrowheads="1"/>
          </p:cNvSpPr>
          <p:nvPr/>
        </p:nvSpPr>
        <p:spPr bwMode="auto">
          <a:xfrm>
            <a:off x="252413" y="4292600"/>
            <a:ext cx="82804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r>
              <a:rPr lang="pt-BR" altLang="pt-BR" sz="2800">
                <a:solidFill>
                  <a:srgbClr val="FF0000"/>
                </a:solidFill>
              </a:rPr>
              <a:t>1. </a:t>
            </a:r>
            <a:r>
              <a:rPr lang="pt-BR" altLang="pt-BR" sz="2800" i="1">
                <a:solidFill>
                  <a:srgbClr val="FF0000"/>
                </a:solidFill>
              </a:rPr>
              <a:t>“Em que nos tem amado?” (1:2)</a:t>
            </a:r>
          </a:p>
          <a:p>
            <a:r>
              <a:rPr lang="pt-BR" altLang="pt-BR" sz="2800">
                <a:solidFill>
                  <a:srgbClr val="FF0000"/>
                </a:solidFill>
              </a:rPr>
              <a:t>2. </a:t>
            </a:r>
            <a:r>
              <a:rPr lang="pt-BR" altLang="pt-BR" sz="2800" i="1">
                <a:solidFill>
                  <a:srgbClr val="FF0000"/>
                </a:solidFill>
              </a:rPr>
              <a:t>“Em que desprezamos nós o Teu nome? (1:6)</a:t>
            </a:r>
          </a:p>
          <a:p>
            <a:r>
              <a:rPr lang="pt-BR" altLang="pt-BR" sz="2800">
                <a:solidFill>
                  <a:srgbClr val="FF0000"/>
                </a:solidFill>
              </a:rPr>
              <a:t>3. </a:t>
            </a:r>
            <a:r>
              <a:rPr lang="pt-BR" altLang="pt-BR" sz="2800" i="1">
                <a:solidFill>
                  <a:srgbClr val="FF0000"/>
                </a:solidFill>
              </a:rPr>
              <a:t>“Em que Te havemos profana o Teu nome? (1:7)</a:t>
            </a:r>
          </a:p>
          <a:p>
            <a:r>
              <a:rPr lang="pt-BR" altLang="pt-BR" sz="2800">
                <a:solidFill>
                  <a:srgbClr val="FF0000"/>
                </a:solidFill>
              </a:rPr>
              <a:t>4. </a:t>
            </a:r>
            <a:r>
              <a:rPr lang="pt-BR" altLang="pt-BR" sz="2800" i="1">
                <a:solidFill>
                  <a:srgbClr val="FF0000"/>
                </a:solidFill>
              </a:rPr>
              <a:t>“Em que O enfadamos?” (2:17)</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iterate type="wd">
                                    <p:tmPct val="100000"/>
                                  </p:iterate>
                                  <p:childTnLst>
                                    <p:set>
                                      <p:cBhvr>
                                        <p:cTn id="6" dur="1" fill="hold">
                                          <p:stCondLst>
                                            <p:cond delay="0"/>
                                          </p:stCondLst>
                                        </p:cTn>
                                        <p:tgtEl>
                                          <p:spTgt spid="46083"/>
                                        </p:tgtEl>
                                        <p:attrNameLst>
                                          <p:attrName>style.visibility</p:attrName>
                                        </p:attrNameLst>
                                      </p:cBhvr>
                                      <p:to>
                                        <p:strVal val="visible"/>
                                      </p:to>
                                    </p:set>
                                    <p:anim calcmode="lin" valueType="num">
                                      <p:cBhvr>
                                        <p:cTn id="7" dur="300" fill="hold"/>
                                        <p:tgtEl>
                                          <p:spTgt spid="46083"/>
                                        </p:tgtEl>
                                        <p:attrNameLst>
                                          <p:attrName>ppt_x</p:attrName>
                                        </p:attrNameLst>
                                      </p:cBhvr>
                                      <p:tavLst>
                                        <p:tav tm="0">
                                          <p:val>
                                            <p:strVal val="#ppt_x-#ppt_w/2"/>
                                          </p:val>
                                        </p:tav>
                                        <p:tav tm="100000">
                                          <p:val>
                                            <p:strVal val="#ppt_x"/>
                                          </p:val>
                                        </p:tav>
                                      </p:tavLst>
                                    </p:anim>
                                    <p:anim calcmode="lin" valueType="num">
                                      <p:cBhvr>
                                        <p:cTn id="8" dur="300" fill="hold"/>
                                        <p:tgtEl>
                                          <p:spTgt spid="46083"/>
                                        </p:tgtEl>
                                        <p:attrNameLst>
                                          <p:attrName>ppt_y</p:attrName>
                                        </p:attrNameLst>
                                      </p:cBhvr>
                                      <p:tavLst>
                                        <p:tav tm="0">
                                          <p:val>
                                            <p:strVal val="#ppt_y"/>
                                          </p:val>
                                        </p:tav>
                                        <p:tav tm="100000">
                                          <p:val>
                                            <p:strVal val="#ppt_y"/>
                                          </p:val>
                                        </p:tav>
                                      </p:tavLst>
                                    </p:anim>
                                    <p:anim calcmode="lin" valueType="num">
                                      <p:cBhvr>
                                        <p:cTn id="9" dur="300" fill="hold"/>
                                        <p:tgtEl>
                                          <p:spTgt spid="46083"/>
                                        </p:tgtEl>
                                        <p:attrNameLst>
                                          <p:attrName>ppt_w</p:attrName>
                                        </p:attrNameLst>
                                      </p:cBhvr>
                                      <p:tavLst>
                                        <p:tav tm="0">
                                          <p:val>
                                            <p:fltVal val="0"/>
                                          </p:val>
                                        </p:tav>
                                        <p:tav tm="100000">
                                          <p:val>
                                            <p:strVal val="#ppt_w"/>
                                          </p:val>
                                        </p:tav>
                                      </p:tavLst>
                                    </p:anim>
                                    <p:anim calcmode="lin" valueType="num">
                                      <p:cBhvr>
                                        <p:cTn id="10" dur="300" fill="hold"/>
                                        <p:tgtEl>
                                          <p:spTgt spid="46083"/>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 fill="hold" grpId="0" nodeType="clickEffect">
                                  <p:stCondLst>
                                    <p:cond delay="0"/>
                                  </p:stCondLst>
                                  <p:childTnLst>
                                    <p:set>
                                      <p:cBhvr>
                                        <p:cTn id="14" dur="1" fill="hold">
                                          <p:stCondLst>
                                            <p:cond delay="0"/>
                                          </p:stCondLst>
                                        </p:cTn>
                                        <p:tgtEl>
                                          <p:spTgt spid="46082">
                                            <p:txEl>
                                              <p:pRg st="1" end="1"/>
                                            </p:txEl>
                                          </p:spTgt>
                                        </p:tgtEl>
                                        <p:attrNameLst>
                                          <p:attrName>style.visibility</p:attrName>
                                        </p:attrNameLst>
                                      </p:cBhvr>
                                      <p:to>
                                        <p:strVal val="visible"/>
                                      </p:to>
                                    </p:set>
                                    <p:anim calcmode="lin" valueType="num">
                                      <p:cBhvr>
                                        <p:cTn id="15" dur="500" fill="hold"/>
                                        <p:tgtEl>
                                          <p:spTgt spid="4608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6082">
                                            <p:txEl>
                                              <p:pRg st="1" end="1"/>
                                            </p:txEl>
                                          </p:spTgt>
                                        </p:tgtEl>
                                        <p:attrNameLst>
                                          <p:attrName>ppt_y</p:attrName>
                                        </p:attrNameLst>
                                      </p:cBhvr>
                                      <p:tavLst>
                                        <p:tav tm="0">
                                          <p:val>
                                            <p:strVal val="#ppt_y-#ppt_h/2"/>
                                          </p:val>
                                        </p:tav>
                                        <p:tav tm="100000">
                                          <p:val>
                                            <p:strVal val="#ppt_y"/>
                                          </p:val>
                                        </p:tav>
                                      </p:tavLst>
                                    </p:anim>
                                    <p:anim calcmode="lin" valueType="num">
                                      <p:cBhvr>
                                        <p:cTn id="17" dur="500" fill="hold"/>
                                        <p:tgtEl>
                                          <p:spTgt spid="46082">
                                            <p:txEl>
                                              <p:pRg st="1" end="1"/>
                                            </p:txEl>
                                          </p:spTgt>
                                        </p:tgtEl>
                                        <p:attrNameLst>
                                          <p:attrName>ppt_w</p:attrName>
                                        </p:attrNameLst>
                                      </p:cBhvr>
                                      <p:tavLst>
                                        <p:tav tm="0">
                                          <p:val>
                                            <p:strVal val="#ppt_w"/>
                                          </p:val>
                                        </p:tav>
                                        <p:tav tm="100000">
                                          <p:val>
                                            <p:strVal val="#ppt_w"/>
                                          </p:val>
                                        </p:tav>
                                      </p:tavLst>
                                    </p:anim>
                                    <p:anim calcmode="lin" valueType="num">
                                      <p:cBhvr>
                                        <p:cTn id="18" dur="500" fill="hold"/>
                                        <p:tgtEl>
                                          <p:spTgt spid="4608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1" fill="hold" grpId="0" nodeType="clickEffect">
                                  <p:stCondLst>
                                    <p:cond delay="0"/>
                                  </p:stCondLst>
                                  <p:childTnLst>
                                    <p:set>
                                      <p:cBhvr>
                                        <p:cTn id="22" dur="1" fill="hold">
                                          <p:stCondLst>
                                            <p:cond delay="0"/>
                                          </p:stCondLst>
                                        </p:cTn>
                                        <p:tgtEl>
                                          <p:spTgt spid="46084"/>
                                        </p:tgtEl>
                                        <p:attrNameLst>
                                          <p:attrName>style.visibility</p:attrName>
                                        </p:attrNameLst>
                                      </p:cBhvr>
                                      <p:to>
                                        <p:strVal val="visible"/>
                                      </p:to>
                                    </p:set>
                                    <p:anim calcmode="lin" valueType="num">
                                      <p:cBhvr>
                                        <p:cTn id="23" dur="500" fill="hold"/>
                                        <p:tgtEl>
                                          <p:spTgt spid="46084"/>
                                        </p:tgtEl>
                                        <p:attrNameLst>
                                          <p:attrName>ppt_x</p:attrName>
                                        </p:attrNameLst>
                                      </p:cBhvr>
                                      <p:tavLst>
                                        <p:tav tm="0">
                                          <p:val>
                                            <p:strVal val="#ppt_x"/>
                                          </p:val>
                                        </p:tav>
                                        <p:tav tm="100000">
                                          <p:val>
                                            <p:strVal val="#ppt_x"/>
                                          </p:val>
                                        </p:tav>
                                      </p:tavLst>
                                    </p:anim>
                                    <p:anim calcmode="lin" valueType="num">
                                      <p:cBhvr>
                                        <p:cTn id="24" dur="500" fill="hold"/>
                                        <p:tgtEl>
                                          <p:spTgt spid="46084"/>
                                        </p:tgtEl>
                                        <p:attrNameLst>
                                          <p:attrName>ppt_y</p:attrName>
                                        </p:attrNameLst>
                                      </p:cBhvr>
                                      <p:tavLst>
                                        <p:tav tm="0">
                                          <p:val>
                                            <p:strVal val="#ppt_y-#ppt_h/2"/>
                                          </p:val>
                                        </p:tav>
                                        <p:tav tm="100000">
                                          <p:val>
                                            <p:strVal val="#ppt_y"/>
                                          </p:val>
                                        </p:tav>
                                      </p:tavLst>
                                    </p:anim>
                                    <p:anim calcmode="lin" valueType="num">
                                      <p:cBhvr>
                                        <p:cTn id="25" dur="500" fill="hold"/>
                                        <p:tgtEl>
                                          <p:spTgt spid="46084"/>
                                        </p:tgtEl>
                                        <p:attrNameLst>
                                          <p:attrName>ppt_w</p:attrName>
                                        </p:attrNameLst>
                                      </p:cBhvr>
                                      <p:tavLst>
                                        <p:tav tm="0">
                                          <p:val>
                                            <p:strVal val="#ppt_w"/>
                                          </p:val>
                                        </p:tav>
                                        <p:tav tm="100000">
                                          <p:val>
                                            <p:strVal val="#ppt_w"/>
                                          </p:val>
                                        </p:tav>
                                      </p:tavLst>
                                    </p:anim>
                                    <p:anim calcmode="lin" valueType="num">
                                      <p:cBhvr>
                                        <p:cTn id="26" dur="500" fill="hold"/>
                                        <p:tgtEl>
                                          <p:spTgt spid="460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autoUpdateAnimBg="0"/>
      <p:bldP spid="46083" grpId="0" autoUpdateAnimBg="0"/>
      <p:bldP spid="46084"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a:extLst>
              <a:ext uri="{FF2B5EF4-FFF2-40B4-BE49-F238E27FC236}">
                <a16:creationId xmlns:a16="http://schemas.microsoft.com/office/drawing/2014/main" id="{02C6E387-104D-4D7A-B9D6-4423E06BFD21}"/>
              </a:ext>
            </a:extLst>
          </p:cNvPr>
          <p:cNvSpPr txBox="1">
            <a:spLocks noChangeArrowheads="1"/>
          </p:cNvSpPr>
          <p:nvPr/>
        </p:nvSpPr>
        <p:spPr bwMode="auto">
          <a:xfrm>
            <a:off x="250825" y="2636838"/>
            <a:ext cx="8286750" cy="365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marL="4667250">
              <a:defRPr sz="2400">
                <a:solidFill>
                  <a:schemeClr val="tx1"/>
                </a:solidFill>
                <a:latin typeface="Times New Roman" panose="02020603050405020304" pitchFamily="18" charset="0"/>
              </a:defRPr>
            </a:lvl2pPr>
            <a:lvl3pPr marL="4857750">
              <a:defRPr sz="2400">
                <a:solidFill>
                  <a:schemeClr val="tx1"/>
                </a:solidFill>
                <a:latin typeface="Times New Roman" panose="02020603050405020304" pitchFamily="18" charset="0"/>
              </a:defRPr>
            </a:lvl3pPr>
            <a:lvl4pPr marL="5048250">
              <a:defRPr sz="2400">
                <a:solidFill>
                  <a:schemeClr val="tx1"/>
                </a:solidFill>
                <a:latin typeface="Times New Roman" panose="02020603050405020304" pitchFamily="18" charset="0"/>
              </a:defRPr>
            </a:lvl4pPr>
            <a:lvl5pPr marL="5238750">
              <a:defRPr sz="2400">
                <a:solidFill>
                  <a:schemeClr val="tx1"/>
                </a:solidFill>
                <a:latin typeface="Times New Roman" panose="02020603050405020304" pitchFamily="18" charset="0"/>
              </a:defRPr>
            </a:lvl5pPr>
            <a:lvl6pPr marL="5695950" eaLnBrk="0" fontAlgn="base" hangingPunct="0">
              <a:spcBef>
                <a:spcPct val="0"/>
              </a:spcBef>
              <a:spcAft>
                <a:spcPct val="0"/>
              </a:spcAft>
              <a:defRPr sz="2400">
                <a:solidFill>
                  <a:schemeClr val="tx1"/>
                </a:solidFill>
                <a:latin typeface="Times New Roman" panose="02020603050405020304" pitchFamily="18" charset="0"/>
              </a:defRPr>
            </a:lvl6pPr>
            <a:lvl7pPr marL="6153150" eaLnBrk="0" fontAlgn="base" hangingPunct="0">
              <a:spcBef>
                <a:spcPct val="0"/>
              </a:spcBef>
              <a:spcAft>
                <a:spcPct val="0"/>
              </a:spcAft>
              <a:defRPr sz="2400">
                <a:solidFill>
                  <a:schemeClr val="tx1"/>
                </a:solidFill>
                <a:latin typeface="Times New Roman" panose="02020603050405020304" pitchFamily="18" charset="0"/>
              </a:defRPr>
            </a:lvl7pPr>
            <a:lvl8pPr marL="6610350" eaLnBrk="0" fontAlgn="base" hangingPunct="0">
              <a:spcBef>
                <a:spcPct val="0"/>
              </a:spcBef>
              <a:spcAft>
                <a:spcPct val="0"/>
              </a:spcAft>
              <a:defRPr sz="2400">
                <a:solidFill>
                  <a:schemeClr val="tx1"/>
                </a:solidFill>
                <a:latin typeface="Times New Roman" panose="02020603050405020304" pitchFamily="18" charset="0"/>
              </a:defRPr>
            </a:lvl8pPr>
            <a:lvl9pPr marL="7067550" eaLnBrk="0" fontAlgn="base" hangingPunct="0">
              <a:spcBef>
                <a:spcPct val="0"/>
              </a:spcBef>
              <a:spcAft>
                <a:spcPct val="0"/>
              </a:spcAft>
              <a:defRPr sz="2400">
                <a:solidFill>
                  <a:schemeClr val="tx1"/>
                </a:solidFill>
                <a:latin typeface="Times New Roman" panose="02020603050405020304" pitchFamily="18" charset="0"/>
              </a:defRPr>
            </a:lvl9pPr>
          </a:lstStyle>
          <a:p>
            <a:pPr lvl="3">
              <a:lnSpc>
                <a:spcPct val="140000"/>
              </a:lnSpc>
            </a:pPr>
            <a:endParaRPr lang="pt-BR" altLang="pt-BR" sz="1600">
              <a:solidFill>
                <a:srgbClr val="FF0000"/>
              </a:solidFill>
            </a:endParaRPr>
          </a:p>
          <a:p>
            <a:pPr algn="just">
              <a:lnSpc>
                <a:spcPct val="120000"/>
              </a:lnSpc>
            </a:pPr>
            <a:endParaRPr lang="pt-BR" altLang="pt-BR" sz="900">
              <a:solidFill>
                <a:srgbClr val="FF0000"/>
              </a:solidFill>
            </a:endParaRPr>
          </a:p>
          <a:p>
            <a:pPr algn="just">
              <a:lnSpc>
                <a:spcPct val="120000"/>
              </a:lnSpc>
            </a:pPr>
            <a:r>
              <a:rPr lang="pt-BR" altLang="pt-BR" sz="2800">
                <a:solidFill>
                  <a:srgbClr val="FF0000"/>
                </a:solidFill>
              </a:rPr>
              <a:t>5. </a:t>
            </a:r>
            <a:r>
              <a:rPr lang="pt-BR" altLang="pt-BR" sz="2800" i="1">
                <a:solidFill>
                  <a:srgbClr val="FF0000"/>
                </a:solidFill>
              </a:rPr>
              <a:t>“Em que havemos de tornar?” (3:7)</a:t>
            </a:r>
          </a:p>
          <a:p>
            <a:pPr algn="just">
              <a:lnSpc>
                <a:spcPct val="120000"/>
              </a:lnSpc>
            </a:pPr>
            <a:endParaRPr lang="pt-BR" altLang="pt-BR" sz="900" i="1">
              <a:solidFill>
                <a:srgbClr val="FF0000"/>
              </a:solidFill>
            </a:endParaRPr>
          </a:p>
          <a:p>
            <a:pPr algn="just">
              <a:lnSpc>
                <a:spcPct val="120000"/>
              </a:lnSpc>
            </a:pPr>
            <a:r>
              <a:rPr lang="pt-BR" altLang="pt-BR" sz="2800">
                <a:solidFill>
                  <a:srgbClr val="FF0000"/>
                </a:solidFill>
              </a:rPr>
              <a:t>6. </a:t>
            </a:r>
            <a:r>
              <a:rPr lang="pt-BR" altLang="pt-BR" sz="2800" i="1">
                <a:solidFill>
                  <a:srgbClr val="FF0000"/>
                </a:solidFill>
              </a:rPr>
              <a:t>“Em que Te roubamos?” (3:8)</a:t>
            </a:r>
          </a:p>
          <a:p>
            <a:pPr algn="just">
              <a:lnSpc>
                <a:spcPct val="120000"/>
              </a:lnSpc>
            </a:pPr>
            <a:endParaRPr lang="pt-BR" altLang="pt-BR" sz="900" i="1">
              <a:solidFill>
                <a:srgbClr val="FF0000"/>
              </a:solidFill>
            </a:endParaRPr>
          </a:p>
          <a:p>
            <a:pPr algn="just">
              <a:lnSpc>
                <a:spcPct val="120000"/>
              </a:lnSpc>
            </a:pPr>
            <a:r>
              <a:rPr lang="pt-BR" altLang="pt-BR" sz="2800">
                <a:solidFill>
                  <a:srgbClr val="FF0000"/>
                </a:solidFill>
              </a:rPr>
              <a:t>7. </a:t>
            </a:r>
            <a:r>
              <a:rPr lang="pt-BR" altLang="pt-BR" sz="2800" i="1">
                <a:solidFill>
                  <a:srgbClr val="FF0000"/>
                </a:solidFill>
              </a:rPr>
              <a:t>“Em que temos falado contra Ti?” (3:13)</a:t>
            </a:r>
          </a:p>
          <a:p>
            <a:pPr algn="just">
              <a:lnSpc>
                <a:spcPct val="120000"/>
              </a:lnSpc>
            </a:pPr>
            <a:endParaRPr lang="pt-BR" altLang="pt-BR" sz="900" i="1">
              <a:solidFill>
                <a:srgbClr val="FF0000"/>
              </a:solidFill>
            </a:endParaRPr>
          </a:p>
          <a:p>
            <a:pPr algn="just">
              <a:lnSpc>
                <a:spcPct val="120000"/>
              </a:lnSpc>
            </a:pPr>
            <a:r>
              <a:rPr lang="pt-BR" altLang="pt-BR" sz="2800">
                <a:solidFill>
                  <a:srgbClr val="FF0000"/>
                </a:solidFill>
              </a:rPr>
              <a:t>8. </a:t>
            </a:r>
            <a:r>
              <a:rPr lang="pt-BR" altLang="pt-BR" sz="2800" i="1">
                <a:solidFill>
                  <a:srgbClr val="FF0000"/>
                </a:solidFill>
              </a:rPr>
              <a:t>“Em que nos aproveitou  termos cuidado  em guardar os seus preceitos?” (3:14)</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69634">
                                            <p:txEl>
                                              <p:pRg st="2" end="2"/>
                                            </p:txEl>
                                          </p:spTgt>
                                        </p:tgtEl>
                                        <p:attrNameLst>
                                          <p:attrName>style.visibility</p:attrName>
                                        </p:attrNameLst>
                                      </p:cBhvr>
                                      <p:to>
                                        <p:strVal val="visible"/>
                                      </p:to>
                                    </p:set>
                                    <p:anim calcmode="lin" valueType="num">
                                      <p:cBhvr>
                                        <p:cTn id="7" dur="500" fill="hold"/>
                                        <p:tgtEl>
                                          <p:spTgt spid="69634">
                                            <p:txEl>
                                              <p:pRg st="2" end="2"/>
                                            </p:txEl>
                                          </p:spTgt>
                                        </p:tgtEl>
                                        <p:attrNameLst>
                                          <p:attrName>ppt_x</p:attrName>
                                        </p:attrNameLst>
                                      </p:cBhvr>
                                      <p:tavLst>
                                        <p:tav tm="0">
                                          <p:val>
                                            <p:strVal val="#ppt_x"/>
                                          </p:val>
                                        </p:tav>
                                        <p:tav tm="100000">
                                          <p:val>
                                            <p:strVal val="#ppt_x"/>
                                          </p:val>
                                        </p:tav>
                                      </p:tavLst>
                                    </p:anim>
                                    <p:anim calcmode="lin" valueType="num">
                                      <p:cBhvr>
                                        <p:cTn id="8" dur="500" fill="hold"/>
                                        <p:tgtEl>
                                          <p:spTgt spid="69634">
                                            <p:txEl>
                                              <p:pRg st="2" end="2"/>
                                            </p:txEl>
                                          </p:spTgt>
                                        </p:tgtEl>
                                        <p:attrNameLst>
                                          <p:attrName>ppt_y</p:attrName>
                                        </p:attrNameLst>
                                      </p:cBhvr>
                                      <p:tavLst>
                                        <p:tav tm="0">
                                          <p:val>
                                            <p:strVal val="#ppt_y-#ppt_h/2"/>
                                          </p:val>
                                        </p:tav>
                                        <p:tav tm="100000">
                                          <p:val>
                                            <p:strVal val="#ppt_y"/>
                                          </p:val>
                                        </p:tav>
                                      </p:tavLst>
                                    </p:anim>
                                    <p:anim calcmode="lin" valueType="num">
                                      <p:cBhvr>
                                        <p:cTn id="9" dur="500" fill="hold"/>
                                        <p:tgtEl>
                                          <p:spTgt spid="69634">
                                            <p:txEl>
                                              <p:pRg st="2" end="2"/>
                                            </p:txEl>
                                          </p:spTgt>
                                        </p:tgtEl>
                                        <p:attrNameLst>
                                          <p:attrName>ppt_w</p:attrName>
                                        </p:attrNameLst>
                                      </p:cBhvr>
                                      <p:tavLst>
                                        <p:tav tm="0">
                                          <p:val>
                                            <p:strVal val="#ppt_w"/>
                                          </p:val>
                                        </p:tav>
                                        <p:tav tm="100000">
                                          <p:val>
                                            <p:strVal val="#ppt_w"/>
                                          </p:val>
                                        </p:tav>
                                      </p:tavLst>
                                    </p:anim>
                                    <p:anim calcmode="lin" valueType="num">
                                      <p:cBhvr>
                                        <p:cTn id="10" dur="500" fill="hold"/>
                                        <p:tgtEl>
                                          <p:spTgt spid="6963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 fill="hold" grpId="0" nodeType="clickEffect">
                                  <p:stCondLst>
                                    <p:cond delay="0"/>
                                  </p:stCondLst>
                                  <p:childTnLst>
                                    <p:set>
                                      <p:cBhvr>
                                        <p:cTn id="14" dur="1" fill="hold">
                                          <p:stCondLst>
                                            <p:cond delay="0"/>
                                          </p:stCondLst>
                                        </p:cTn>
                                        <p:tgtEl>
                                          <p:spTgt spid="69634">
                                            <p:txEl>
                                              <p:pRg st="4" end="4"/>
                                            </p:txEl>
                                          </p:spTgt>
                                        </p:tgtEl>
                                        <p:attrNameLst>
                                          <p:attrName>style.visibility</p:attrName>
                                        </p:attrNameLst>
                                      </p:cBhvr>
                                      <p:to>
                                        <p:strVal val="visible"/>
                                      </p:to>
                                    </p:set>
                                    <p:anim calcmode="lin" valueType="num">
                                      <p:cBhvr>
                                        <p:cTn id="15" dur="500" fill="hold"/>
                                        <p:tgtEl>
                                          <p:spTgt spid="69634">
                                            <p:txEl>
                                              <p:pRg st="4" end="4"/>
                                            </p:txEl>
                                          </p:spTgt>
                                        </p:tgtEl>
                                        <p:attrNameLst>
                                          <p:attrName>ppt_x</p:attrName>
                                        </p:attrNameLst>
                                      </p:cBhvr>
                                      <p:tavLst>
                                        <p:tav tm="0">
                                          <p:val>
                                            <p:strVal val="#ppt_x"/>
                                          </p:val>
                                        </p:tav>
                                        <p:tav tm="100000">
                                          <p:val>
                                            <p:strVal val="#ppt_x"/>
                                          </p:val>
                                        </p:tav>
                                      </p:tavLst>
                                    </p:anim>
                                    <p:anim calcmode="lin" valueType="num">
                                      <p:cBhvr>
                                        <p:cTn id="16" dur="500" fill="hold"/>
                                        <p:tgtEl>
                                          <p:spTgt spid="69634">
                                            <p:txEl>
                                              <p:pRg st="4" end="4"/>
                                            </p:txEl>
                                          </p:spTgt>
                                        </p:tgtEl>
                                        <p:attrNameLst>
                                          <p:attrName>ppt_y</p:attrName>
                                        </p:attrNameLst>
                                      </p:cBhvr>
                                      <p:tavLst>
                                        <p:tav tm="0">
                                          <p:val>
                                            <p:strVal val="#ppt_y-#ppt_h/2"/>
                                          </p:val>
                                        </p:tav>
                                        <p:tav tm="100000">
                                          <p:val>
                                            <p:strVal val="#ppt_y"/>
                                          </p:val>
                                        </p:tav>
                                      </p:tavLst>
                                    </p:anim>
                                    <p:anim calcmode="lin" valueType="num">
                                      <p:cBhvr>
                                        <p:cTn id="17" dur="500" fill="hold"/>
                                        <p:tgtEl>
                                          <p:spTgt spid="69634">
                                            <p:txEl>
                                              <p:pRg st="4" end="4"/>
                                            </p:txEl>
                                          </p:spTgt>
                                        </p:tgtEl>
                                        <p:attrNameLst>
                                          <p:attrName>ppt_w</p:attrName>
                                        </p:attrNameLst>
                                      </p:cBhvr>
                                      <p:tavLst>
                                        <p:tav tm="0">
                                          <p:val>
                                            <p:strVal val="#ppt_w"/>
                                          </p:val>
                                        </p:tav>
                                        <p:tav tm="100000">
                                          <p:val>
                                            <p:strVal val="#ppt_w"/>
                                          </p:val>
                                        </p:tav>
                                      </p:tavLst>
                                    </p:anim>
                                    <p:anim calcmode="lin" valueType="num">
                                      <p:cBhvr>
                                        <p:cTn id="18" dur="500" fill="hold"/>
                                        <p:tgtEl>
                                          <p:spTgt spid="6963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1" fill="hold" grpId="0" nodeType="clickEffect">
                                  <p:stCondLst>
                                    <p:cond delay="0"/>
                                  </p:stCondLst>
                                  <p:childTnLst>
                                    <p:set>
                                      <p:cBhvr>
                                        <p:cTn id="22" dur="1" fill="hold">
                                          <p:stCondLst>
                                            <p:cond delay="0"/>
                                          </p:stCondLst>
                                        </p:cTn>
                                        <p:tgtEl>
                                          <p:spTgt spid="69634">
                                            <p:txEl>
                                              <p:pRg st="6" end="6"/>
                                            </p:txEl>
                                          </p:spTgt>
                                        </p:tgtEl>
                                        <p:attrNameLst>
                                          <p:attrName>style.visibility</p:attrName>
                                        </p:attrNameLst>
                                      </p:cBhvr>
                                      <p:to>
                                        <p:strVal val="visible"/>
                                      </p:to>
                                    </p:set>
                                    <p:anim calcmode="lin" valueType="num">
                                      <p:cBhvr>
                                        <p:cTn id="23" dur="500" fill="hold"/>
                                        <p:tgtEl>
                                          <p:spTgt spid="69634">
                                            <p:txEl>
                                              <p:pRg st="6" end="6"/>
                                            </p:txEl>
                                          </p:spTgt>
                                        </p:tgtEl>
                                        <p:attrNameLst>
                                          <p:attrName>ppt_x</p:attrName>
                                        </p:attrNameLst>
                                      </p:cBhvr>
                                      <p:tavLst>
                                        <p:tav tm="0">
                                          <p:val>
                                            <p:strVal val="#ppt_x"/>
                                          </p:val>
                                        </p:tav>
                                        <p:tav tm="100000">
                                          <p:val>
                                            <p:strVal val="#ppt_x"/>
                                          </p:val>
                                        </p:tav>
                                      </p:tavLst>
                                    </p:anim>
                                    <p:anim calcmode="lin" valueType="num">
                                      <p:cBhvr>
                                        <p:cTn id="24" dur="500" fill="hold"/>
                                        <p:tgtEl>
                                          <p:spTgt spid="69634">
                                            <p:txEl>
                                              <p:pRg st="6" end="6"/>
                                            </p:txEl>
                                          </p:spTgt>
                                        </p:tgtEl>
                                        <p:attrNameLst>
                                          <p:attrName>ppt_y</p:attrName>
                                        </p:attrNameLst>
                                      </p:cBhvr>
                                      <p:tavLst>
                                        <p:tav tm="0">
                                          <p:val>
                                            <p:strVal val="#ppt_y-#ppt_h/2"/>
                                          </p:val>
                                        </p:tav>
                                        <p:tav tm="100000">
                                          <p:val>
                                            <p:strVal val="#ppt_y"/>
                                          </p:val>
                                        </p:tav>
                                      </p:tavLst>
                                    </p:anim>
                                    <p:anim calcmode="lin" valueType="num">
                                      <p:cBhvr>
                                        <p:cTn id="25" dur="500" fill="hold"/>
                                        <p:tgtEl>
                                          <p:spTgt spid="69634">
                                            <p:txEl>
                                              <p:pRg st="6" end="6"/>
                                            </p:txEl>
                                          </p:spTgt>
                                        </p:tgtEl>
                                        <p:attrNameLst>
                                          <p:attrName>ppt_w</p:attrName>
                                        </p:attrNameLst>
                                      </p:cBhvr>
                                      <p:tavLst>
                                        <p:tav tm="0">
                                          <p:val>
                                            <p:strVal val="#ppt_w"/>
                                          </p:val>
                                        </p:tav>
                                        <p:tav tm="100000">
                                          <p:val>
                                            <p:strVal val="#ppt_w"/>
                                          </p:val>
                                        </p:tav>
                                      </p:tavLst>
                                    </p:anim>
                                    <p:anim calcmode="lin" valueType="num">
                                      <p:cBhvr>
                                        <p:cTn id="26" dur="500" fill="hold"/>
                                        <p:tgtEl>
                                          <p:spTgt spid="69634">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 fill="hold" grpId="0" nodeType="clickEffect">
                                  <p:stCondLst>
                                    <p:cond delay="0"/>
                                  </p:stCondLst>
                                  <p:childTnLst>
                                    <p:set>
                                      <p:cBhvr>
                                        <p:cTn id="30" dur="1" fill="hold">
                                          <p:stCondLst>
                                            <p:cond delay="0"/>
                                          </p:stCondLst>
                                        </p:cTn>
                                        <p:tgtEl>
                                          <p:spTgt spid="69634">
                                            <p:txEl>
                                              <p:pRg st="8" end="8"/>
                                            </p:txEl>
                                          </p:spTgt>
                                        </p:tgtEl>
                                        <p:attrNameLst>
                                          <p:attrName>style.visibility</p:attrName>
                                        </p:attrNameLst>
                                      </p:cBhvr>
                                      <p:to>
                                        <p:strVal val="visible"/>
                                      </p:to>
                                    </p:set>
                                    <p:anim calcmode="lin" valueType="num">
                                      <p:cBhvr>
                                        <p:cTn id="31" dur="500" fill="hold"/>
                                        <p:tgtEl>
                                          <p:spTgt spid="69634">
                                            <p:txEl>
                                              <p:pRg st="8" end="8"/>
                                            </p:txEl>
                                          </p:spTgt>
                                        </p:tgtEl>
                                        <p:attrNameLst>
                                          <p:attrName>ppt_x</p:attrName>
                                        </p:attrNameLst>
                                      </p:cBhvr>
                                      <p:tavLst>
                                        <p:tav tm="0">
                                          <p:val>
                                            <p:strVal val="#ppt_x"/>
                                          </p:val>
                                        </p:tav>
                                        <p:tav tm="100000">
                                          <p:val>
                                            <p:strVal val="#ppt_x"/>
                                          </p:val>
                                        </p:tav>
                                      </p:tavLst>
                                    </p:anim>
                                    <p:anim calcmode="lin" valueType="num">
                                      <p:cBhvr>
                                        <p:cTn id="32" dur="500" fill="hold"/>
                                        <p:tgtEl>
                                          <p:spTgt spid="69634">
                                            <p:txEl>
                                              <p:pRg st="8" end="8"/>
                                            </p:txEl>
                                          </p:spTgt>
                                        </p:tgtEl>
                                        <p:attrNameLst>
                                          <p:attrName>ppt_y</p:attrName>
                                        </p:attrNameLst>
                                      </p:cBhvr>
                                      <p:tavLst>
                                        <p:tav tm="0">
                                          <p:val>
                                            <p:strVal val="#ppt_y-#ppt_h/2"/>
                                          </p:val>
                                        </p:tav>
                                        <p:tav tm="100000">
                                          <p:val>
                                            <p:strVal val="#ppt_y"/>
                                          </p:val>
                                        </p:tav>
                                      </p:tavLst>
                                    </p:anim>
                                    <p:anim calcmode="lin" valueType="num">
                                      <p:cBhvr>
                                        <p:cTn id="33" dur="500" fill="hold"/>
                                        <p:tgtEl>
                                          <p:spTgt spid="69634">
                                            <p:txEl>
                                              <p:pRg st="8" end="8"/>
                                            </p:txEl>
                                          </p:spTgt>
                                        </p:tgtEl>
                                        <p:attrNameLst>
                                          <p:attrName>ppt_w</p:attrName>
                                        </p:attrNameLst>
                                      </p:cBhvr>
                                      <p:tavLst>
                                        <p:tav tm="0">
                                          <p:val>
                                            <p:strVal val="#ppt_w"/>
                                          </p:val>
                                        </p:tav>
                                        <p:tav tm="100000">
                                          <p:val>
                                            <p:strVal val="#ppt_w"/>
                                          </p:val>
                                        </p:tav>
                                      </p:tavLst>
                                    </p:anim>
                                    <p:anim calcmode="lin" valueType="num">
                                      <p:cBhvr>
                                        <p:cTn id="34" dur="500" fill="hold"/>
                                        <p:tgtEl>
                                          <p:spTgt spid="69634">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a:extLst>
              <a:ext uri="{FF2B5EF4-FFF2-40B4-BE49-F238E27FC236}">
                <a16:creationId xmlns:a16="http://schemas.microsoft.com/office/drawing/2014/main" id="{9041129A-F355-4326-A81A-457007251404}"/>
              </a:ext>
            </a:extLst>
          </p:cNvPr>
          <p:cNvSpPr txBox="1">
            <a:spLocks noChangeArrowheads="1"/>
          </p:cNvSpPr>
          <p:nvPr/>
        </p:nvSpPr>
        <p:spPr bwMode="auto">
          <a:xfrm>
            <a:off x="-396875" y="981075"/>
            <a:ext cx="8748713" cy="550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marL="571500">
              <a:defRPr sz="2400">
                <a:solidFill>
                  <a:schemeClr val="tx1"/>
                </a:solidFill>
                <a:latin typeface="Times New Roman" panose="02020603050405020304" pitchFamily="18" charset="0"/>
              </a:defRPr>
            </a:lvl4pPr>
            <a:lvl5pPr marL="762000">
              <a:defRPr sz="2400">
                <a:solidFill>
                  <a:schemeClr val="tx1"/>
                </a:solidFill>
                <a:latin typeface="Times New Roman" panose="02020603050405020304" pitchFamily="18" charset="0"/>
              </a:defRPr>
            </a:lvl5pPr>
            <a:lvl6pPr marL="1219200" eaLnBrk="0" fontAlgn="base" hangingPunct="0">
              <a:spcBef>
                <a:spcPct val="0"/>
              </a:spcBef>
              <a:spcAft>
                <a:spcPct val="0"/>
              </a:spcAft>
              <a:defRPr sz="2400">
                <a:solidFill>
                  <a:schemeClr val="tx1"/>
                </a:solidFill>
                <a:latin typeface="Times New Roman" panose="02020603050405020304" pitchFamily="18" charset="0"/>
              </a:defRPr>
            </a:lvl6pPr>
            <a:lvl7pPr marL="1676400" eaLnBrk="0" fontAlgn="base" hangingPunct="0">
              <a:spcBef>
                <a:spcPct val="0"/>
              </a:spcBef>
              <a:spcAft>
                <a:spcPct val="0"/>
              </a:spcAft>
              <a:defRPr sz="2400">
                <a:solidFill>
                  <a:schemeClr val="tx1"/>
                </a:solidFill>
                <a:latin typeface="Times New Roman" panose="02020603050405020304" pitchFamily="18" charset="0"/>
              </a:defRPr>
            </a:lvl7pPr>
            <a:lvl8pPr marL="2133600" eaLnBrk="0" fontAlgn="base" hangingPunct="0">
              <a:spcBef>
                <a:spcPct val="0"/>
              </a:spcBef>
              <a:spcAft>
                <a:spcPct val="0"/>
              </a:spcAft>
              <a:defRPr sz="2400">
                <a:solidFill>
                  <a:schemeClr val="tx1"/>
                </a:solidFill>
                <a:latin typeface="Times New Roman" panose="02020603050405020304" pitchFamily="18" charset="0"/>
              </a:defRPr>
            </a:lvl8pPr>
            <a:lvl9pPr marL="2590800" eaLnBrk="0" fontAlgn="base" hangingPunct="0">
              <a:spcBef>
                <a:spcPct val="0"/>
              </a:spcBef>
              <a:spcAft>
                <a:spcPct val="0"/>
              </a:spcAft>
              <a:defRPr sz="2400">
                <a:solidFill>
                  <a:schemeClr val="tx1"/>
                </a:solidFill>
                <a:latin typeface="Times New Roman" panose="02020603050405020304" pitchFamily="18" charset="0"/>
              </a:defRPr>
            </a:lvl9pPr>
          </a:lstStyle>
          <a:p>
            <a:pPr lvl="4" algn="ctr"/>
            <a:r>
              <a:rPr lang="pt-BR" altLang="pt-BR" sz="3200">
                <a:solidFill>
                  <a:srgbClr val="FF0000"/>
                </a:solidFill>
              </a:rPr>
              <a:t>* Malaquias em sua mensagem de condenação fala contra a vida moral e social.</a:t>
            </a:r>
          </a:p>
          <a:p>
            <a:pPr lvl="4" algn="just"/>
            <a:endParaRPr lang="pt-BR" altLang="pt-BR" sz="3200">
              <a:solidFill>
                <a:srgbClr val="000099"/>
              </a:solidFill>
            </a:endParaRPr>
          </a:p>
          <a:p>
            <a:pPr lvl="4" algn="just"/>
            <a:r>
              <a:rPr lang="pt-BR" altLang="pt-BR" sz="2800">
                <a:solidFill>
                  <a:srgbClr val="000099"/>
                </a:solidFill>
              </a:rPr>
              <a:t>Erros:</a:t>
            </a:r>
            <a:endParaRPr lang="pt-BR" altLang="pt-BR" sz="2000">
              <a:solidFill>
                <a:srgbClr val="000099"/>
              </a:solidFill>
            </a:endParaRPr>
          </a:p>
          <a:p>
            <a:pPr lvl="4" algn="just">
              <a:lnSpc>
                <a:spcPct val="160000"/>
              </a:lnSpc>
              <a:buFontTx/>
              <a:buChar char="•"/>
            </a:pPr>
            <a:r>
              <a:rPr lang="pt-BR" altLang="pt-BR" sz="2800">
                <a:solidFill>
                  <a:srgbClr val="000099"/>
                </a:solidFill>
              </a:rPr>
              <a:t>  Violação fragrante da Lei de Deus .</a:t>
            </a:r>
          </a:p>
          <a:p>
            <a:pPr lvl="4" algn="just">
              <a:lnSpc>
                <a:spcPct val="160000"/>
              </a:lnSpc>
              <a:buFontTx/>
              <a:buChar char="•"/>
            </a:pPr>
            <a:endParaRPr lang="pt-BR" altLang="pt-BR" sz="500">
              <a:solidFill>
                <a:srgbClr val="000099"/>
              </a:solidFill>
            </a:endParaRPr>
          </a:p>
          <a:p>
            <a:pPr lvl="4" algn="just">
              <a:lnSpc>
                <a:spcPct val="160000"/>
              </a:lnSpc>
              <a:buFontTx/>
              <a:buChar char="•"/>
            </a:pPr>
            <a:r>
              <a:rPr lang="pt-BR" altLang="pt-BR" sz="2800">
                <a:solidFill>
                  <a:srgbClr val="000099"/>
                </a:solidFill>
              </a:rPr>
              <a:t>  Abandono da legítima esposa sem motivo.</a:t>
            </a:r>
          </a:p>
          <a:p>
            <a:pPr lvl="4" algn="just">
              <a:lnSpc>
                <a:spcPct val="160000"/>
              </a:lnSpc>
              <a:buFontTx/>
              <a:buChar char="•"/>
            </a:pPr>
            <a:endParaRPr lang="pt-BR" altLang="pt-BR" sz="500">
              <a:solidFill>
                <a:srgbClr val="000099"/>
              </a:solidFill>
            </a:endParaRPr>
          </a:p>
          <a:p>
            <a:pPr lvl="4" algn="just">
              <a:lnSpc>
                <a:spcPct val="160000"/>
              </a:lnSpc>
              <a:buFontTx/>
              <a:buChar char="•"/>
            </a:pPr>
            <a:r>
              <a:rPr lang="pt-BR" altLang="pt-BR" sz="2800">
                <a:solidFill>
                  <a:srgbClr val="000099"/>
                </a:solidFill>
              </a:rPr>
              <a:t>  Casamento com mulheres estrangeiras.</a:t>
            </a:r>
          </a:p>
          <a:p>
            <a:pPr lvl="4" algn="just">
              <a:lnSpc>
                <a:spcPct val="160000"/>
              </a:lnSpc>
              <a:buFontTx/>
              <a:buChar char="•"/>
            </a:pPr>
            <a:endParaRPr lang="pt-BR" altLang="pt-BR" sz="500">
              <a:solidFill>
                <a:srgbClr val="000099"/>
              </a:solidFill>
            </a:endParaRPr>
          </a:p>
          <a:p>
            <a:pPr lvl="4">
              <a:lnSpc>
                <a:spcPct val="130000"/>
              </a:lnSpc>
              <a:buFontTx/>
              <a:buChar char="•"/>
            </a:pPr>
            <a:r>
              <a:rPr lang="pt-BR" altLang="pt-BR" sz="2800">
                <a:solidFill>
                  <a:srgbClr val="000099"/>
                </a:solidFill>
              </a:rPr>
              <a:t>  Feitiçaria, adultério, perjúrio, opressão e  fraude, eram erros comuns.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animEffect transition="in" filter="checkerboard(down)">
                                      <p:cBhvr>
                                        <p:cTn id="7" dur="500"/>
                                        <p:tgtEl>
                                          <p:spTgt spid="47106">
                                            <p:txEl>
                                              <p:pRg st="0" end="0"/>
                                            </p:txEl>
                                          </p:spTgt>
                                        </p:tgtEl>
                                      </p:cBhvr>
                                    </p:animEffect>
                                  </p:childTnLst>
                                </p:cTn>
                              </p:par>
                              <p:par>
                                <p:cTn id="8" presetID="5" presetClass="entr" presetSubtype="5" fill="hold" grpId="0" nodeType="withEffect">
                                  <p:stCondLst>
                                    <p:cond delay="0"/>
                                  </p:stCondLst>
                                  <p:childTnLst>
                                    <p:set>
                                      <p:cBhvr>
                                        <p:cTn id="9" dur="1" fill="hold">
                                          <p:stCondLst>
                                            <p:cond delay="0"/>
                                          </p:stCondLst>
                                        </p:cTn>
                                        <p:tgtEl>
                                          <p:spTgt spid="47106">
                                            <p:txEl>
                                              <p:pRg st="2" end="2"/>
                                            </p:txEl>
                                          </p:spTgt>
                                        </p:tgtEl>
                                        <p:attrNameLst>
                                          <p:attrName>style.visibility</p:attrName>
                                        </p:attrNameLst>
                                      </p:cBhvr>
                                      <p:to>
                                        <p:strVal val="visible"/>
                                      </p:to>
                                    </p:set>
                                    <p:animEffect transition="in" filter="checkerboard(down)">
                                      <p:cBhvr>
                                        <p:cTn id="10" dur="500"/>
                                        <p:tgtEl>
                                          <p:spTgt spid="47106">
                                            <p:txEl>
                                              <p:pRg st="2" end="2"/>
                                            </p:txEl>
                                          </p:spTgt>
                                        </p:tgtEl>
                                      </p:cBhvr>
                                    </p:animEffect>
                                  </p:childTnLst>
                                </p:cTn>
                              </p:par>
                              <p:par>
                                <p:cTn id="11" presetID="5" presetClass="entr" presetSubtype="5" fill="hold" grpId="0" nodeType="withEffect">
                                  <p:stCondLst>
                                    <p:cond delay="0"/>
                                  </p:stCondLst>
                                  <p:childTnLst>
                                    <p:set>
                                      <p:cBhvr>
                                        <p:cTn id="12" dur="1" fill="hold">
                                          <p:stCondLst>
                                            <p:cond delay="0"/>
                                          </p:stCondLst>
                                        </p:cTn>
                                        <p:tgtEl>
                                          <p:spTgt spid="47106">
                                            <p:txEl>
                                              <p:pRg st="3" end="3"/>
                                            </p:txEl>
                                          </p:spTgt>
                                        </p:tgtEl>
                                        <p:attrNameLst>
                                          <p:attrName>style.visibility</p:attrName>
                                        </p:attrNameLst>
                                      </p:cBhvr>
                                      <p:to>
                                        <p:strVal val="visible"/>
                                      </p:to>
                                    </p:set>
                                    <p:animEffect transition="in" filter="checkerboard(down)">
                                      <p:cBhvr>
                                        <p:cTn id="13" dur="500"/>
                                        <p:tgtEl>
                                          <p:spTgt spid="47106">
                                            <p:txEl>
                                              <p:pRg st="3" end="3"/>
                                            </p:txEl>
                                          </p:spTgt>
                                        </p:tgtEl>
                                      </p:cBhvr>
                                    </p:animEffect>
                                  </p:childTnLst>
                                </p:cTn>
                              </p:par>
                              <p:par>
                                <p:cTn id="14" presetID="5" presetClass="entr" presetSubtype="5" fill="hold" grpId="0" nodeType="withEffect">
                                  <p:stCondLst>
                                    <p:cond delay="0"/>
                                  </p:stCondLst>
                                  <p:childTnLst>
                                    <p:set>
                                      <p:cBhvr>
                                        <p:cTn id="15" dur="1" fill="hold">
                                          <p:stCondLst>
                                            <p:cond delay="0"/>
                                          </p:stCondLst>
                                        </p:cTn>
                                        <p:tgtEl>
                                          <p:spTgt spid="47106">
                                            <p:txEl>
                                              <p:pRg st="5" end="5"/>
                                            </p:txEl>
                                          </p:spTgt>
                                        </p:tgtEl>
                                        <p:attrNameLst>
                                          <p:attrName>style.visibility</p:attrName>
                                        </p:attrNameLst>
                                      </p:cBhvr>
                                      <p:to>
                                        <p:strVal val="visible"/>
                                      </p:to>
                                    </p:set>
                                    <p:animEffect transition="in" filter="checkerboard(down)">
                                      <p:cBhvr>
                                        <p:cTn id="16" dur="500"/>
                                        <p:tgtEl>
                                          <p:spTgt spid="47106">
                                            <p:txEl>
                                              <p:pRg st="5" end="5"/>
                                            </p:txEl>
                                          </p:spTgt>
                                        </p:tgtEl>
                                      </p:cBhvr>
                                    </p:animEffect>
                                  </p:childTnLst>
                                </p:cTn>
                              </p:par>
                              <p:par>
                                <p:cTn id="17" presetID="5" presetClass="entr" presetSubtype="5" fill="hold" grpId="0" nodeType="withEffect">
                                  <p:stCondLst>
                                    <p:cond delay="0"/>
                                  </p:stCondLst>
                                  <p:childTnLst>
                                    <p:set>
                                      <p:cBhvr>
                                        <p:cTn id="18" dur="1" fill="hold">
                                          <p:stCondLst>
                                            <p:cond delay="0"/>
                                          </p:stCondLst>
                                        </p:cTn>
                                        <p:tgtEl>
                                          <p:spTgt spid="47106">
                                            <p:txEl>
                                              <p:pRg st="7" end="7"/>
                                            </p:txEl>
                                          </p:spTgt>
                                        </p:tgtEl>
                                        <p:attrNameLst>
                                          <p:attrName>style.visibility</p:attrName>
                                        </p:attrNameLst>
                                      </p:cBhvr>
                                      <p:to>
                                        <p:strVal val="visible"/>
                                      </p:to>
                                    </p:set>
                                    <p:animEffect transition="in" filter="checkerboard(down)">
                                      <p:cBhvr>
                                        <p:cTn id="19" dur="500"/>
                                        <p:tgtEl>
                                          <p:spTgt spid="47106">
                                            <p:txEl>
                                              <p:pRg st="7" end="7"/>
                                            </p:txEl>
                                          </p:spTgt>
                                        </p:tgtEl>
                                      </p:cBhvr>
                                    </p:animEffect>
                                  </p:childTnLst>
                                </p:cTn>
                              </p:par>
                              <p:par>
                                <p:cTn id="20" presetID="5" presetClass="entr" presetSubtype="5" fill="hold" grpId="0" nodeType="withEffect">
                                  <p:stCondLst>
                                    <p:cond delay="0"/>
                                  </p:stCondLst>
                                  <p:childTnLst>
                                    <p:set>
                                      <p:cBhvr>
                                        <p:cTn id="21" dur="1" fill="hold">
                                          <p:stCondLst>
                                            <p:cond delay="0"/>
                                          </p:stCondLst>
                                        </p:cTn>
                                        <p:tgtEl>
                                          <p:spTgt spid="47106">
                                            <p:txEl>
                                              <p:pRg st="9" end="9"/>
                                            </p:txEl>
                                          </p:spTgt>
                                        </p:tgtEl>
                                        <p:attrNameLst>
                                          <p:attrName>style.visibility</p:attrName>
                                        </p:attrNameLst>
                                      </p:cBhvr>
                                      <p:to>
                                        <p:strVal val="visible"/>
                                      </p:to>
                                    </p:set>
                                    <p:animEffect transition="in" filter="checkerboard(down)">
                                      <p:cBhvr>
                                        <p:cTn id="22" dur="500"/>
                                        <p:tgtEl>
                                          <p:spTgt spid="4710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Text Box 3">
            <a:extLst>
              <a:ext uri="{FF2B5EF4-FFF2-40B4-BE49-F238E27FC236}">
                <a16:creationId xmlns:a16="http://schemas.microsoft.com/office/drawing/2014/main" id="{CEAB7B5F-0E46-4C5A-908F-2DBEF572905B}"/>
              </a:ext>
            </a:extLst>
          </p:cNvPr>
          <p:cNvSpPr txBox="1">
            <a:spLocks noChangeArrowheads="1"/>
          </p:cNvSpPr>
          <p:nvPr/>
        </p:nvSpPr>
        <p:spPr bwMode="auto">
          <a:xfrm>
            <a:off x="-468313" y="2997200"/>
            <a:ext cx="9072563" cy="342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marL="571500">
              <a:defRPr sz="2400">
                <a:solidFill>
                  <a:schemeClr val="tx1"/>
                </a:solidFill>
                <a:latin typeface="Times New Roman" panose="02020603050405020304" pitchFamily="18" charset="0"/>
              </a:defRPr>
            </a:lvl4pPr>
            <a:lvl5pPr marL="762000">
              <a:defRPr sz="2400">
                <a:solidFill>
                  <a:schemeClr val="tx1"/>
                </a:solidFill>
                <a:latin typeface="Times New Roman" panose="02020603050405020304" pitchFamily="18" charset="0"/>
              </a:defRPr>
            </a:lvl5pPr>
            <a:lvl6pPr marL="1219200" eaLnBrk="0" fontAlgn="base" hangingPunct="0">
              <a:spcBef>
                <a:spcPct val="0"/>
              </a:spcBef>
              <a:spcAft>
                <a:spcPct val="0"/>
              </a:spcAft>
              <a:defRPr sz="2400">
                <a:solidFill>
                  <a:schemeClr val="tx1"/>
                </a:solidFill>
                <a:latin typeface="Times New Roman" panose="02020603050405020304" pitchFamily="18" charset="0"/>
              </a:defRPr>
            </a:lvl6pPr>
            <a:lvl7pPr marL="1676400" eaLnBrk="0" fontAlgn="base" hangingPunct="0">
              <a:spcBef>
                <a:spcPct val="0"/>
              </a:spcBef>
              <a:spcAft>
                <a:spcPct val="0"/>
              </a:spcAft>
              <a:defRPr sz="2400">
                <a:solidFill>
                  <a:schemeClr val="tx1"/>
                </a:solidFill>
                <a:latin typeface="Times New Roman" panose="02020603050405020304" pitchFamily="18" charset="0"/>
              </a:defRPr>
            </a:lvl7pPr>
            <a:lvl8pPr marL="2133600" eaLnBrk="0" fontAlgn="base" hangingPunct="0">
              <a:spcBef>
                <a:spcPct val="0"/>
              </a:spcBef>
              <a:spcAft>
                <a:spcPct val="0"/>
              </a:spcAft>
              <a:defRPr sz="2400">
                <a:solidFill>
                  <a:schemeClr val="tx1"/>
                </a:solidFill>
                <a:latin typeface="Times New Roman" panose="02020603050405020304" pitchFamily="18" charset="0"/>
              </a:defRPr>
            </a:lvl8pPr>
            <a:lvl9pPr marL="2590800" eaLnBrk="0" fontAlgn="base" hangingPunct="0">
              <a:spcBef>
                <a:spcPct val="0"/>
              </a:spcBef>
              <a:spcAft>
                <a:spcPct val="0"/>
              </a:spcAft>
              <a:defRPr sz="2400">
                <a:solidFill>
                  <a:schemeClr val="tx1"/>
                </a:solidFill>
                <a:latin typeface="Times New Roman" panose="02020603050405020304" pitchFamily="18" charset="0"/>
              </a:defRPr>
            </a:lvl9pPr>
          </a:lstStyle>
          <a:p>
            <a:pPr lvl="4" algn="just">
              <a:lnSpc>
                <a:spcPct val="130000"/>
              </a:lnSpc>
            </a:pPr>
            <a:r>
              <a:rPr lang="pt-BR" altLang="pt-BR" sz="2800">
                <a:solidFill>
                  <a:srgbClr val="000099"/>
                </a:solidFill>
              </a:rPr>
              <a:t>* Apesar de Malaquias condenar o povo, e também os sacerdotes, assim mesmo o profeta de Deus foi instruído que falasse ao povo que eles deveriam dizimar, para que a tribo de Levi tivesse o seu sustento, e este repassassem os 10% para os sacerdotes se manterem.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 calcmode="lin" valueType="num">
                                      <p:cBhvr additive="base">
                                        <p:cTn id="7" dur="500" fill="hold"/>
                                        <p:tgtEl>
                                          <p:spTgt spid="61443"/>
                                        </p:tgtEl>
                                        <p:attrNameLst>
                                          <p:attrName>ppt_x</p:attrName>
                                        </p:attrNameLst>
                                      </p:cBhvr>
                                      <p:tavLst>
                                        <p:tav tm="0">
                                          <p:val>
                                            <p:strVal val="0-#ppt_w/2"/>
                                          </p:val>
                                        </p:tav>
                                        <p:tav tm="100000">
                                          <p:val>
                                            <p:strVal val="#ppt_x"/>
                                          </p:val>
                                        </p:tav>
                                      </p:tavLst>
                                    </p:anim>
                                    <p:anim calcmode="lin" valueType="num">
                                      <p:cBhvr additive="base">
                                        <p:cTn id="8" dur="500" fill="hold"/>
                                        <p:tgtEl>
                                          <p:spTgt spid="614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a:extLst>
              <a:ext uri="{FF2B5EF4-FFF2-40B4-BE49-F238E27FC236}">
                <a16:creationId xmlns:a16="http://schemas.microsoft.com/office/drawing/2014/main" id="{82F1398A-A8AD-4BA4-A0EB-6762CAE67BD9}"/>
              </a:ext>
            </a:extLst>
          </p:cNvPr>
          <p:cNvSpPr txBox="1">
            <a:spLocks noChangeArrowheads="1"/>
          </p:cNvSpPr>
          <p:nvPr/>
        </p:nvSpPr>
        <p:spPr bwMode="auto">
          <a:xfrm>
            <a:off x="2700338" y="1201738"/>
            <a:ext cx="5688012"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marL="571500">
              <a:defRPr sz="2400">
                <a:solidFill>
                  <a:schemeClr val="tx1"/>
                </a:solidFill>
                <a:latin typeface="Times New Roman" panose="02020603050405020304" pitchFamily="18" charset="0"/>
              </a:defRPr>
            </a:lvl4pPr>
            <a:lvl5pPr marL="762000">
              <a:defRPr sz="2400">
                <a:solidFill>
                  <a:schemeClr val="tx1"/>
                </a:solidFill>
                <a:latin typeface="Times New Roman" panose="02020603050405020304" pitchFamily="18" charset="0"/>
              </a:defRPr>
            </a:lvl5pPr>
            <a:lvl6pPr marL="1219200" eaLnBrk="0" fontAlgn="base" hangingPunct="0">
              <a:spcBef>
                <a:spcPct val="0"/>
              </a:spcBef>
              <a:spcAft>
                <a:spcPct val="0"/>
              </a:spcAft>
              <a:defRPr sz="2400">
                <a:solidFill>
                  <a:schemeClr val="tx1"/>
                </a:solidFill>
                <a:latin typeface="Times New Roman" panose="02020603050405020304" pitchFamily="18" charset="0"/>
              </a:defRPr>
            </a:lvl6pPr>
            <a:lvl7pPr marL="1676400" eaLnBrk="0" fontAlgn="base" hangingPunct="0">
              <a:spcBef>
                <a:spcPct val="0"/>
              </a:spcBef>
              <a:spcAft>
                <a:spcPct val="0"/>
              </a:spcAft>
              <a:defRPr sz="2400">
                <a:solidFill>
                  <a:schemeClr val="tx1"/>
                </a:solidFill>
                <a:latin typeface="Times New Roman" panose="02020603050405020304" pitchFamily="18" charset="0"/>
              </a:defRPr>
            </a:lvl7pPr>
            <a:lvl8pPr marL="2133600" eaLnBrk="0" fontAlgn="base" hangingPunct="0">
              <a:spcBef>
                <a:spcPct val="0"/>
              </a:spcBef>
              <a:spcAft>
                <a:spcPct val="0"/>
              </a:spcAft>
              <a:defRPr sz="2400">
                <a:solidFill>
                  <a:schemeClr val="tx1"/>
                </a:solidFill>
                <a:latin typeface="Times New Roman" panose="02020603050405020304" pitchFamily="18" charset="0"/>
              </a:defRPr>
            </a:lvl8pPr>
            <a:lvl9pPr marL="2590800" eaLnBrk="0" fontAlgn="base" hangingPunct="0">
              <a:spcBef>
                <a:spcPct val="0"/>
              </a:spcBef>
              <a:spcAft>
                <a:spcPct val="0"/>
              </a:spcAft>
              <a:defRPr sz="2400">
                <a:solidFill>
                  <a:schemeClr val="tx1"/>
                </a:solidFill>
                <a:latin typeface="Times New Roman" panose="02020603050405020304" pitchFamily="18" charset="0"/>
              </a:defRPr>
            </a:lvl9pPr>
          </a:lstStyle>
          <a:p>
            <a:pPr lvl="4" algn="ctr"/>
            <a:r>
              <a:rPr lang="pt-BR" altLang="pt-BR" sz="2800">
                <a:solidFill>
                  <a:srgbClr val="000099"/>
                </a:solidFill>
              </a:rPr>
              <a:t>Quer dizer que,  não cabia ao povo julgar os sacerdotes por seus erros, nem tão pouco deixar de fazer aquilo  que o Senhor já havia determinado como prova de fidelidade a Ele, Deus.</a:t>
            </a:r>
          </a:p>
        </p:txBody>
      </p:sp>
      <p:sp>
        <p:nvSpPr>
          <p:cNvPr id="70659" name="Text Box 3">
            <a:extLst>
              <a:ext uri="{FF2B5EF4-FFF2-40B4-BE49-F238E27FC236}">
                <a16:creationId xmlns:a16="http://schemas.microsoft.com/office/drawing/2014/main" id="{30E0E88F-C238-4F5B-AA42-BB632057856E}"/>
              </a:ext>
            </a:extLst>
          </p:cNvPr>
          <p:cNvSpPr txBox="1">
            <a:spLocks noChangeArrowheads="1"/>
          </p:cNvSpPr>
          <p:nvPr/>
        </p:nvSpPr>
        <p:spPr bwMode="auto">
          <a:xfrm>
            <a:off x="-468313" y="4868863"/>
            <a:ext cx="9001126"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90500">
              <a:defRPr sz="2400">
                <a:solidFill>
                  <a:schemeClr val="tx1"/>
                </a:solidFill>
                <a:latin typeface="Times New Roman" panose="02020603050405020304" pitchFamily="18" charset="0"/>
              </a:defRPr>
            </a:lvl2pPr>
            <a:lvl3pPr marL="381000">
              <a:defRPr sz="2400">
                <a:solidFill>
                  <a:schemeClr val="tx1"/>
                </a:solidFill>
                <a:latin typeface="Times New Roman" panose="02020603050405020304" pitchFamily="18" charset="0"/>
              </a:defRPr>
            </a:lvl3pPr>
            <a:lvl4pPr marL="571500">
              <a:defRPr sz="2400">
                <a:solidFill>
                  <a:schemeClr val="tx1"/>
                </a:solidFill>
                <a:latin typeface="Times New Roman" panose="02020603050405020304" pitchFamily="18" charset="0"/>
              </a:defRPr>
            </a:lvl4pPr>
            <a:lvl5pPr marL="762000">
              <a:defRPr sz="2400">
                <a:solidFill>
                  <a:schemeClr val="tx1"/>
                </a:solidFill>
                <a:latin typeface="Times New Roman" panose="02020603050405020304" pitchFamily="18" charset="0"/>
              </a:defRPr>
            </a:lvl5pPr>
            <a:lvl6pPr marL="1219200" eaLnBrk="0" fontAlgn="base" hangingPunct="0">
              <a:spcBef>
                <a:spcPct val="0"/>
              </a:spcBef>
              <a:spcAft>
                <a:spcPct val="0"/>
              </a:spcAft>
              <a:defRPr sz="2400">
                <a:solidFill>
                  <a:schemeClr val="tx1"/>
                </a:solidFill>
                <a:latin typeface="Times New Roman" panose="02020603050405020304" pitchFamily="18" charset="0"/>
              </a:defRPr>
            </a:lvl6pPr>
            <a:lvl7pPr marL="1676400" eaLnBrk="0" fontAlgn="base" hangingPunct="0">
              <a:spcBef>
                <a:spcPct val="0"/>
              </a:spcBef>
              <a:spcAft>
                <a:spcPct val="0"/>
              </a:spcAft>
              <a:defRPr sz="2400">
                <a:solidFill>
                  <a:schemeClr val="tx1"/>
                </a:solidFill>
                <a:latin typeface="Times New Roman" panose="02020603050405020304" pitchFamily="18" charset="0"/>
              </a:defRPr>
            </a:lvl7pPr>
            <a:lvl8pPr marL="2133600" eaLnBrk="0" fontAlgn="base" hangingPunct="0">
              <a:spcBef>
                <a:spcPct val="0"/>
              </a:spcBef>
              <a:spcAft>
                <a:spcPct val="0"/>
              </a:spcAft>
              <a:defRPr sz="2400">
                <a:solidFill>
                  <a:schemeClr val="tx1"/>
                </a:solidFill>
                <a:latin typeface="Times New Roman" panose="02020603050405020304" pitchFamily="18" charset="0"/>
              </a:defRPr>
            </a:lvl8pPr>
            <a:lvl9pPr marL="2590800" eaLnBrk="0" fontAlgn="base" hangingPunct="0">
              <a:spcBef>
                <a:spcPct val="0"/>
              </a:spcBef>
              <a:spcAft>
                <a:spcPct val="0"/>
              </a:spcAft>
              <a:defRPr sz="2400">
                <a:solidFill>
                  <a:schemeClr val="tx1"/>
                </a:solidFill>
                <a:latin typeface="Times New Roman" panose="02020603050405020304" pitchFamily="18" charset="0"/>
              </a:defRPr>
            </a:lvl9pPr>
          </a:lstStyle>
          <a:p>
            <a:pPr lvl="4" algn="just"/>
            <a:r>
              <a:rPr lang="pt-BR" altLang="pt-BR" sz="2800" i="1">
                <a:solidFill>
                  <a:srgbClr val="FF0000"/>
                </a:solidFill>
              </a:rPr>
              <a:t>* “Trazei todos os dízimos a casa do tesouro, para que haja mantimento em Minha casa”.</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 fill="hold"/>
                                        <p:tgtEl>
                                          <p:spTgt spid="70658"/>
                                        </p:tgtEl>
                                        <p:attrNameLst>
                                          <p:attrName>ppt_x</p:attrName>
                                        </p:attrNameLst>
                                      </p:cBhvr>
                                      <p:tavLst>
                                        <p:tav tm="0">
                                          <p:val>
                                            <p:strVal val="0-#ppt_w/2"/>
                                          </p:val>
                                        </p:tav>
                                        <p:tav tm="100000">
                                          <p:val>
                                            <p:strVal val="#ppt_x"/>
                                          </p:val>
                                        </p:tav>
                                      </p:tavLst>
                                    </p:anim>
                                    <p:anim calcmode="lin" valueType="num">
                                      <p:cBhvr additive="base">
                                        <p:cTn id="8" dur="500" fill="hold"/>
                                        <p:tgtEl>
                                          <p:spTgt spid="706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0659"/>
                                        </p:tgtEl>
                                        <p:attrNameLst>
                                          <p:attrName>style.visibility</p:attrName>
                                        </p:attrNameLst>
                                      </p:cBhvr>
                                      <p:to>
                                        <p:strVal val="visible"/>
                                      </p:to>
                                    </p:set>
                                    <p:anim calcmode="lin" valueType="num">
                                      <p:cBhvr additive="base">
                                        <p:cTn id="13" dur="500" fill="hold"/>
                                        <p:tgtEl>
                                          <p:spTgt spid="70659"/>
                                        </p:tgtEl>
                                        <p:attrNameLst>
                                          <p:attrName>ppt_x</p:attrName>
                                        </p:attrNameLst>
                                      </p:cBhvr>
                                      <p:tavLst>
                                        <p:tav tm="0">
                                          <p:val>
                                            <p:strVal val="1+#ppt_w/2"/>
                                          </p:val>
                                        </p:tav>
                                        <p:tav tm="100000">
                                          <p:val>
                                            <p:strVal val="#ppt_x"/>
                                          </p:val>
                                        </p:tav>
                                      </p:tavLst>
                                    </p:anim>
                                    <p:anim calcmode="lin" valueType="num">
                                      <p:cBhvr additive="base">
                                        <p:cTn id="14" dur="500" fill="hold"/>
                                        <p:tgtEl>
                                          <p:spTgt spid="706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autoUpdateAnimBg="0"/>
      <p:bldP spid="7065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a:extLst>
              <a:ext uri="{FF2B5EF4-FFF2-40B4-BE49-F238E27FC236}">
                <a16:creationId xmlns:a16="http://schemas.microsoft.com/office/drawing/2014/main" id="{5B986781-AA09-4332-9654-C9BCC038811C}"/>
              </a:ext>
            </a:extLst>
          </p:cNvPr>
          <p:cNvSpPr txBox="1">
            <a:spLocks noChangeArrowheads="1"/>
          </p:cNvSpPr>
          <p:nvPr/>
        </p:nvSpPr>
        <p:spPr bwMode="auto">
          <a:xfrm>
            <a:off x="323850" y="2924175"/>
            <a:ext cx="8228013" cy="342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endParaRPr lang="pt-BR" altLang="pt-BR" sz="800">
              <a:solidFill>
                <a:srgbClr val="000099"/>
              </a:solidFill>
            </a:endParaRPr>
          </a:p>
          <a:p>
            <a:pPr algn="just">
              <a:buSzPct val="130000"/>
              <a:buFont typeface="Wingdings" panose="05000000000000000000" pitchFamily="2" charset="2"/>
              <a:buChar char="Ø"/>
            </a:pPr>
            <a:r>
              <a:rPr lang="pt-BR" altLang="pt-BR" sz="2400">
                <a:solidFill>
                  <a:srgbClr val="000099"/>
                </a:solidFill>
              </a:rPr>
              <a:t>Verso 21 – </a:t>
            </a:r>
            <a:r>
              <a:rPr lang="pt-BR" altLang="pt-BR" sz="2400" i="1">
                <a:solidFill>
                  <a:srgbClr val="FF0000"/>
                </a:solidFill>
              </a:rPr>
              <a:t>“Dos filhos de Levi dei todos os dízimos em Israel por herança, pelo  serviço que prestam, serviço da tenda da congregação”.</a:t>
            </a:r>
          </a:p>
          <a:p>
            <a:pPr algn="just">
              <a:buSzPct val="130000"/>
              <a:buFont typeface="Wingdings" panose="05000000000000000000" pitchFamily="2" charset="2"/>
              <a:buChar char="Ø"/>
            </a:pPr>
            <a:endParaRPr lang="pt-BR" altLang="pt-BR" sz="2400" i="1">
              <a:solidFill>
                <a:srgbClr val="FF0000"/>
              </a:solidFill>
            </a:endParaRPr>
          </a:p>
          <a:p>
            <a:pPr lvl="2" algn="just">
              <a:lnSpc>
                <a:spcPct val="40000"/>
              </a:lnSpc>
            </a:pPr>
            <a:endParaRPr lang="pt-BR" altLang="pt-BR" sz="2400">
              <a:solidFill>
                <a:srgbClr val="000099"/>
              </a:solidFill>
            </a:endParaRPr>
          </a:p>
          <a:p>
            <a:pPr algn="just">
              <a:buSzPct val="130000"/>
              <a:buFont typeface="Wingdings" panose="05000000000000000000" pitchFamily="2" charset="2"/>
              <a:buChar char="Ø"/>
            </a:pPr>
            <a:r>
              <a:rPr lang="pt-BR" altLang="pt-BR" sz="2400">
                <a:solidFill>
                  <a:srgbClr val="000099"/>
                </a:solidFill>
              </a:rPr>
              <a:t>Verso 24 – </a:t>
            </a:r>
            <a:r>
              <a:rPr lang="pt-BR" altLang="pt-BR" sz="2400" i="1">
                <a:solidFill>
                  <a:srgbClr val="FF0000"/>
                </a:solidFill>
              </a:rPr>
              <a:t>“Porque os dízimos dos filhos de Israel, que apresentam ao Senhor  em oferta, dei-os por herança aos levitas; porquanto Eu lhes disse: No meio dos filhos de Israel nenhuma herança terão”.</a:t>
            </a:r>
          </a:p>
          <a:p>
            <a:pPr algn="just">
              <a:lnSpc>
                <a:spcPct val="40000"/>
              </a:lnSpc>
              <a:buSzPct val="130000"/>
              <a:buFont typeface="Wingdings" panose="05000000000000000000" pitchFamily="2" charset="2"/>
              <a:buChar char="Ø"/>
            </a:pPr>
            <a:endParaRPr lang="pt-BR" altLang="pt-BR" sz="2400" i="1">
              <a:solidFill>
                <a:srgbClr val="FF0000"/>
              </a:solidFill>
            </a:endParaRPr>
          </a:p>
        </p:txBody>
      </p:sp>
      <p:sp>
        <p:nvSpPr>
          <p:cNvPr id="26627" name="Text Box 3">
            <a:extLst>
              <a:ext uri="{FF2B5EF4-FFF2-40B4-BE49-F238E27FC236}">
                <a16:creationId xmlns:a16="http://schemas.microsoft.com/office/drawing/2014/main" id="{2B083575-948C-4EDB-A7F7-DC930FBD394D}"/>
              </a:ext>
            </a:extLst>
          </p:cNvPr>
          <p:cNvSpPr txBox="1">
            <a:spLocks noChangeArrowheads="1"/>
          </p:cNvSpPr>
          <p:nvPr/>
        </p:nvSpPr>
        <p:spPr bwMode="auto">
          <a:xfrm>
            <a:off x="3203575" y="1125538"/>
            <a:ext cx="53292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4000">
                <a:solidFill>
                  <a:srgbClr val="000099"/>
                </a:solidFill>
              </a:rPr>
              <a:t>NÚMEROS 18</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iterate type="wd">
                                    <p:tmPct val="100000"/>
                                  </p:iterate>
                                  <p:childTnLst>
                                    <p:set>
                                      <p:cBhvr>
                                        <p:cTn id="6" dur="1" fill="hold">
                                          <p:stCondLst>
                                            <p:cond delay="0"/>
                                          </p:stCondLst>
                                        </p:cTn>
                                        <p:tgtEl>
                                          <p:spTgt spid="26627"/>
                                        </p:tgtEl>
                                        <p:attrNameLst>
                                          <p:attrName>style.visibility</p:attrName>
                                        </p:attrNameLst>
                                      </p:cBhvr>
                                      <p:to>
                                        <p:strVal val="visible"/>
                                      </p:to>
                                    </p:set>
                                    <p:animEffect transition="in" filter="blinds(vertical)">
                                      <p:cBhvr>
                                        <p:cTn id="7" dur="300"/>
                                        <p:tgtEl>
                                          <p:spTgt spid="266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26626">
                                            <p:txEl>
                                              <p:pRg st="1" end="1"/>
                                            </p:txEl>
                                          </p:spTgt>
                                        </p:tgtEl>
                                        <p:attrNameLst>
                                          <p:attrName>style.visibility</p:attrName>
                                        </p:attrNameLst>
                                      </p:cBhvr>
                                      <p:to>
                                        <p:strVal val="visible"/>
                                      </p:to>
                                    </p:set>
                                    <p:anim calcmode="lin" valueType="num">
                                      <p:cBhvr additive="base">
                                        <p:cTn id="12" dur="500" fill="hold"/>
                                        <p:tgtEl>
                                          <p:spTgt spid="26626">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6" fill="hold" grpId="0" nodeType="clickEffect">
                                  <p:stCondLst>
                                    <p:cond delay="0"/>
                                  </p:stCondLst>
                                  <p:childTnLst>
                                    <p:set>
                                      <p:cBhvr>
                                        <p:cTn id="17" dur="1" fill="hold">
                                          <p:stCondLst>
                                            <p:cond delay="0"/>
                                          </p:stCondLst>
                                        </p:cTn>
                                        <p:tgtEl>
                                          <p:spTgt spid="26626">
                                            <p:txEl>
                                              <p:pRg st="4" end="4"/>
                                            </p:txEl>
                                          </p:spTgt>
                                        </p:tgtEl>
                                        <p:attrNameLst>
                                          <p:attrName>style.visibility</p:attrName>
                                        </p:attrNameLst>
                                      </p:cBhvr>
                                      <p:to>
                                        <p:strVal val="visible"/>
                                      </p:to>
                                    </p:set>
                                    <p:anim calcmode="lin" valueType="num">
                                      <p:cBhvr additive="base">
                                        <p:cTn id="18" dur="500" fill="hold"/>
                                        <p:tgtEl>
                                          <p:spTgt spid="26626">
                                            <p:txEl>
                                              <p:pRg st="4" end="4"/>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2662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utoUpdateAnimBg="0"/>
      <p:bldP spid="26627"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a:extLst>
              <a:ext uri="{FF2B5EF4-FFF2-40B4-BE49-F238E27FC236}">
                <a16:creationId xmlns:a16="http://schemas.microsoft.com/office/drawing/2014/main" id="{DD12C4AD-FC27-4555-B197-62875E90D98F}"/>
              </a:ext>
            </a:extLst>
          </p:cNvPr>
          <p:cNvSpPr txBox="1">
            <a:spLocks noChangeArrowheads="1"/>
          </p:cNvSpPr>
          <p:nvPr/>
        </p:nvSpPr>
        <p:spPr bwMode="auto">
          <a:xfrm>
            <a:off x="250825" y="3284538"/>
            <a:ext cx="8334375"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A casa do Senhor estava em Jerusalém, ali estavam todos os sacerdotes, todos os ministros do Senhor. Eles deveriam ser mantidos pelo povo; eles deveriam ter condições para sobreviver, e o santuário era o lugar onde o povo apresentava ao Senhor suas ofertas e seus dízimos, e então o Senhor repassava os dízimos dos levitas e dos levitas para os sacerdotes.</a:t>
            </a:r>
          </a:p>
        </p:txBody>
      </p:sp>
      <p:sp>
        <p:nvSpPr>
          <p:cNvPr id="48131" name="Text Box 3">
            <a:extLst>
              <a:ext uri="{FF2B5EF4-FFF2-40B4-BE49-F238E27FC236}">
                <a16:creationId xmlns:a16="http://schemas.microsoft.com/office/drawing/2014/main" id="{081C01BA-9BC4-4DAC-A810-538B2BB5FBDE}"/>
              </a:ext>
            </a:extLst>
          </p:cNvPr>
          <p:cNvSpPr txBox="1">
            <a:spLocks noChangeArrowheads="1"/>
          </p:cNvSpPr>
          <p:nvPr/>
        </p:nvSpPr>
        <p:spPr bwMode="auto">
          <a:xfrm>
            <a:off x="3276600" y="620713"/>
            <a:ext cx="506253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3200">
                <a:solidFill>
                  <a:srgbClr val="FF0000"/>
                </a:solidFill>
              </a:rPr>
              <a:t>O QUE ERA A CASA DE DEUS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48131"/>
                                        </p:tgtEl>
                                        <p:attrNameLst>
                                          <p:attrName>style.visibility</p:attrName>
                                        </p:attrNameLst>
                                      </p:cBhvr>
                                      <p:to>
                                        <p:strVal val="visible"/>
                                      </p:to>
                                    </p:set>
                                    <p:animEffect transition="in" filter="strips(upRight)">
                                      <p:cBhvr>
                                        <p:cTn id="7" dur="500"/>
                                        <p:tgtEl>
                                          <p:spTgt spid="481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8130">
                                            <p:txEl>
                                              <p:pRg st="0" end="0"/>
                                            </p:txEl>
                                          </p:spTgt>
                                        </p:tgtEl>
                                        <p:attrNameLst>
                                          <p:attrName>style.visibility</p:attrName>
                                        </p:attrNameLst>
                                      </p:cBhvr>
                                      <p:to>
                                        <p:strVal val="visible"/>
                                      </p:to>
                                    </p:set>
                                    <p:animEffect transition="in" filter="wipe(down)">
                                      <p:cBhvr>
                                        <p:cTn id="12" dur="500"/>
                                        <p:tgtEl>
                                          <p:spTgt spid="481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autoUpdateAnimBg="0"/>
      <p:bldP spid="48131"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0296119-ABD5-48A9-A24B-4E65E65128EC}"/>
              </a:ext>
            </a:extLst>
          </p:cNvPr>
          <p:cNvSpPr>
            <a:spLocks noChangeArrowheads="1"/>
          </p:cNvSpPr>
          <p:nvPr/>
        </p:nvSpPr>
        <p:spPr bwMode="auto">
          <a:xfrm>
            <a:off x="250825" y="2997200"/>
            <a:ext cx="836295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Se o povo não dizimasse, se a tribo de Levi não dizimasse aquilo que havia recebido do povo, como poderia haver alimento na casa do Senhor? Isso quer dizer, que os sacerdotes não teriam como sobreviver, e por isso não teriam condições  de ali permanecerem para alimentarem o povo espiritualmente.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0-#ppt_w/2"/>
                                          </p:val>
                                        </p:tav>
                                        <p:tav tm="100000">
                                          <p:val>
                                            <p:strVal val="#ppt_x"/>
                                          </p:val>
                                        </p:tav>
                                      </p:tavLst>
                                    </p:anim>
                                    <p:anim calcmode="lin" valueType="num">
                                      <p:cBhvr additive="base">
                                        <p:cTn id="8" dur="500" fill="hold"/>
                                        <p:tgtEl>
                                          <p:spTgt spid="624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a:extLst>
              <a:ext uri="{FF2B5EF4-FFF2-40B4-BE49-F238E27FC236}">
                <a16:creationId xmlns:a16="http://schemas.microsoft.com/office/drawing/2014/main" id="{71EAB241-E4CC-4F58-9DF2-52111870D49C}"/>
              </a:ext>
            </a:extLst>
          </p:cNvPr>
          <p:cNvSpPr txBox="1">
            <a:spLocks noChangeArrowheads="1"/>
          </p:cNvSpPr>
          <p:nvPr/>
        </p:nvSpPr>
        <p:spPr bwMode="auto">
          <a:xfrm>
            <a:off x="1016000" y="514350"/>
            <a:ext cx="7518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pt-BR" altLang="pt-BR" sz="2400" b="0"/>
          </a:p>
        </p:txBody>
      </p:sp>
      <p:sp>
        <p:nvSpPr>
          <p:cNvPr id="50179" name="Text Box 3">
            <a:extLst>
              <a:ext uri="{FF2B5EF4-FFF2-40B4-BE49-F238E27FC236}">
                <a16:creationId xmlns:a16="http://schemas.microsoft.com/office/drawing/2014/main" id="{4DD690B0-2A67-4359-AD59-A46453CDBB80}"/>
              </a:ext>
            </a:extLst>
          </p:cNvPr>
          <p:cNvSpPr txBox="1">
            <a:spLocks noChangeArrowheads="1"/>
          </p:cNvSpPr>
          <p:nvPr/>
        </p:nvSpPr>
        <p:spPr bwMode="auto">
          <a:xfrm>
            <a:off x="179388" y="2589213"/>
            <a:ext cx="8507412" cy="393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a:solidFill>
                  <a:srgbClr val="000099"/>
                </a:solidFill>
              </a:rPr>
              <a:t>A expressão “Casa do Tesouro” tem em nossos dias sido interpretado como sendo igreja local e onde os dízimos e ofertas devem ser administrados e distribuídos.</a:t>
            </a:r>
          </a:p>
          <a:p>
            <a:pPr algn="just"/>
            <a:r>
              <a:rPr lang="pt-BR" altLang="pt-BR">
                <a:solidFill>
                  <a:srgbClr val="000099"/>
                </a:solidFill>
              </a:rPr>
              <a:t>Mas, o que realmente quer dizer a expressão “Casa do Tesouro”?</a:t>
            </a:r>
          </a:p>
          <a:p>
            <a:pPr algn="just"/>
            <a:r>
              <a:rPr lang="pt-BR" altLang="pt-BR" i="1">
                <a:solidFill>
                  <a:srgbClr val="FF0000"/>
                </a:solidFill>
              </a:rPr>
              <a:t>“Contra a parede da casa, tanto do santuário como do santos dos santos, edificou andares e ao redor fez câmaras laterais ao redor”. I Reis 6:5.</a:t>
            </a:r>
          </a:p>
        </p:txBody>
      </p:sp>
      <p:sp>
        <p:nvSpPr>
          <p:cNvPr id="50180" name="Text Box 4">
            <a:extLst>
              <a:ext uri="{FF2B5EF4-FFF2-40B4-BE49-F238E27FC236}">
                <a16:creationId xmlns:a16="http://schemas.microsoft.com/office/drawing/2014/main" id="{C6D163FB-0C74-4A80-A511-2DFAE8BE0C98}"/>
              </a:ext>
            </a:extLst>
          </p:cNvPr>
          <p:cNvSpPr txBox="1">
            <a:spLocks noChangeArrowheads="1"/>
          </p:cNvSpPr>
          <p:nvPr/>
        </p:nvSpPr>
        <p:spPr bwMode="auto">
          <a:xfrm>
            <a:off x="3130550" y="692150"/>
            <a:ext cx="532923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3600">
                <a:solidFill>
                  <a:srgbClr val="FF0000"/>
                </a:solidFill>
              </a:rPr>
              <a:t>EXPRESSÃO </a:t>
            </a:r>
            <a:r>
              <a:rPr lang="pt-BR" altLang="pt-BR" sz="3600" i="1">
                <a:solidFill>
                  <a:srgbClr val="FF0000"/>
                </a:solidFill>
              </a:rPr>
              <a:t>CASA DO TESOURO</a:t>
            </a:r>
            <a:endParaRPr lang="pt-BR" altLang="pt-BR" sz="3600" b="0" i="1">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dissolve">
                                      <p:cBhvr>
                                        <p:cTn id="7" dur="500"/>
                                        <p:tgtEl>
                                          <p:spTgt spid="501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0178"/>
                                        </p:tgtEl>
                                        <p:attrNameLst>
                                          <p:attrName>style.visibility</p:attrName>
                                        </p:attrNameLst>
                                      </p:cBhvr>
                                      <p:to>
                                        <p:strVal val="visible"/>
                                      </p:to>
                                    </p:set>
                                    <p:animEffect transition="in" filter="box(in)">
                                      <p:cBhvr>
                                        <p:cTn id="12" dur="500"/>
                                        <p:tgtEl>
                                          <p:spTgt spid="501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0179">
                                            <p:txEl>
                                              <p:pRg st="0" end="0"/>
                                            </p:txEl>
                                          </p:spTgt>
                                        </p:tgtEl>
                                        <p:attrNameLst>
                                          <p:attrName>style.visibility</p:attrName>
                                        </p:attrNameLst>
                                      </p:cBhvr>
                                      <p:to>
                                        <p:strVal val="visible"/>
                                      </p:to>
                                    </p:set>
                                    <p:animEffect transition="in" filter="wipe(up)">
                                      <p:cBhvr>
                                        <p:cTn id="17" dur="500"/>
                                        <p:tgtEl>
                                          <p:spTgt spid="5017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0179">
                                            <p:txEl>
                                              <p:pRg st="1" end="1"/>
                                            </p:txEl>
                                          </p:spTgt>
                                        </p:tgtEl>
                                        <p:attrNameLst>
                                          <p:attrName>style.visibility</p:attrName>
                                        </p:attrNameLst>
                                      </p:cBhvr>
                                      <p:to>
                                        <p:strVal val="visible"/>
                                      </p:to>
                                    </p:set>
                                    <p:animEffect transition="in" filter="wipe(up)">
                                      <p:cBhvr>
                                        <p:cTn id="22" dur="500"/>
                                        <p:tgtEl>
                                          <p:spTgt spid="5017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0179">
                                            <p:txEl>
                                              <p:pRg st="2" end="2"/>
                                            </p:txEl>
                                          </p:spTgt>
                                        </p:tgtEl>
                                        <p:attrNameLst>
                                          <p:attrName>style.visibility</p:attrName>
                                        </p:attrNameLst>
                                      </p:cBhvr>
                                      <p:to>
                                        <p:strVal val="visible"/>
                                      </p:to>
                                    </p:set>
                                    <p:animEffect transition="in" filter="wipe(up)">
                                      <p:cBhvr>
                                        <p:cTn id="27" dur="5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build="p" autoUpdateAnimBg="0"/>
      <p:bldP spid="50180"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a:extLst>
              <a:ext uri="{FF2B5EF4-FFF2-40B4-BE49-F238E27FC236}">
                <a16:creationId xmlns:a16="http://schemas.microsoft.com/office/drawing/2014/main" id="{1BB42C81-E4D3-4EBE-B7B5-B01F2429B16A}"/>
              </a:ext>
            </a:extLst>
          </p:cNvPr>
          <p:cNvSpPr txBox="1">
            <a:spLocks noChangeArrowheads="1"/>
          </p:cNvSpPr>
          <p:nvPr/>
        </p:nvSpPr>
        <p:spPr bwMode="auto">
          <a:xfrm>
            <a:off x="179388" y="2708275"/>
            <a:ext cx="8424862" cy="368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ct val="50000"/>
              </a:spcBef>
            </a:pPr>
            <a:r>
              <a:rPr lang="pt-BR" altLang="pt-BR">
                <a:solidFill>
                  <a:srgbClr val="000099"/>
                </a:solidFill>
              </a:rPr>
              <a:t>Entre as muitas salas ou câmara construídas, uma delas era usada para depositar o dízimo que não era composto apenas de moedas, mas também de produtos agrícolas. O dízimo era entregue e guardado. Neemias usa a expressão “casa do tesouro” para falar de uma destas câmaras ou salas onde eram depositados os dízimos”. </a:t>
            </a:r>
            <a:endParaRPr lang="pt-BR" altLang="pt-BR" sz="2400">
              <a:solidFill>
                <a:srgbClr val="000099"/>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barn(inHorizontal)">
                                      <p:cBhvr>
                                        <p:cTn id="7" dur="500"/>
                                        <p:tgtEl>
                                          <p:spTgt spid="51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a:extLst>
              <a:ext uri="{FF2B5EF4-FFF2-40B4-BE49-F238E27FC236}">
                <a16:creationId xmlns:a16="http://schemas.microsoft.com/office/drawing/2014/main" id="{4BE24AF3-5DC1-4944-A086-61D859F8D040}"/>
              </a:ext>
            </a:extLst>
          </p:cNvPr>
          <p:cNvSpPr txBox="1">
            <a:spLocks noChangeArrowheads="1"/>
          </p:cNvSpPr>
          <p:nvPr/>
        </p:nvSpPr>
        <p:spPr bwMode="auto">
          <a:xfrm>
            <a:off x="250825" y="3213100"/>
            <a:ext cx="828675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a:solidFill>
                  <a:srgbClr val="000099"/>
                </a:solidFill>
              </a:rPr>
              <a:t>O sacerdote filho de Arão, estaria com os levitas quando estes recebessem os dízimos, e os levitas traziam os dízimos dos dízimos à casa do nosso Deus, às câmaras da casa do tesouro”. Neemias 10:38. – era uma espécie de tesouraria. </a:t>
            </a:r>
          </a:p>
          <a:p>
            <a:pPr algn="ctr"/>
            <a:r>
              <a:rPr lang="pt-BR" altLang="pt-BR">
                <a:solidFill>
                  <a:srgbClr val="000099"/>
                </a:solidFill>
              </a:rPr>
              <a:t>Levar à “Casa do Tesouro” significa devolver o dízimo no lugar designado.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barn(inHorizontal)">
                                      <p:cBhvr>
                                        <p:cTn id="7" dur="500"/>
                                        <p:tgtEl>
                                          <p:spTgt spid="71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a:extLst>
              <a:ext uri="{FF2B5EF4-FFF2-40B4-BE49-F238E27FC236}">
                <a16:creationId xmlns:a16="http://schemas.microsoft.com/office/drawing/2014/main" id="{85C70386-F718-481E-AB08-8136048542CC}"/>
              </a:ext>
            </a:extLst>
          </p:cNvPr>
          <p:cNvSpPr txBox="1">
            <a:spLocks noChangeArrowheads="1"/>
          </p:cNvSpPr>
          <p:nvPr/>
        </p:nvSpPr>
        <p:spPr bwMode="auto">
          <a:xfrm>
            <a:off x="395288" y="2708275"/>
            <a:ext cx="8137525" cy="384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6250" indent="-476250">
              <a:defRPr sz="2400">
                <a:solidFill>
                  <a:schemeClr val="tx1"/>
                </a:solidFill>
                <a:latin typeface="Times New Roman" panose="02020603050405020304" pitchFamily="18" charset="0"/>
              </a:defRPr>
            </a:lvl1pPr>
            <a:lvl2pPr marL="666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pt-BR" altLang="pt-BR" sz="2800">
                <a:solidFill>
                  <a:srgbClr val="000099"/>
                </a:solidFill>
              </a:rPr>
              <a:t>1.</a:t>
            </a:r>
            <a:r>
              <a:rPr lang="pt-BR" altLang="pt-BR" sz="2800">
                <a:solidFill>
                  <a:srgbClr val="FF0000"/>
                </a:solidFill>
              </a:rPr>
              <a:t>  </a:t>
            </a:r>
            <a:r>
              <a:rPr lang="pt-BR" altLang="pt-BR" sz="2800" i="1">
                <a:solidFill>
                  <a:srgbClr val="FF0000"/>
                </a:solidFill>
              </a:rPr>
              <a:t>“...a casa de Arão confia no Senhor”</a:t>
            </a:r>
            <a:r>
              <a:rPr lang="pt-BR" altLang="pt-BR" sz="2800">
                <a:solidFill>
                  <a:srgbClr val="FF0000"/>
                </a:solidFill>
              </a:rPr>
              <a:t>  </a:t>
            </a:r>
          </a:p>
          <a:p>
            <a:pPr algn="just"/>
            <a:r>
              <a:rPr lang="pt-BR" altLang="pt-BR" sz="2800">
                <a:solidFill>
                  <a:srgbClr val="FF0000"/>
                </a:solidFill>
              </a:rPr>
              <a:t>       </a:t>
            </a:r>
            <a:r>
              <a:rPr lang="pt-BR" altLang="pt-BR" sz="2800">
                <a:solidFill>
                  <a:srgbClr val="000099"/>
                </a:solidFill>
              </a:rPr>
              <a:t>Salmos  115:10.</a:t>
            </a:r>
          </a:p>
          <a:p>
            <a:pPr algn="just"/>
            <a:r>
              <a:rPr lang="pt-BR" altLang="pt-BR" sz="2800">
                <a:solidFill>
                  <a:srgbClr val="000099"/>
                </a:solidFill>
              </a:rPr>
              <a:t>       Casa = família de Arão.</a:t>
            </a:r>
          </a:p>
          <a:p>
            <a:pPr algn="just"/>
            <a:endParaRPr lang="pt-BR" altLang="pt-BR" sz="2800">
              <a:solidFill>
                <a:srgbClr val="000099"/>
              </a:solidFill>
            </a:endParaRPr>
          </a:p>
          <a:p>
            <a:pPr algn="just"/>
            <a:endParaRPr lang="pt-BR" altLang="pt-BR" sz="1200">
              <a:solidFill>
                <a:srgbClr val="FF0000"/>
              </a:solidFill>
            </a:endParaRPr>
          </a:p>
          <a:p>
            <a:pPr algn="just"/>
            <a:endParaRPr lang="pt-BR" altLang="pt-BR" sz="500">
              <a:solidFill>
                <a:srgbClr val="FF0000"/>
              </a:solidFill>
            </a:endParaRPr>
          </a:p>
          <a:p>
            <a:pPr algn="just"/>
            <a:r>
              <a:rPr lang="pt-BR" altLang="pt-BR" sz="2800">
                <a:solidFill>
                  <a:srgbClr val="000099"/>
                </a:solidFill>
              </a:rPr>
              <a:t>2.</a:t>
            </a:r>
            <a:r>
              <a:rPr lang="pt-BR" altLang="pt-BR" sz="2800">
                <a:solidFill>
                  <a:srgbClr val="FF0000"/>
                </a:solidFill>
              </a:rPr>
              <a:t> </a:t>
            </a:r>
            <a:r>
              <a:rPr lang="pt-BR" altLang="pt-BR" sz="2800" i="1">
                <a:solidFill>
                  <a:srgbClr val="FF0000"/>
                </a:solidFill>
              </a:rPr>
              <a:t>“De nós se tem lembrado o Senhor; Ele nos abençoara, abençoara a casa  de Israel...”</a:t>
            </a:r>
          </a:p>
          <a:p>
            <a:pPr algn="just"/>
            <a:r>
              <a:rPr lang="pt-BR" altLang="pt-BR" sz="2800">
                <a:solidFill>
                  <a:srgbClr val="FF0000"/>
                </a:solidFill>
              </a:rPr>
              <a:t>     </a:t>
            </a:r>
            <a:r>
              <a:rPr lang="pt-BR" altLang="pt-BR" sz="2800">
                <a:solidFill>
                  <a:srgbClr val="000099"/>
                </a:solidFill>
              </a:rPr>
              <a:t>Salmos 115:12.</a:t>
            </a:r>
          </a:p>
          <a:p>
            <a:pPr algn="just"/>
            <a:r>
              <a:rPr lang="pt-BR" altLang="pt-BR" sz="2800">
                <a:solidFill>
                  <a:srgbClr val="000099"/>
                </a:solidFill>
              </a:rPr>
              <a:t>     Casa = nação, povo de Israel.</a:t>
            </a:r>
          </a:p>
          <a:p>
            <a:pPr algn="just"/>
            <a:endParaRPr lang="pt-BR" altLang="pt-BR" sz="500">
              <a:solidFill>
                <a:srgbClr val="000099"/>
              </a:solidFill>
            </a:endParaRPr>
          </a:p>
        </p:txBody>
      </p:sp>
      <p:sp>
        <p:nvSpPr>
          <p:cNvPr id="52227" name="Text Box 3">
            <a:extLst>
              <a:ext uri="{FF2B5EF4-FFF2-40B4-BE49-F238E27FC236}">
                <a16:creationId xmlns:a16="http://schemas.microsoft.com/office/drawing/2014/main" id="{173F5832-CFAB-463E-BBB1-EFD1A9D97587}"/>
              </a:ext>
            </a:extLst>
          </p:cNvPr>
          <p:cNvSpPr txBox="1">
            <a:spLocks noChangeArrowheads="1"/>
          </p:cNvSpPr>
          <p:nvPr/>
        </p:nvSpPr>
        <p:spPr bwMode="auto">
          <a:xfrm>
            <a:off x="3375025" y="908050"/>
            <a:ext cx="53006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DEFINIÇÕES DA PALAVRA “CASA”.</a:t>
            </a:r>
            <a:endParaRPr lang="pt-BR" altLang="pt-BR" b="0">
              <a:solidFill>
                <a:srgbClr val="000099"/>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anim calcmode="lin" valueType="num">
                                      <p:cBhvr additive="base">
                                        <p:cTn id="7" dur="500" fill="hold"/>
                                        <p:tgtEl>
                                          <p:spTgt spid="52227"/>
                                        </p:tgtEl>
                                        <p:attrNameLst>
                                          <p:attrName>ppt_x</p:attrName>
                                        </p:attrNameLst>
                                      </p:cBhvr>
                                      <p:tavLst>
                                        <p:tav tm="0">
                                          <p:val>
                                            <p:strVal val="#ppt_x"/>
                                          </p:val>
                                        </p:tav>
                                        <p:tav tm="100000">
                                          <p:val>
                                            <p:strVal val="#ppt_x"/>
                                          </p:val>
                                        </p:tav>
                                      </p:tavLst>
                                    </p:anim>
                                    <p:anim calcmode="lin" valueType="num">
                                      <p:cBhvr additive="base">
                                        <p:cTn id="8" dur="500" fill="hold"/>
                                        <p:tgtEl>
                                          <p:spTgt spid="52227"/>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2226">
                                            <p:txEl>
                                              <p:pRg st="0" end="0"/>
                                            </p:txEl>
                                          </p:spTgt>
                                        </p:tgtEl>
                                        <p:attrNameLst>
                                          <p:attrName>style.visibility</p:attrName>
                                        </p:attrNameLst>
                                      </p:cBhvr>
                                      <p:to>
                                        <p:strVal val="visible"/>
                                      </p:to>
                                    </p:set>
                                    <p:animEffect transition="in" filter="barn(inVertical)">
                                      <p:cBhvr>
                                        <p:cTn id="13" dur="500"/>
                                        <p:tgtEl>
                                          <p:spTgt spid="52226">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2226">
                                            <p:txEl>
                                              <p:pRg st="1" end="1"/>
                                            </p:txEl>
                                          </p:spTgt>
                                        </p:tgtEl>
                                        <p:attrNameLst>
                                          <p:attrName>style.visibility</p:attrName>
                                        </p:attrNameLst>
                                      </p:cBhvr>
                                      <p:to>
                                        <p:strVal val="visible"/>
                                      </p:to>
                                    </p:set>
                                    <p:animEffect transition="in" filter="barn(inVertical)">
                                      <p:cBhvr>
                                        <p:cTn id="18" dur="500"/>
                                        <p:tgtEl>
                                          <p:spTgt spid="52226">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52226">
                                            <p:txEl>
                                              <p:pRg st="2" end="2"/>
                                            </p:txEl>
                                          </p:spTgt>
                                        </p:tgtEl>
                                        <p:attrNameLst>
                                          <p:attrName>style.visibility</p:attrName>
                                        </p:attrNameLst>
                                      </p:cBhvr>
                                      <p:to>
                                        <p:strVal val="visible"/>
                                      </p:to>
                                    </p:set>
                                    <p:animEffect transition="in" filter="barn(inVertical)">
                                      <p:cBhvr>
                                        <p:cTn id="23" dur="500"/>
                                        <p:tgtEl>
                                          <p:spTgt spid="52226">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52226">
                                            <p:txEl>
                                              <p:pRg st="6" end="6"/>
                                            </p:txEl>
                                          </p:spTgt>
                                        </p:tgtEl>
                                        <p:attrNameLst>
                                          <p:attrName>style.visibility</p:attrName>
                                        </p:attrNameLst>
                                      </p:cBhvr>
                                      <p:to>
                                        <p:strVal val="visible"/>
                                      </p:to>
                                    </p:set>
                                    <p:animEffect transition="in" filter="barn(inVertical)">
                                      <p:cBhvr>
                                        <p:cTn id="28" dur="500"/>
                                        <p:tgtEl>
                                          <p:spTgt spid="52226">
                                            <p:txEl>
                                              <p:pRg st="6" end="6"/>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52226">
                                            <p:txEl>
                                              <p:pRg st="7" end="7"/>
                                            </p:txEl>
                                          </p:spTgt>
                                        </p:tgtEl>
                                        <p:attrNameLst>
                                          <p:attrName>style.visibility</p:attrName>
                                        </p:attrNameLst>
                                      </p:cBhvr>
                                      <p:to>
                                        <p:strVal val="visible"/>
                                      </p:to>
                                    </p:set>
                                    <p:animEffect transition="in" filter="barn(inVertical)">
                                      <p:cBhvr>
                                        <p:cTn id="33" dur="500"/>
                                        <p:tgtEl>
                                          <p:spTgt spid="52226">
                                            <p:txEl>
                                              <p:pRg st="7" end="7"/>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52226">
                                            <p:txEl>
                                              <p:pRg st="8" end="8"/>
                                            </p:txEl>
                                          </p:spTgt>
                                        </p:tgtEl>
                                        <p:attrNameLst>
                                          <p:attrName>style.visibility</p:attrName>
                                        </p:attrNameLst>
                                      </p:cBhvr>
                                      <p:to>
                                        <p:strVal val="visible"/>
                                      </p:to>
                                    </p:set>
                                    <p:animEffect transition="in" filter="barn(inVertical)">
                                      <p:cBhvr>
                                        <p:cTn id="38" dur="500"/>
                                        <p:tgtEl>
                                          <p:spTgt spid="5222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uild="p" autoUpdateAnimBg="0"/>
      <p:bldP spid="52227"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a:extLst>
              <a:ext uri="{FF2B5EF4-FFF2-40B4-BE49-F238E27FC236}">
                <a16:creationId xmlns:a16="http://schemas.microsoft.com/office/drawing/2014/main" id="{C7B94422-CCCD-4566-8733-CFA77EC433B8}"/>
              </a:ext>
            </a:extLst>
          </p:cNvPr>
          <p:cNvSpPr txBox="1">
            <a:spLocks noChangeArrowheads="1"/>
          </p:cNvSpPr>
          <p:nvPr/>
        </p:nvSpPr>
        <p:spPr bwMode="auto">
          <a:xfrm>
            <a:off x="323850" y="3068638"/>
            <a:ext cx="8058150" cy="296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6250" indent="-476250">
              <a:defRPr sz="2400">
                <a:solidFill>
                  <a:schemeClr val="tx1"/>
                </a:solidFill>
                <a:latin typeface="Times New Roman" panose="02020603050405020304" pitchFamily="18" charset="0"/>
              </a:defRPr>
            </a:lvl1pPr>
            <a:lvl2pPr marL="666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just">
              <a:lnSpc>
                <a:spcPct val="130000"/>
              </a:lnSpc>
            </a:pPr>
            <a:endParaRPr lang="pt-BR" altLang="pt-BR" sz="500"/>
          </a:p>
          <a:p>
            <a:pPr algn="just">
              <a:lnSpc>
                <a:spcPct val="130000"/>
              </a:lnSpc>
            </a:pPr>
            <a:r>
              <a:rPr lang="pt-BR" altLang="pt-BR" sz="2800">
                <a:solidFill>
                  <a:srgbClr val="000099"/>
                </a:solidFill>
              </a:rPr>
              <a:t>3.</a:t>
            </a:r>
            <a:r>
              <a:rPr lang="pt-BR" altLang="pt-BR" sz="2800"/>
              <a:t> </a:t>
            </a:r>
            <a:r>
              <a:rPr lang="pt-BR" altLang="pt-BR" sz="2800" i="1">
                <a:solidFill>
                  <a:srgbClr val="FF0000"/>
                </a:solidFill>
              </a:rPr>
              <a:t>“Cumprirei os meus votos ao Senhor na  presença de todo o Seu povo, nos átrios da Casa do Senhor...”</a:t>
            </a:r>
            <a:r>
              <a:rPr lang="pt-BR" altLang="pt-BR" sz="2800"/>
              <a:t>   </a:t>
            </a:r>
          </a:p>
          <a:p>
            <a:pPr algn="just">
              <a:lnSpc>
                <a:spcPct val="130000"/>
              </a:lnSpc>
            </a:pPr>
            <a:r>
              <a:rPr lang="pt-BR" altLang="pt-BR" sz="2800"/>
              <a:t>      </a:t>
            </a:r>
            <a:r>
              <a:rPr lang="pt-BR" altLang="pt-BR" sz="2800">
                <a:solidFill>
                  <a:srgbClr val="000099"/>
                </a:solidFill>
              </a:rPr>
              <a:t>Salmos 116:18-19.</a:t>
            </a:r>
          </a:p>
          <a:p>
            <a:pPr algn="just">
              <a:lnSpc>
                <a:spcPct val="130000"/>
              </a:lnSpc>
            </a:pPr>
            <a:r>
              <a:rPr lang="pt-BR" altLang="pt-BR" sz="2800">
                <a:solidFill>
                  <a:srgbClr val="000099"/>
                </a:solidFill>
              </a:rPr>
              <a:t>      Casa = templo, santuário, tabernáculo.</a:t>
            </a:r>
            <a:endParaRPr lang="pt-BR" altLang="pt-BR">
              <a:solidFill>
                <a:srgbClr val="000099"/>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2706">
                                            <p:txEl>
                                              <p:pRg st="1" end="1"/>
                                            </p:txEl>
                                          </p:spTgt>
                                        </p:tgtEl>
                                        <p:attrNameLst>
                                          <p:attrName>style.visibility</p:attrName>
                                        </p:attrNameLst>
                                      </p:cBhvr>
                                      <p:to>
                                        <p:strVal val="visible"/>
                                      </p:to>
                                    </p:set>
                                    <p:animEffect transition="in" filter="barn(inVertical)">
                                      <p:cBhvr>
                                        <p:cTn id="7" dur="500"/>
                                        <p:tgtEl>
                                          <p:spTgt spid="7270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2706">
                                            <p:txEl>
                                              <p:pRg st="2" end="2"/>
                                            </p:txEl>
                                          </p:spTgt>
                                        </p:tgtEl>
                                        <p:attrNameLst>
                                          <p:attrName>style.visibility</p:attrName>
                                        </p:attrNameLst>
                                      </p:cBhvr>
                                      <p:to>
                                        <p:strVal val="visible"/>
                                      </p:to>
                                    </p:set>
                                    <p:animEffect transition="in" filter="barn(inVertical)">
                                      <p:cBhvr>
                                        <p:cTn id="12" dur="500"/>
                                        <p:tgtEl>
                                          <p:spTgt spid="7270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2706">
                                            <p:txEl>
                                              <p:pRg st="3" end="3"/>
                                            </p:txEl>
                                          </p:spTgt>
                                        </p:tgtEl>
                                        <p:attrNameLst>
                                          <p:attrName>style.visibility</p:attrName>
                                        </p:attrNameLst>
                                      </p:cBhvr>
                                      <p:to>
                                        <p:strVal val="visible"/>
                                      </p:to>
                                    </p:set>
                                    <p:animEffect transition="in" filter="barn(inVertical)">
                                      <p:cBhvr>
                                        <p:cTn id="17" dur="500"/>
                                        <p:tgtEl>
                                          <p:spTgt spid="727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a:extLst>
              <a:ext uri="{FF2B5EF4-FFF2-40B4-BE49-F238E27FC236}">
                <a16:creationId xmlns:a16="http://schemas.microsoft.com/office/drawing/2014/main" id="{69C06E18-3751-4C85-AA2A-9D81A5F05B29}"/>
              </a:ext>
            </a:extLst>
          </p:cNvPr>
          <p:cNvSpPr txBox="1">
            <a:spLocks noChangeArrowheads="1"/>
          </p:cNvSpPr>
          <p:nvPr/>
        </p:nvSpPr>
        <p:spPr bwMode="auto">
          <a:xfrm>
            <a:off x="250825" y="2060575"/>
            <a:ext cx="838835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i="1">
                <a:solidFill>
                  <a:srgbClr val="FF0000"/>
                </a:solidFill>
              </a:rPr>
              <a:t>“Eu, o Deus todo poderoso, ordeno que tragam todos os seus dízimos aos depósitos do templo,  para que haja bastante  comida em Minha casa”. B.L.H</a:t>
            </a:r>
          </a:p>
          <a:p>
            <a:pPr algn="just"/>
            <a:endParaRPr lang="pt-BR" altLang="pt-BR" i="1">
              <a:solidFill>
                <a:srgbClr val="FF0000"/>
              </a:solidFill>
            </a:endParaRPr>
          </a:p>
          <a:p>
            <a:pPr algn="just"/>
            <a:r>
              <a:rPr lang="pt-BR" altLang="pt-BR" i="1">
                <a:solidFill>
                  <a:srgbClr val="FF0000"/>
                </a:solidFill>
              </a:rPr>
              <a:t>“Tragam todos os dízimos aos depósitos do templo, para haver alimentos suficientes em minha casa”. Bíblia Viva.</a:t>
            </a:r>
          </a:p>
          <a:p>
            <a:pPr algn="ctr"/>
            <a:endParaRPr lang="pt-BR" altLang="pt-BR" i="1">
              <a:solidFill>
                <a:srgbClr val="000099"/>
              </a:solidFill>
            </a:endParaRPr>
          </a:p>
          <a:p>
            <a:pPr algn="ctr"/>
            <a:r>
              <a:rPr lang="pt-BR" altLang="pt-BR">
                <a:solidFill>
                  <a:srgbClr val="000099"/>
                </a:solidFill>
              </a:rPr>
              <a:t>A tradução mais comum é “casa do tesouro” mas esta frase refere-se aos “depósitos do tesouro”.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p:cTn id="7" dur="500" fill="hold"/>
                                        <p:tgtEl>
                                          <p:spTgt spid="5325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3250">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3250">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3250">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3250">
                                            <p:txEl>
                                              <p:pRg st="2" end="2"/>
                                            </p:txEl>
                                          </p:spTgt>
                                        </p:tgtEl>
                                        <p:attrNameLst>
                                          <p:attrName>style.visibility</p:attrName>
                                        </p:attrNameLst>
                                      </p:cBhvr>
                                      <p:to>
                                        <p:strVal val="visible"/>
                                      </p:to>
                                    </p:set>
                                    <p:anim calcmode="lin" valueType="num">
                                      <p:cBhvr>
                                        <p:cTn id="15" dur="500" fill="hold"/>
                                        <p:tgtEl>
                                          <p:spTgt spid="53250">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53250">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53250">
                                            <p:txEl>
                                              <p:pRg st="2" end="2"/>
                                            </p:txEl>
                                          </p:spTgt>
                                        </p:tgtEl>
                                        <p:attrNameLst>
                                          <p:attrName>ppt_x</p:attrName>
                                        </p:attrNameLst>
                                      </p:cBhvr>
                                      <p:tavLst>
                                        <p:tav tm="0">
                                          <p:val>
                                            <p:fltVal val="0.5"/>
                                          </p:val>
                                        </p:tav>
                                        <p:tav tm="100000">
                                          <p:val>
                                            <p:strVal val="#ppt_x"/>
                                          </p:val>
                                        </p:tav>
                                      </p:tavLst>
                                    </p:anim>
                                    <p:anim calcmode="lin" valueType="num">
                                      <p:cBhvr>
                                        <p:cTn id="18" dur="500" fill="hold"/>
                                        <p:tgtEl>
                                          <p:spTgt spid="53250">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3250">
                                            <p:txEl>
                                              <p:pRg st="4" end="4"/>
                                            </p:txEl>
                                          </p:spTgt>
                                        </p:tgtEl>
                                        <p:attrNameLst>
                                          <p:attrName>style.visibility</p:attrName>
                                        </p:attrNameLst>
                                      </p:cBhvr>
                                      <p:to>
                                        <p:strVal val="visible"/>
                                      </p:to>
                                    </p:set>
                                    <p:anim calcmode="lin" valueType="num">
                                      <p:cBhvr>
                                        <p:cTn id="23" dur="500" fill="hold"/>
                                        <p:tgtEl>
                                          <p:spTgt spid="53250">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53250">
                                            <p:txEl>
                                              <p:pRg st="4" end="4"/>
                                            </p:txEl>
                                          </p:spTgt>
                                        </p:tgtEl>
                                        <p:attrNameLst>
                                          <p:attrName>ppt_h</p:attrName>
                                        </p:attrNameLst>
                                      </p:cBhvr>
                                      <p:tavLst>
                                        <p:tav tm="0">
                                          <p:val>
                                            <p:fltVal val="0"/>
                                          </p:val>
                                        </p:tav>
                                        <p:tav tm="100000">
                                          <p:val>
                                            <p:strVal val="#ppt_h"/>
                                          </p:val>
                                        </p:tav>
                                      </p:tavLst>
                                    </p:anim>
                                    <p:anim calcmode="lin" valueType="num">
                                      <p:cBhvr>
                                        <p:cTn id="25" dur="500" fill="hold"/>
                                        <p:tgtEl>
                                          <p:spTgt spid="53250">
                                            <p:txEl>
                                              <p:pRg st="4" end="4"/>
                                            </p:txEl>
                                          </p:spTgt>
                                        </p:tgtEl>
                                        <p:attrNameLst>
                                          <p:attrName>ppt_x</p:attrName>
                                        </p:attrNameLst>
                                      </p:cBhvr>
                                      <p:tavLst>
                                        <p:tav tm="0">
                                          <p:val>
                                            <p:fltVal val="0.5"/>
                                          </p:val>
                                        </p:tav>
                                        <p:tav tm="100000">
                                          <p:val>
                                            <p:strVal val="#ppt_x"/>
                                          </p:val>
                                        </p:tav>
                                      </p:tavLst>
                                    </p:anim>
                                    <p:anim calcmode="lin" valueType="num">
                                      <p:cBhvr>
                                        <p:cTn id="26" dur="500" fill="hold"/>
                                        <p:tgtEl>
                                          <p:spTgt spid="53250">
                                            <p:txEl>
                                              <p:pRg st="4" end="4"/>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a:extLst>
              <a:ext uri="{FF2B5EF4-FFF2-40B4-BE49-F238E27FC236}">
                <a16:creationId xmlns:a16="http://schemas.microsoft.com/office/drawing/2014/main" id="{4B6A5B7B-C474-4E1A-9C5C-C860B324B6B1}"/>
              </a:ext>
            </a:extLst>
          </p:cNvPr>
          <p:cNvSpPr txBox="1">
            <a:spLocks noChangeArrowheads="1"/>
          </p:cNvSpPr>
          <p:nvPr/>
        </p:nvSpPr>
        <p:spPr bwMode="auto">
          <a:xfrm>
            <a:off x="395288" y="2349500"/>
            <a:ext cx="8064500" cy="368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lgn="ctr">
              <a:lnSpc>
                <a:spcPct val="140000"/>
              </a:lnSpc>
            </a:pPr>
            <a:endParaRPr lang="pt-BR" altLang="pt-BR">
              <a:solidFill>
                <a:srgbClr val="000099"/>
              </a:solidFill>
            </a:endParaRPr>
          </a:p>
          <a:p>
            <a:pPr algn="ctr">
              <a:lnSpc>
                <a:spcPct val="140000"/>
              </a:lnSpc>
            </a:pPr>
            <a:r>
              <a:rPr lang="pt-BR" altLang="pt-BR">
                <a:solidFill>
                  <a:srgbClr val="000099"/>
                </a:solidFill>
              </a:rPr>
              <a:t>Nesta passagem encontramos a colocação de que os dízimos são uma oferenda , uma oferta à Deus. Esse era o ritual seguido por Israel ao apresentar suas oferendas. Em primeiro lugar eles deveriam levar à Deus,  e Deus por Sua vez, dava aos levitas.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73730">
                                            <p:txEl>
                                              <p:pRg st="1" end="1"/>
                                            </p:txEl>
                                          </p:spTgt>
                                        </p:tgtEl>
                                        <p:attrNameLst>
                                          <p:attrName>style.visibility</p:attrName>
                                        </p:attrNameLst>
                                      </p:cBhvr>
                                      <p:to>
                                        <p:strVal val="visible"/>
                                      </p:to>
                                    </p:set>
                                    <p:anim calcmode="lin" valueType="num">
                                      <p:cBhvr additive="base">
                                        <p:cTn id="7" dur="500" fill="hold"/>
                                        <p:tgtEl>
                                          <p:spTgt spid="73730">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373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0077563D-2B57-4E53-8AE3-1869C34AF905}"/>
              </a:ext>
            </a:extLst>
          </p:cNvPr>
          <p:cNvSpPr txBox="1">
            <a:spLocks noChangeArrowheads="1"/>
          </p:cNvSpPr>
          <p:nvPr/>
        </p:nvSpPr>
        <p:spPr bwMode="auto">
          <a:xfrm>
            <a:off x="3419475" y="895350"/>
            <a:ext cx="5111750" cy="275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000000"/>
                  </a:outerShdw>
                </a:effectLst>
              </a14:hiddenEffects>
            </a:ext>
          </a:extLst>
        </p:spPr>
        <p:txBody>
          <a:bodyPr>
            <a:spAutoFit/>
          </a:bodyPr>
          <a:lstStyle/>
          <a:p>
            <a:pPr algn="just">
              <a:buSzPct val="130000"/>
              <a:buFont typeface="Wingdings" panose="05000000000000000000" pitchFamily="2" charset="2"/>
              <a:buChar char="Ø"/>
            </a:pPr>
            <a:r>
              <a:rPr lang="pt-BR" altLang="pt-BR" sz="2400">
                <a:solidFill>
                  <a:srgbClr val="000099"/>
                </a:solidFill>
              </a:rPr>
              <a:t>Verso 26 – </a:t>
            </a:r>
            <a:r>
              <a:rPr lang="pt-BR" altLang="pt-BR" sz="2400" i="1">
                <a:solidFill>
                  <a:srgbClr val="FF0000"/>
                </a:solidFill>
              </a:rPr>
              <a:t>“Também falarás aos levitas, e lhes dirás: Quando receberdes os dízimos da parte dos filhos de Israel, que vos deu por vossa herança, deles apresentareis uma oferta ao Senhor, os dízimos dos dízimos”.</a:t>
            </a:r>
            <a:endParaRPr lang="pt-BR" altLang="pt-BR" sz="1600" i="1">
              <a:solidFill>
                <a:srgbClr val="FF0000"/>
              </a:solidFill>
            </a:endParaRPr>
          </a:p>
          <a:p>
            <a:pPr lvl="2" algn="just"/>
            <a:endParaRPr lang="pt-BR" altLang="pt-BR" sz="700" i="1">
              <a:solidFill>
                <a:srgbClr val="FF0000"/>
              </a:solidFill>
            </a:endParaRPr>
          </a:p>
        </p:txBody>
      </p:sp>
      <p:sp>
        <p:nvSpPr>
          <p:cNvPr id="27652" name="Text Box 4">
            <a:extLst>
              <a:ext uri="{FF2B5EF4-FFF2-40B4-BE49-F238E27FC236}">
                <a16:creationId xmlns:a16="http://schemas.microsoft.com/office/drawing/2014/main" id="{51BF38DD-E612-4C11-B724-F82070736132}"/>
              </a:ext>
            </a:extLst>
          </p:cNvPr>
          <p:cNvSpPr txBox="1">
            <a:spLocks noChangeArrowheads="1"/>
          </p:cNvSpPr>
          <p:nvPr/>
        </p:nvSpPr>
        <p:spPr bwMode="auto">
          <a:xfrm>
            <a:off x="206375" y="4098925"/>
            <a:ext cx="8397875"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000000"/>
                  </a:outerShdw>
                </a:effectLst>
              </a14:hiddenEffects>
            </a:ext>
          </a:extLst>
        </p:spPr>
        <p:txBody>
          <a:bodyPr>
            <a:spAutoFit/>
          </a:bodyPr>
          <a:lstStyle/>
          <a:p>
            <a:pPr algn="ctr"/>
            <a:r>
              <a:rPr lang="pt-BR" altLang="pt-BR" sz="2400">
                <a:solidFill>
                  <a:srgbClr val="000099"/>
                </a:solidFill>
              </a:rPr>
              <a:t>A proporção dos Israelitas para o número de pessoas na tribo de Levi era de 30 por 1; ao receberem os dízimos do povo de Israel, a tribo de Levi também deveria dizimar; e esse dízimo também era apresentado ao Senhor como oferenda em primeiro lugar, e então o Senhor, passava  o dízimo aos sacerdotes, como nos diz o verso 28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checkerboard(across)">
                                      <p:cBhvr>
                                        <p:cTn id="7" dur="500"/>
                                        <p:tgtEl>
                                          <p:spTgt spid="276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652"/>
                                        </p:tgtEl>
                                        <p:attrNameLst>
                                          <p:attrName>style.visibility</p:attrName>
                                        </p:attrNameLst>
                                      </p:cBhvr>
                                      <p:to>
                                        <p:strVal val="visible"/>
                                      </p:to>
                                    </p:set>
                                    <p:animEffect transition="in" filter="fade">
                                      <p:cBhvr>
                                        <p:cTn id="12" dur="1000"/>
                                        <p:tgtEl>
                                          <p:spTgt spid="27652"/>
                                        </p:tgtEl>
                                      </p:cBhvr>
                                    </p:animEffect>
                                    <p:anim calcmode="lin" valueType="num">
                                      <p:cBhvr>
                                        <p:cTn id="13" dur="1000" fill="hold"/>
                                        <p:tgtEl>
                                          <p:spTgt spid="27652"/>
                                        </p:tgtEl>
                                        <p:attrNameLst>
                                          <p:attrName>ppt_x</p:attrName>
                                        </p:attrNameLst>
                                      </p:cBhvr>
                                      <p:tavLst>
                                        <p:tav tm="0">
                                          <p:val>
                                            <p:strVal val="#ppt_x"/>
                                          </p:val>
                                        </p:tav>
                                        <p:tav tm="100000">
                                          <p:val>
                                            <p:strVal val="#ppt_x"/>
                                          </p:val>
                                        </p:tav>
                                      </p:tavLst>
                                    </p:anim>
                                    <p:anim calcmode="lin" valueType="num">
                                      <p:cBhvr>
                                        <p:cTn id="14" dur="1000" fill="hold"/>
                                        <p:tgtEl>
                                          <p:spTgt spid="276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autoUpdateAnimBg="0"/>
      <p:bldP spid="276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651BE866-8502-41FB-A01D-1AE60673E1E7}"/>
              </a:ext>
            </a:extLst>
          </p:cNvPr>
          <p:cNvSpPr>
            <a:spLocks noChangeArrowheads="1"/>
          </p:cNvSpPr>
          <p:nvPr/>
        </p:nvSpPr>
        <p:spPr bwMode="auto">
          <a:xfrm>
            <a:off x="3348038" y="774700"/>
            <a:ext cx="51181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pt-BR" altLang="pt-BR" i="1">
                <a:solidFill>
                  <a:srgbClr val="FF0000"/>
                </a:solidFill>
              </a:rPr>
              <a:t>“Assim também apresentareis ao Senhor uma oferta de todas as vossas dízimas,  que receberdes dos filhos de Israel, e deles dareis a oferta ao Senhor  a Arão, o sacerdote”.</a:t>
            </a:r>
          </a:p>
        </p:txBody>
      </p:sp>
      <p:sp>
        <p:nvSpPr>
          <p:cNvPr id="56323" name="Text Box 3">
            <a:extLst>
              <a:ext uri="{FF2B5EF4-FFF2-40B4-BE49-F238E27FC236}">
                <a16:creationId xmlns:a16="http://schemas.microsoft.com/office/drawing/2014/main" id="{2D84398B-39E0-4F96-BEDC-F496CB375FED}"/>
              </a:ext>
            </a:extLst>
          </p:cNvPr>
          <p:cNvSpPr txBox="1">
            <a:spLocks noChangeArrowheads="1"/>
          </p:cNvSpPr>
          <p:nvPr/>
        </p:nvSpPr>
        <p:spPr bwMode="auto">
          <a:xfrm>
            <a:off x="250825" y="4149725"/>
            <a:ext cx="8272463"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a:solidFill>
                  <a:srgbClr val="000099"/>
                </a:solidFill>
              </a:rPr>
              <a:t>Deus assim designou, para que ficasse bem claro para todo o povo de Israel, que o dízimo pertencia à Deus, e o Senhor então dava-o à tribo de Levi, ou aos sacerdotes, quando os levitas dizimavam.</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additive="base">
                                        <p:cTn id="7" dur="500" fill="hold"/>
                                        <p:tgtEl>
                                          <p:spTgt spid="56322"/>
                                        </p:tgtEl>
                                        <p:attrNameLst>
                                          <p:attrName>ppt_x</p:attrName>
                                        </p:attrNameLst>
                                      </p:cBhvr>
                                      <p:tavLst>
                                        <p:tav tm="0">
                                          <p:val>
                                            <p:strVal val="0-#ppt_w/2"/>
                                          </p:val>
                                        </p:tav>
                                        <p:tav tm="100000">
                                          <p:val>
                                            <p:strVal val="#ppt_x"/>
                                          </p:val>
                                        </p:tav>
                                      </p:tavLst>
                                    </p:anim>
                                    <p:anim calcmode="lin" valueType="num">
                                      <p:cBhvr additive="base">
                                        <p:cTn id="8" dur="500" fill="hold"/>
                                        <p:tgtEl>
                                          <p:spTgt spid="563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6323"/>
                                        </p:tgtEl>
                                        <p:attrNameLst>
                                          <p:attrName>style.visibility</p:attrName>
                                        </p:attrNameLst>
                                      </p:cBhvr>
                                      <p:to>
                                        <p:strVal val="visible"/>
                                      </p:to>
                                    </p:set>
                                    <p:anim calcmode="lin" valueType="num">
                                      <p:cBhvr additive="base">
                                        <p:cTn id="13" dur="500" fill="hold"/>
                                        <p:tgtEl>
                                          <p:spTgt spid="56323"/>
                                        </p:tgtEl>
                                        <p:attrNameLst>
                                          <p:attrName>ppt_x</p:attrName>
                                        </p:attrNameLst>
                                      </p:cBhvr>
                                      <p:tavLst>
                                        <p:tav tm="0">
                                          <p:val>
                                            <p:strVal val="1+#ppt_w/2"/>
                                          </p:val>
                                        </p:tav>
                                        <p:tav tm="100000">
                                          <p:val>
                                            <p:strVal val="#ppt_x"/>
                                          </p:val>
                                        </p:tav>
                                      </p:tavLst>
                                    </p:anim>
                                    <p:anim calcmode="lin" valueType="num">
                                      <p:cBhvr additive="base">
                                        <p:cTn id="14" dur="500" fill="hold"/>
                                        <p:tgtEl>
                                          <p:spTgt spid="563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2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a:extLst>
              <a:ext uri="{FF2B5EF4-FFF2-40B4-BE49-F238E27FC236}">
                <a16:creationId xmlns:a16="http://schemas.microsoft.com/office/drawing/2014/main" id="{CC478501-A961-4E82-8FEA-A826B37A4DA2}"/>
              </a:ext>
            </a:extLst>
          </p:cNvPr>
          <p:cNvSpPr txBox="1">
            <a:spLocks noChangeArrowheads="1"/>
          </p:cNvSpPr>
          <p:nvPr/>
        </p:nvSpPr>
        <p:spPr bwMode="auto">
          <a:xfrm>
            <a:off x="395288" y="3068638"/>
            <a:ext cx="8064500"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lgn="just"/>
            <a:endParaRPr lang="pt-BR" altLang="pt-BR">
              <a:solidFill>
                <a:srgbClr val="000099"/>
              </a:solidFill>
            </a:endParaRPr>
          </a:p>
          <a:p>
            <a:pPr algn="just">
              <a:buSzPct val="130000"/>
              <a:buFont typeface="Wingdings" panose="05000000000000000000" pitchFamily="2" charset="2"/>
              <a:buChar char="Ø"/>
            </a:pPr>
            <a:r>
              <a:rPr lang="pt-BR" altLang="pt-BR">
                <a:solidFill>
                  <a:srgbClr val="000099"/>
                </a:solidFill>
              </a:rPr>
              <a:t>Verso 29,30 – </a:t>
            </a:r>
            <a:r>
              <a:rPr lang="pt-BR" altLang="pt-BR" i="1">
                <a:solidFill>
                  <a:srgbClr val="FF0000"/>
                </a:solidFill>
              </a:rPr>
              <a:t>“De todas as vossas dádivas apresentareis  toda a oferta ao Senhor; do melhor delas a parte que lhe é sagrada. Portanto lhes dirás: Quando oferecerdes o melhor que há nos dízimos, o restante destes, como se fosse produto da eira, e produto do lugar, se contará aos levitas”.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checkerboard(across)">
                                      <p:cBhvr>
                                        <p:cTn id="7" dur="500"/>
                                        <p:tgtEl>
                                          <p:spTgt spid="5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a:extLst>
              <a:ext uri="{FF2B5EF4-FFF2-40B4-BE49-F238E27FC236}">
                <a16:creationId xmlns:a16="http://schemas.microsoft.com/office/drawing/2014/main" id="{93EC6E8B-6C39-4576-B125-55806841B338}"/>
              </a:ext>
            </a:extLst>
          </p:cNvPr>
          <p:cNvSpPr txBox="1">
            <a:spLocks noChangeArrowheads="1"/>
          </p:cNvSpPr>
          <p:nvPr/>
        </p:nvSpPr>
        <p:spPr bwMode="auto">
          <a:xfrm>
            <a:off x="250825" y="2492375"/>
            <a:ext cx="8218488"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lgn="ctr"/>
            <a:endParaRPr lang="pt-BR" altLang="pt-BR">
              <a:solidFill>
                <a:srgbClr val="FF0000"/>
              </a:solidFill>
            </a:endParaRPr>
          </a:p>
          <a:p>
            <a:pPr algn="ctr"/>
            <a:r>
              <a:rPr lang="pt-BR" altLang="pt-BR">
                <a:solidFill>
                  <a:srgbClr val="000099"/>
                </a:solidFill>
              </a:rPr>
              <a:t>O restante, 90% ficava com a tribo de Levi, que era para sua manutenção, eles poderiam comê-lo  em qualquer lugar, pois era a recompensa, ou o salário, pelo serviço prestado na tenda da congregação.</a:t>
            </a:r>
          </a:p>
          <a:p>
            <a:pPr algn="ctr"/>
            <a:endParaRPr lang="pt-BR" altLang="pt-BR">
              <a:solidFill>
                <a:srgbClr val="000099"/>
              </a:solidFill>
            </a:endParaRPr>
          </a:p>
          <a:p>
            <a:pPr algn="ctr"/>
            <a:r>
              <a:rPr lang="pt-BR" altLang="pt-BR" i="1">
                <a:solidFill>
                  <a:srgbClr val="FF0000"/>
                </a:solidFill>
              </a:rPr>
              <a:t>“Comê-lo-eis em todo o lugar, vós e vossa casa, porque é vossa recompensa pelo vosso serviço da tenda da congregação”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674">
                                            <p:txEl>
                                              <p:pRg st="1" end="1"/>
                                            </p:txEl>
                                          </p:spTgt>
                                        </p:tgtEl>
                                        <p:attrNameLst>
                                          <p:attrName>style.visibility</p:attrName>
                                        </p:attrNameLst>
                                      </p:cBhvr>
                                      <p:to>
                                        <p:strVal val="visible"/>
                                      </p:to>
                                    </p:set>
                                    <p:animEffect transition="in" filter="box(in)">
                                      <p:cBhvr>
                                        <p:cTn id="7" dur="500"/>
                                        <p:tgtEl>
                                          <p:spTgt spid="2867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8674">
                                            <p:txEl>
                                              <p:pRg st="3" end="3"/>
                                            </p:txEl>
                                          </p:spTgt>
                                        </p:tgtEl>
                                        <p:attrNameLst>
                                          <p:attrName>style.visibility</p:attrName>
                                        </p:attrNameLst>
                                      </p:cBhvr>
                                      <p:to>
                                        <p:strVal val="visible"/>
                                      </p:to>
                                    </p:set>
                                    <p:animEffect transition="in" filter="box(in)">
                                      <p:cBhvr>
                                        <p:cTn id="12" dur="500"/>
                                        <p:tgtEl>
                                          <p:spTgt spid="286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autoUpdateAnimBg="0"/>
    </p:bldLst>
  </p:timing>
</p:sld>
</file>

<file path=ppt/theme/theme1.xml><?xml version="1.0" encoding="utf-8"?>
<a:theme xmlns:a="http://schemas.openxmlformats.org/drawingml/2006/main" name="Rosado">
  <a:themeElements>
    <a:clrScheme name="Rosado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fontScheme name="Rosado">
      <a:majorFont>
        <a:latin typeface="Impact"/>
        <a:ea typeface=""/>
        <a:cs typeface=""/>
      </a:majorFont>
      <a:minorFont>
        <a:latin typeface="Impac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pt-BR" sz="28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pt-BR" sz="28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Rosado 1">
        <a:dk1>
          <a:srgbClr val="000000"/>
        </a:dk1>
        <a:lt1>
          <a:srgbClr val="FFFFFF"/>
        </a:lt1>
        <a:dk2>
          <a:srgbClr val="6600CC"/>
        </a:dk2>
        <a:lt2>
          <a:srgbClr val="CCECFF"/>
        </a:lt2>
        <a:accent1>
          <a:srgbClr val="00FFCC"/>
        </a:accent1>
        <a:accent2>
          <a:srgbClr val="9933FF"/>
        </a:accent2>
        <a:accent3>
          <a:srgbClr val="B8AAE2"/>
        </a:accent3>
        <a:accent4>
          <a:srgbClr val="DADADA"/>
        </a:accent4>
        <a:accent5>
          <a:srgbClr val="AAFFE2"/>
        </a:accent5>
        <a:accent6>
          <a:srgbClr val="8A2DE7"/>
        </a:accent6>
        <a:hlink>
          <a:srgbClr val="660066"/>
        </a:hlink>
        <a:folHlink>
          <a:srgbClr val="006699"/>
        </a:folHlink>
      </a:clrScheme>
      <a:clrMap bg1="dk2" tx1="lt1" bg2="dk1" tx2="lt2" accent1="accent1" accent2="accent2" accent3="accent3" accent4="accent4" accent5="accent5" accent6="accent6" hlink="hlink" folHlink="folHlink"/>
    </a:extraClrScheme>
    <a:extraClrScheme>
      <a:clrScheme name="Rosado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clrMap bg1="lt1" tx1="dk1" bg2="lt2" tx2="dk2" accent1="accent1" accent2="accent2" accent3="accent3" accent4="accent4" accent5="accent5" accent6="accent6" hlink="hlink" folHlink="folHlink"/>
    </a:extraClrScheme>
    <a:extraClrScheme>
      <a:clrScheme name="Rosado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Rosado 4">
        <a:dk1>
          <a:srgbClr val="000000"/>
        </a:dk1>
        <a:lt1>
          <a:srgbClr val="FFFFFF"/>
        </a:lt1>
        <a:dk2>
          <a:srgbClr val="CC0099"/>
        </a:dk2>
        <a:lt2>
          <a:srgbClr val="FFCCFF"/>
        </a:lt2>
        <a:accent1>
          <a:srgbClr val="00FF00"/>
        </a:accent1>
        <a:accent2>
          <a:srgbClr val="9933FF"/>
        </a:accent2>
        <a:accent3>
          <a:srgbClr val="E2AACA"/>
        </a:accent3>
        <a:accent4>
          <a:srgbClr val="DADADA"/>
        </a:accent4>
        <a:accent5>
          <a:srgbClr val="AAFFAA"/>
        </a:accent5>
        <a:accent6>
          <a:srgbClr val="8A2DE7"/>
        </a:accent6>
        <a:hlink>
          <a:srgbClr val="660066"/>
        </a:hlink>
        <a:folHlink>
          <a:srgbClr val="0066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C:\Arquivos de Programas\Microsoft Office\Modelos\Estruturas de apresentação\ROSADO.POT</Template>
  <TotalTime>1820</TotalTime>
  <Words>3050</Words>
  <Application>Microsoft Office PowerPoint</Application>
  <PresentationFormat>Apresentação na tela (4:3)</PresentationFormat>
  <Paragraphs>175</Paragraphs>
  <Slides>47</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47</vt:i4>
      </vt:variant>
    </vt:vector>
  </HeadingPairs>
  <TitlesOfParts>
    <vt:vector size="52" baseType="lpstr">
      <vt:lpstr>Impact</vt:lpstr>
      <vt:lpstr>Wingdings</vt:lpstr>
      <vt:lpstr>Arial</vt:lpstr>
      <vt:lpstr>Times New Roman</vt:lpstr>
      <vt:lpstr>Rosado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IASREAS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sem título </dc:title>
  <dc:subject>MORDOMIA CRISTÃ 2003</dc:subject>
  <dc:creator>4TONS - Pr. Marcelo Augusto de Carvalho; Laurinda S. Barragan</dc:creator>
  <cp:keywords>www.4tons.com.br</cp:keywords>
  <dc:description>COMÉRCIO PROIBIDO. USO PESSOAL</dc:description>
  <cp:lastModifiedBy>UCB - Marcelo Augusto de Carvalho</cp:lastModifiedBy>
  <cp:revision>33</cp:revision>
  <cp:lastPrinted>1999-07-28T14:02:54Z</cp:lastPrinted>
  <dcterms:created xsi:type="dcterms:W3CDTF">1999-07-07T17:55:11Z</dcterms:created>
  <dcterms:modified xsi:type="dcterms:W3CDTF">2020-11-03T14:05:41Z</dcterms:modified>
</cp:coreProperties>
</file>